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xml" ContentType="application/vnd.openxmlformats-officedocument.presentationml.notesSl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8.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9.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10.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2.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1.xml" ContentType="application/vnd.openxmlformats-officedocument.presentationml.notesSlide+xml"/>
  <Override PartName="/ppt/charts/chart3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4.xml" ContentType="application/vnd.openxmlformats-officedocument.presentationml.notesSlide+xml"/>
  <Override PartName="/ppt/charts/chart3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9.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0.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7.xml" ContentType="application/vnd.openxmlformats-officedocument.presentationml.notesSlide+xml"/>
  <Override PartName="/ppt/charts/chart41.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2.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4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2.xml" ContentType="application/vnd.openxmlformats-officedocument.presentationml.notesSlide+xml"/>
  <Override PartName="/ppt/charts/chart46.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7.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8.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0"/>
  </p:notesMasterIdLst>
  <p:handoutMasterIdLst>
    <p:handoutMasterId r:id="rId41"/>
  </p:handoutMasterIdLst>
  <p:sldIdLst>
    <p:sldId id="256" r:id="rId2"/>
    <p:sldId id="259" r:id="rId3"/>
    <p:sldId id="258" r:id="rId4"/>
    <p:sldId id="257" r:id="rId5"/>
    <p:sldId id="285" r:id="rId6"/>
    <p:sldId id="286" r:id="rId7"/>
    <p:sldId id="260" r:id="rId8"/>
    <p:sldId id="261" r:id="rId9"/>
    <p:sldId id="265" r:id="rId10"/>
    <p:sldId id="263" r:id="rId11"/>
    <p:sldId id="268" r:id="rId12"/>
    <p:sldId id="276" r:id="rId13"/>
    <p:sldId id="284" r:id="rId14"/>
    <p:sldId id="297" r:id="rId15"/>
    <p:sldId id="277" r:id="rId16"/>
    <p:sldId id="296" r:id="rId17"/>
    <p:sldId id="287" r:id="rId18"/>
    <p:sldId id="298" r:id="rId19"/>
    <p:sldId id="278" r:id="rId20"/>
    <p:sldId id="279" r:id="rId21"/>
    <p:sldId id="269" r:id="rId22"/>
    <p:sldId id="270" r:id="rId23"/>
    <p:sldId id="271" r:id="rId24"/>
    <p:sldId id="294" r:id="rId25"/>
    <p:sldId id="293" r:id="rId26"/>
    <p:sldId id="299" r:id="rId27"/>
    <p:sldId id="272" r:id="rId28"/>
    <p:sldId id="273" r:id="rId29"/>
    <p:sldId id="288" r:id="rId30"/>
    <p:sldId id="289" r:id="rId31"/>
    <p:sldId id="295" r:id="rId32"/>
    <p:sldId id="290" r:id="rId33"/>
    <p:sldId id="291" r:id="rId34"/>
    <p:sldId id="292" r:id="rId35"/>
    <p:sldId id="266" r:id="rId36"/>
    <p:sldId id="267" r:id="rId37"/>
    <p:sldId id="283" r:id="rId38"/>
    <p:sldId id="282"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4" autoAdjust="0"/>
    <p:restoredTop sz="84668" autoAdjust="0"/>
  </p:normalViewPr>
  <p:slideViewPr>
    <p:cSldViewPr snapToGrid="0">
      <p:cViewPr varScale="1">
        <p:scale>
          <a:sx n="74" d="100"/>
          <a:sy n="74" d="100"/>
        </p:scale>
        <p:origin x="854" y="96"/>
      </p:cViewPr>
      <p:guideLst/>
    </p:cSldViewPr>
  </p:slideViewPr>
  <p:notesTextViewPr>
    <p:cViewPr>
      <p:scale>
        <a:sx n="1" d="1"/>
        <a:sy n="1" d="1"/>
      </p:scale>
      <p:origin x="0" y="0"/>
    </p:cViewPr>
  </p:notesText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i.bellevue.wa.us\data\PCD_Users\GRousseau\2_Data\OFM\Population%20Estimates\HistoricPopulation\BellevuePopulation_1953_2016%20and%20beyon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5YearEstimates\2010_2014\Social\B05006_Place%20of%20Birth%20for%20the%20Foreign-Born%20Population.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5YearEstimates\2010_2014\Social\B05006_Place%20of%20Birth%20for%20the%20Foreign-Born%20Population.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5YearEstimates\2010_2014\Social\S0501_SELECTED%20CHARACTERISTICS%20OF%20THE%20NATIVE%20AND%20FOREIGN-BORN%20POPULATIONS.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5YearEstimates\2010_2014\Social\S0501_SELECTED%20CHARACTERISTICS%20OF%20THE%20NATIVE%20AND%20FOREIGN-BORN%20POPULATIONS.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5YearEstimates\2010_2014\Social\S0501_SELECTED%20CHARACTERISTICS%20OF%20THE%20NATIVE%20AND%20FOREIGN-BORN%20POPULATIONS.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5YearEstimates\2010_2014\Social\S0501_SELECTED%20CHARACTERISTICS%20OF%20THE%20NATIVE%20AND%20FOREIGN-BORN%20POPULATIONS.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5YearEstimates\2010_2014\Social\S0501_SELECTED%20CHARACTERISTICS%20OF%20THE%20NATIVE%20AND%20FOREIGN-BORN%20POPULATION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1" Type="http://schemas.openxmlformats.org/officeDocument/2006/relationships/oleObject" Target="file:///\\ci.bellevue.wa.us\data\PCD_Users\GRousseau\2_Data\PSRC\EmploymentEstimates\Total%20Employment%20Estimates\Citywide%20Total%20Employment%202000%20to%202014.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5YearEstimates\2010_2014\Social\S0501_SELECTED%20CHARACTERISTICS%20OF%20THE%20NATIVE%20AND%20FOREIGN-BORN%20POPULATIONS.xlsx" TargetMode="External"/><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5YearEstimates\2010_2014\Social\S0501_SELECTED%20CHARACTERISTICS%20OF%20THE%20NATIVE%20AND%20FOREIGN-BORN%20POPULATIONS.xlsx"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oleObject" Target="file:///\\ci.bellevue.wa.us\data\PCD_Shared\PCD%20-%20Planning\Interns\Andrew%20Meeks\Planning%20Commission\DemographicsByDecade_2015update.xlsx" TargetMode="External"/><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1YearEstimates\2015\DataProfiles_majorgeos.xlsx" TargetMode="External"/><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Trends\DemographicsByDecade_2015update.xlsx" TargetMode="External"/><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1" Type="http://schemas.openxmlformats.org/officeDocument/2006/relationships/oleObject" Target="file:///\\ci.bellevue.wa.us\data\PCD_Users\GRousseau\3_Strategic%20Planning\6_USCensus\ACS\Analysis\Trends\Asian%20Trends.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Trends\DemographicsByDecade_2015update.xlsx" TargetMode="External"/><Relationship Id="rId2" Type="http://schemas.microsoft.com/office/2011/relationships/chartColorStyle" Target="colors22.xml"/><Relationship Id="rId1" Type="http://schemas.microsoft.com/office/2011/relationships/chartStyle" Target="style22.xml"/></Relationships>
</file>

<file path=ppt/charts/_rels/chart28.xml.rels><?xml version="1.0" encoding="UTF-8" standalone="yes"?>
<Relationships xmlns="http://schemas.openxmlformats.org/package/2006/relationships"><Relationship Id="rId1" Type="http://schemas.openxmlformats.org/officeDocument/2006/relationships/oleObject" Target="file:///\\ci.bellevue.wa.us\data\PCD_Users\GRousseau\3_Strategic%20Planning\6_USCensus\Census2010\_Analysis\Tables\WA\WA%20Place%20Children%20Pop%20and%20Race%20and%20Ethnicity.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i.bellevue.wa.us\data\PCD_Users\GRousseau\3_Strategic%20Planning\6_USCensus\Census2010\_Analysis\Tables\4_WAPlaces\SF1_PCT12_H-O_AgeByRace.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i.bellevue.wa.us\data\PCD_Users\GRousseau\2_Data\PSRC\EmploymentEstimates\Total%20Employment%20Estimates\Old\JobPopRatios_1970_2010.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1YearEstimates\2015\DataProfiles_majorgeos.xlsx" TargetMode="External"/><Relationship Id="rId2" Type="http://schemas.microsoft.com/office/2011/relationships/chartColorStyle" Target="colors23.xml"/><Relationship Id="rId1" Type="http://schemas.microsoft.com/office/2011/relationships/chartStyle" Target="style23.xml"/></Relationships>
</file>

<file path=ppt/charts/_rels/chart31.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1YearEstimates\2015\Demographics\B03002_Hispanic%20or%20Latino%20origin%20by%20race\ACS_15_1YR_B03002_with_ann.xlsx" TargetMode="External"/><Relationship Id="rId2" Type="http://schemas.microsoft.com/office/2011/relationships/chartColorStyle" Target="colors24.xml"/><Relationship Id="rId1" Type="http://schemas.microsoft.com/office/2011/relationships/chartStyle" Target="style24.xml"/></Relationships>
</file>

<file path=ppt/charts/_rels/chart32.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1YearEstimates\2015\Demographics\B03002_Hispanic%20or%20Latino%20origin%20by%20race\ACS_15_1YR_B03002_with_ann.xlsx" TargetMode="External"/><Relationship Id="rId2" Type="http://schemas.microsoft.com/office/2011/relationships/chartColorStyle" Target="colors25.xml"/><Relationship Id="rId1" Type="http://schemas.microsoft.com/office/2011/relationships/chartStyle" Target="style25.xml"/></Relationships>
</file>

<file path=ppt/charts/_rels/chart33.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Trends\DemographicsByDecade_2015update.xlsx" TargetMode="External"/><Relationship Id="rId2" Type="http://schemas.microsoft.com/office/2011/relationships/chartColorStyle" Target="colors26.xml"/><Relationship Id="rId1" Type="http://schemas.microsoft.com/office/2011/relationships/chartStyle" Target="style26.xml"/></Relationships>
</file>

<file path=ppt/charts/_rels/chart34.xml.rels><?xml version="1.0" encoding="UTF-8" standalone="yes"?>
<Relationships xmlns="http://schemas.openxmlformats.org/package/2006/relationships"><Relationship Id="rId3" Type="http://schemas.openxmlformats.org/officeDocument/2006/relationships/oleObject" Target="file:///\\ci.bellevue.wa.us\data\PCD_Shared\PCD%20-%20Planning\Interns\Andrew%20Meeks\Planning%20Commission\PlanningCommision.xlsx" TargetMode="External"/><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5YearEstimates\2010_2014\Projects\2016_0602_ESHSF\EastsideFiveCities_Tables_ByRaceEthnicity.xlsx" TargetMode="External"/><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1" Type="http://schemas.openxmlformats.org/officeDocument/2006/relationships/oleObject" Target="file:///\\ci.bellevue.wa.us\data\PCD_Shared\PCD%20-%20Planning\Interns\Andrew%20Meeks\Planning%20Commission\DemographicsByDecade_2015update.xlsx" TargetMode="External"/></Relationships>
</file>

<file path=ppt/charts/_rels/chart37.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Trends\DemographicsByDecade_2015update.xlsx" TargetMode="External"/><Relationship Id="rId2" Type="http://schemas.microsoft.com/office/2011/relationships/chartColorStyle" Target="colors29.xml"/><Relationship Id="rId1" Type="http://schemas.microsoft.com/office/2011/relationships/chartStyle" Target="style29.xml"/></Relationships>
</file>

<file path=ppt/charts/_rels/chart38.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1YearEstimates\2015\DataProfiles_majorgeos.xlsx" TargetMode="External"/><Relationship Id="rId2" Type="http://schemas.microsoft.com/office/2011/relationships/chartColorStyle" Target="colors30.xml"/><Relationship Id="rId1" Type="http://schemas.microsoft.com/office/2011/relationships/chartStyle" Target="style30.xml"/></Relationships>
</file>

<file path=ppt/charts/_rels/chart39.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1YearEstimates\2015\DataProfiles_majorgeos.xlsx" TargetMode="External"/><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oleObject" Target="file:///\\ci.bellevue.wa.us\data\PCD_Users\GRousseau\2_Data\PSRC\EmploymentEstimates\Total%20Employment%20Estimates\Citywide%20Total%20Employment%202000%20to%202014.xlsx" TargetMode="External"/><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oleObject" Target="file:///\\ci.bellevue.wa.us\data\PCD_Users\GRousseau\2_Data\OFM\Population%20Forecasts\StateForecasts\stfc_2014.xlsx" TargetMode="External"/><Relationship Id="rId2" Type="http://schemas.microsoft.com/office/2011/relationships/chartColorStyle" Target="colors32.xml"/><Relationship Id="rId1" Type="http://schemas.microsoft.com/office/2011/relationships/chartStyle" Target="style32.xml"/></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i.bellevue.wa.us\data\PCD_Users\GRousseau\3_Strategic%20Planning\4_PSRC\Committees\LUTAC\2014\2014_1209\REFM_Draft_112114_formatted_chartmaker.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Trends\DemographicsByDecade_2015update.xlsx" TargetMode="External"/><Relationship Id="rId2" Type="http://schemas.microsoft.com/office/2011/relationships/chartColorStyle" Target="colors33.xml"/><Relationship Id="rId1" Type="http://schemas.microsoft.com/office/2011/relationships/chartStyle" Target="style33.xml"/></Relationships>
</file>

<file path=ppt/charts/_rels/chart43.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Trends\DemographicsByDecade_2015update.xlsx" TargetMode="External"/><Relationship Id="rId2" Type="http://schemas.microsoft.com/office/2011/relationships/chartColorStyle" Target="colors34.xml"/><Relationship Id="rId1" Type="http://schemas.microsoft.com/office/2011/relationships/chartStyle" Target="style34.xml"/></Relationships>
</file>

<file path=ppt/charts/_rels/chart44.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1YearEstimates\2015\Economic\S2412_Occupation%20by%20median%20earnings%20-%20full%20time%20workers.xlsx" TargetMode="External"/><Relationship Id="rId2" Type="http://schemas.microsoft.com/office/2011/relationships/chartColorStyle" Target="colors35.xml"/><Relationship Id="rId1" Type="http://schemas.microsoft.com/office/2011/relationships/chartStyle" Target="style35.xml"/></Relationships>
</file>

<file path=ppt/charts/_rels/chart45.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1YearEstimates\2015\DataProfiles_majorgeos.xlsx" TargetMode="External"/><Relationship Id="rId2" Type="http://schemas.microsoft.com/office/2011/relationships/chartColorStyle" Target="colors36.xml"/><Relationship Id="rId1" Type="http://schemas.microsoft.com/office/2011/relationships/chartStyle" Target="style36.xml"/></Relationships>
</file>

<file path=ppt/charts/_rels/chart46.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1YearEstimates\2015\DataProfiles_majorgeos.xlsx" TargetMode="External"/><Relationship Id="rId2" Type="http://schemas.microsoft.com/office/2011/relationships/chartColorStyle" Target="colors37.xml"/><Relationship Id="rId1" Type="http://schemas.microsoft.com/office/2011/relationships/chartStyle" Target="style37.xml"/></Relationships>
</file>

<file path=ppt/charts/_rels/chart47.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1YearEstimates\2015\DataProfiles_majorgeos.xlsx" TargetMode="External"/><Relationship Id="rId2" Type="http://schemas.microsoft.com/office/2011/relationships/chartColorStyle" Target="colors38.xml"/><Relationship Id="rId1" Type="http://schemas.microsoft.com/office/2011/relationships/chartStyle" Target="style38.xml"/></Relationships>
</file>

<file path=ppt/charts/_rels/chart48.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1YearEstimates\2015\DataProfiles_majorgeos.xlsx" TargetMode="External"/><Relationship Id="rId2" Type="http://schemas.microsoft.com/office/2011/relationships/chartColorStyle" Target="colors39.xml"/><Relationship Id="rId1" Type="http://schemas.microsoft.com/office/2011/relationships/chartStyle" Target="style39.xml"/></Relationships>
</file>

<file path=ppt/charts/_rels/chart5.xml.rels><?xml version="1.0" encoding="UTF-8" standalone="yes"?>
<Relationships xmlns="http://schemas.openxmlformats.org/package/2006/relationships"><Relationship Id="rId1" Type="http://schemas.openxmlformats.org/officeDocument/2006/relationships/oleObject" Target="file:///\\ci.bellevue.wa.us\data\PCD_Users\GRousseau\2_Data\PSRC\EmploymentEstimates\Total%20Employment%20Estimates\Citywide%20Total%20Employment%202000%20to%202014.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i.bellevue.wa.us\data\PCD_Users\GRousseau\2_Data\PSRC\EmploymentEstimates\Total%20Employment%20Estimates\Citywide%20Total%20Employment%202000%20to%202014.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ci.bellevue.wa.us\data\PCD_Shared\PCD%20-%20Planning\Interns\Andrew%20Meeks\BellevueEssentials\Poster%20update\DemographicsByDecade_2015update.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oleObject" Target="file:///\\ci.bellevue.wa.us\data\PCD_Users\GRousseau\3_Strategic%20Planning\6_USCensus\ACS\Analysis\Trends\ForeignBorn.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i.bellevue.wa.us\data\PCD_Users\GRousseau\3_Strategic%20Planning\6_USCensus\ACS\Analysis\1YearEstimates\2015\DataProfiles_majorgeo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Bellevue Population 1953-2016 and 2035 forecast</a:t>
            </a:r>
          </a:p>
        </c:rich>
      </c:tx>
      <c:layout>
        <c:manualLayout>
          <c:xMode val="edge"/>
          <c:yMode val="edge"/>
          <c:x val="1.0347112860892399E-2"/>
          <c:y val="2.7777777777777832E-2"/>
        </c:manualLayout>
      </c:layout>
      <c:overlay val="0"/>
    </c:title>
    <c:autoTitleDeleted val="0"/>
    <c:plotArea>
      <c:layout>
        <c:manualLayout>
          <c:layoutTarget val="inner"/>
          <c:xMode val="edge"/>
          <c:yMode val="edge"/>
          <c:x val="2.1128284788721606E-2"/>
          <c:y val="0.1081186418785765"/>
          <c:w val="0.89345740515568983"/>
          <c:h val="0.70207491726577653"/>
        </c:manualLayout>
      </c:layout>
      <c:lineChart>
        <c:grouping val="standard"/>
        <c:varyColors val="0"/>
        <c:ser>
          <c:idx val="1"/>
          <c:order val="0"/>
          <c:tx>
            <c:v>forecast</c:v>
          </c:tx>
          <c:spPr>
            <a:ln w="63500">
              <a:prstDash val="dash"/>
            </a:ln>
          </c:spPr>
          <c:marker>
            <c:symbol val="none"/>
          </c:marker>
          <c:dPt>
            <c:idx val="0"/>
            <c:marker>
              <c:symbol val="circle"/>
              <c:size val="10"/>
              <c:spPr>
                <a:solidFill>
                  <a:schemeClr val="bg1"/>
                </a:solidFill>
                <a:ln w="25400"/>
              </c:spPr>
            </c:marker>
            <c:bubble3D val="0"/>
            <c:extLst>
              <c:ext xmlns:c16="http://schemas.microsoft.com/office/drawing/2014/chart" uri="{C3380CC4-5D6E-409C-BE32-E72D297353CC}">
                <c16:uniqueId val="{00000000-C52F-4912-9B45-7454BE8E956F}"/>
              </c:ext>
            </c:extLst>
          </c:dPt>
          <c:dPt>
            <c:idx val="81"/>
            <c:bubble3D val="0"/>
            <c:extLst>
              <c:ext xmlns:c16="http://schemas.microsoft.com/office/drawing/2014/chart" uri="{C3380CC4-5D6E-409C-BE32-E72D297353CC}">
                <c16:uniqueId val="{00000001-C52F-4912-9B45-7454BE8E956F}"/>
              </c:ext>
            </c:extLst>
          </c:dPt>
          <c:dPt>
            <c:idx val="82"/>
            <c:marker>
              <c:symbol val="circle"/>
              <c:size val="10"/>
              <c:spPr>
                <a:solidFill>
                  <a:schemeClr val="bg1"/>
                </a:solidFill>
                <a:ln w="25400"/>
              </c:spPr>
            </c:marker>
            <c:bubble3D val="0"/>
            <c:extLst>
              <c:ext xmlns:c16="http://schemas.microsoft.com/office/drawing/2014/chart" uri="{C3380CC4-5D6E-409C-BE32-E72D297353CC}">
                <c16:uniqueId val="{00000002-C52F-4912-9B45-7454BE8E956F}"/>
              </c:ext>
            </c:extLst>
          </c:dPt>
          <c:dLbls>
            <c:dLbl>
              <c:idx val="82"/>
              <c:layout>
                <c:manualLayout>
                  <c:x val="-2.062059521420392E-2"/>
                  <c:y val="-5.5841924398625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2F-4912-9B45-7454BE8E956F}"/>
                </c:ext>
              </c:extLst>
            </c:dLbl>
            <c:spPr>
              <a:noFill/>
              <a:ln>
                <a:noFill/>
              </a:ln>
              <a:effectLst/>
            </c:spPr>
            <c:txPr>
              <a:bodyPr/>
              <a:lstStyle/>
              <a:p>
                <a:pPr>
                  <a:defRPr sz="20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ScratchForecast!$A$3:$A$85</c:f>
              <c:numCache>
                <c:formatCode>General</c:formatCode>
                <c:ptCount val="83"/>
                <c:pt idx="0" formatCode="0">
                  <c:v>1953</c:v>
                </c:pt>
                <c:pt idx="7" formatCode="0">
                  <c:v>1960</c:v>
                </c:pt>
                <c:pt idx="17" formatCode="0">
                  <c:v>1970</c:v>
                </c:pt>
                <c:pt idx="27" formatCode="0">
                  <c:v>1980</c:v>
                </c:pt>
                <c:pt idx="37" formatCode="0">
                  <c:v>1990</c:v>
                </c:pt>
                <c:pt idx="47" formatCode="0">
                  <c:v>2000</c:v>
                </c:pt>
                <c:pt idx="57" formatCode="0">
                  <c:v>2010</c:v>
                </c:pt>
                <c:pt idx="63">
                  <c:v>2016</c:v>
                </c:pt>
                <c:pt idx="67">
                  <c:v>2020</c:v>
                </c:pt>
                <c:pt idx="77">
                  <c:v>2030</c:v>
                </c:pt>
                <c:pt idx="82">
                  <c:v>2035</c:v>
                </c:pt>
              </c:numCache>
            </c:numRef>
          </c:cat>
          <c:val>
            <c:numRef>
              <c:f>ScratchForecast!$D$3:$D$85</c:f>
              <c:numCache>
                <c:formatCode>General</c:formatCode>
                <c:ptCount val="83"/>
                <c:pt idx="64" formatCode="#,##0">
                  <c:v>140433.34027582293</c:v>
                </c:pt>
                <c:pt idx="65" formatCode="#,##0">
                  <c:v>141474.34046646394</c:v>
                </c:pt>
                <c:pt idx="66" formatCode="#,##0">
                  <c:v>142523.05735311736</c:v>
                </c:pt>
                <c:pt idx="67" formatCode="#,##0">
                  <c:v>143579.54813788351</c:v>
                </c:pt>
                <c:pt idx="68" formatCode="#,##0">
                  <c:v>144643.87044688879</c:v>
                </c:pt>
                <c:pt idx="69" formatCode="#,##0">
                  <c:v>145716.08233342887</c:v>
                </c:pt>
                <c:pt idx="70" formatCode="#,##0">
                  <c:v>146796.24228113523</c:v>
                </c:pt>
                <c:pt idx="71" formatCode="#,##0">
                  <c:v>147884.40920716507</c:v>
                </c:pt>
                <c:pt idx="72" formatCode="#,##0">
                  <c:v>148980.64246541503</c:v>
                </c:pt>
                <c:pt idx="73" formatCode="#,##0">
                  <c:v>150085.00184975858</c:v>
                </c:pt>
                <c:pt idx="74" formatCode="#,##0">
                  <c:v>151197.54759730748</c:v>
                </c:pt>
                <c:pt idx="75" formatCode="#,##0">
                  <c:v>152318.34039169739</c:v>
                </c:pt>
                <c:pt idx="76" formatCode="#,##0">
                  <c:v>153447.44136639789</c:v>
                </c:pt>
                <c:pt idx="77" formatCode="#,##0">
                  <c:v>154584.91210804696</c:v>
                </c:pt>
                <c:pt idx="78" formatCode="#,##0">
                  <c:v>155730.81465981022</c:v>
                </c:pt>
                <c:pt idx="79" formatCode="#,##0">
                  <c:v>156885.21152476504</c:v>
                </c:pt>
                <c:pt idx="80" formatCode="#,##0">
                  <c:v>158048.16566930982</c:v>
                </c:pt>
                <c:pt idx="81" formatCode="#,##0">
                  <c:v>159219.74052659844</c:v>
                </c:pt>
                <c:pt idx="82" formatCode="#,##0">
                  <c:v>160400</c:v>
                </c:pt>
              </c:numCache>
            </c:numRef>
          </c:val>
          <c:smooth val="0"/>
          <c:extLst>
            <c:ext xmlns:c16="http://schemas.microsoft.com/office/drawing/2014/chart" uri="{C3380CC4-5D6E-409C-BE32-E72D297353CC}">
              <c16:uniqueId val="{00000003-C52F-4912-9B45-7454BE8E956F}"/>
            </c:ext>
          </c:extLst>
        </c:ser>
        <c:ser>
          <c:idx val="0"/>
          <c:order val="1"/>
          <c:tx>
            <c:strRef>
              <c:f>ScratchForecast!$C$2</c:f>
              <c:strCache>
                <c:ptCount val="1"/>
                <c:pt idx="0">
                  <c:v>Population1 </c:v>
                </c:pt>
              </c:strCache>
            </c:strRef>
          </c:tx>
          <c:spPr>
            <a:ln w="63500"/>
          </c:spPr>
          <c:marker>
            <c:symbol val="none"/>
          </c:marker>
          <c:dPt>
            <c:idx val="0"/>
            <c:marker>
              <c:symbol val="circle"/>
              <c:size val="10"/>
              <c:spPr>
                <a:solidFill>
                  <a:schemeClr val="bg1"/>
                </a:solidFill>
                <a:ln w="25400"/>
              </c:spPr>
            </c:marker>
            <c:bubble3D val="0"/>
            <c:extLst>
              <c:ext xmlns:c16="http://schemas.microsoft.com/office/drawing/2014/chart" uri="{C3380CC4-5D6E-409C-BE32-E72D297353CC}">
                <c16:uniqueId val="{00000004-C52F-4912-9B45-7454BE8E956F}"/>
              </c:ext>
            </c:extLst>
          </c:dPt>
          <c:dPt>
            <c:idx val="7"/>
            <c:marker>
              <c:symbol val="circle"/>
              <c:size val="10"/>
              <c:spPr>
                <a:solidFill>
                  <a:schemeClr val="bg1"/>
                </a:solidFill>
                <a:ln w="25400"/>
              </c:spPr>
            </c:marker>
            <c:bubble3D val="0"/>
            <c:extLst>
              <c:ext xmlns:c16="http://schemas.microsoft.com/office/drawing/2014/chart" uri="{C3380CC4-5D6E-409C-BE32-E72D297353CC}">
                <c16:uniqueId val="{00000005-C52F-4912-9B45-7454BE8E956F}"/>
              </c:ext>
            </c:extLst>
          </c:dPt>
          <c:dPt>
            <c:idx val="17"/>
            <c:marker>
              <c:symbol val="circle"/>
              <c:size val="10"/>
              <c:spPr>
                <a:solidFill>
                  <a:schemeClr val="bg1"/>
                </a:solidFill>
                <a:ln w="31750"/>
              </c:spPr>
            </c:marker>
            <c:bubble3D val="0"/>
            <c:extLst>
              <c:ext xmlns:c16="http://schemas.microsoft.com/office/drawing/2014/chart" uri="{C3380CC4-5D6E-409C-BE32-E72D297353CC}">
                <c16:uniqueId val="{00000006-C52F-4912-9B45-7454BE8E956F}"/>
              </c:ext>
            </c:extLst>
          </c:dPt>
          <c:dPt>
            <c:idx val="27"/>
            <c:marker>
              <c:symbol val="circle"/>
              <c:size val="10"/>
              <c:spPr>
                <a:solidFill>
                  <a:schemeClr val="bg1"/>
                </a:solidFill>
                <a:ln w="25400"/>
              </c:spPr>
            </c:marker>
            <c:bubble3D val="0"/>
            <c:extLst>
              <c:ext xmlns:c16="http://schemas.microsoft.com/office/drawing/2014/chart" uri="{C3380CC4-5D6E-409C-BE32-E72D297353CC}">
                <c16:uniqueId val="{00000007-C52F-4912-9B45-7454BE8E956F}"/>
              </c:ext>
            </c:extLst>
          </c:dPt>
          <c:dPt>
            <c:idx val="37"/>
            <c:marker>
              <c:symbol val="circle"/>
              <c:size val="10"/>
              <c:spPr>
                <a:solidFill>
                  <a:schemeClr val="bg1"/>
                </a:solidFill>
                <a:ln w="25400"/>
              </c:spPr>
            </c:marker>
            <c:bubble3D val="0"/>
            <c:extLst>
              <c:ext xmlns:c16="http://schemas.microsoft.com/office/drawing/2014/chart" uri="{C3380CC4-5D6E-409C-BE32-E72D297353CC}">
                <c16:uniqueId val="{00000008-C52F-4912-9B45-7454BE8E956F}"/>
              </c:ext>
            </c:extLst>
          </c:dPt>
          <c:dPt>
            <c:idx val="47"/>
            <c:marker>
              <c:symbol val="circle"/>
              <c:size val="10"/>
              <c:spPr>
                <a:solidFill>
                  <a:schemeClr val="bg1"/>
                </a:solidFill>
                <a:ln w="25400"/>
              </c:spPr>
            </c:marker>
            <c:bubble3D val="0"/>
            <c:extLst>
              <c:ext xmlns:c16="http://schemas.microsoft.com/office/drawing/2014/chart" uri="{C3380CC4-5D6E-409C-BE32-E72D297353CC}">
                <c16:uniqueId val="{00000009-C52F-4912-9B45-7454BE8E956F}"/>
              </c:ext>
            </c:extLst>
          </c:dPt>
          <c:dPt>
            <c:idx val="57"/>
            <c:marker>
              <c:symbol val="circle"/>
              <c:size val="10"/>
              <c:spPr>
                <a:solidFill>
                  <a:schemeClr val="bg1"/>
                </a:solidFill>
                <a:ln w="25400">
                  <a:solidFill>
                    <a:schemeClr val="accent1"/>
                  </a:solidFill>
                </a:ln>
              </c:spPr>
            </c:marker>
            <c:bubble3D val="0"/>
            <c:extLst>
              <c:ext xmlns:c16="http://schemas.microsoft.com/office/drawing/2014/chart" uri="{C3380CC4-5D6E-409C-BE32-E72D297353CC}">
                <c16:uniqueId val="{0000000A-C52F-4912-9B45-7454BE8E956F}"/>
              </c:ext>
            </c:extLst>
          </c:dPt>
          <c:dPt>
            <c:idx val="60"/>
            <c:bubble3D val="0"/>
            <c:extLst>
              <c:ext xmlns:c16="http://schemas.microsoft.com/office/drawing/2014/chart" uri="{C3380CC4-5D6E-409C-BE32-E72D297353CC}">
                <c16:uniqueId val="{0000000B-C52F-4912-9B45-7454BE8E956F}"/>
              </c:ext>
            </c:extLst>
          </c:dPt>
          <c:dPt>
            <c:idx val="61"/>
            <c:bubble3D val="0"/>
            <c:extLst>
              <c:ext xmlns:c16="http://schemas.microsoft.com/office/drawing/2014/chart" uri="{C3380CC4-5D6E-409C-BE32-E72D297353CC}">
                <c16:uniqueId val="{0000000C-C52F-4912-9B45-7454BE8E956F}"/>
              </c:ext>
            </c:extLst>
          </c:dPt>
          <c:dPt>
            <c:idx val="62"/>
            <c:bubble3D val="0"/>
            <c:extLst>
              <c:ext xmlns:c16="http://schemas.microsoft.com/office/drawing/2014/chart" uri="{C3380CC4-5D6E-409C-BE32-E72D297353CC}">
                <c16:uniqueId val="{0000000D-C52F-4912-9B45-7454BE8E956F}"/>
              </c:ext>
            </c:extLst>
          </c:dPt>
          <c:dPt>
            <c:idx val="63"/>
            <c:marker>
              <c:symbol val="circle"/>
              <c:size val="10"/>
              <c:spPr>
                <a:solidFill>
                  <a:schemeClr val="bg1"/>
                </a:solidFill>
                <a:ln w="25400"/>
              </c:spPr>
            </c:marker>
            <c:bubble3D val="0"/>
            <c:extLst>
              <c:ext xmlns:c16="http://schemas.microsoft.com/office/drawing/2014/chart" uri="{C3380CC4-5D6E-409C-BE32-E72D297353CC}">
                <c16:uniqueId val="{0000000E-C52F-4912-9B45-7454BE8E956F}"/>
              </c:ext>
            </c:extLst>
          </c:dPt>
          <c:dPt>
            <c:idx val="77"/>
            <c:marker>
              <c:symbol val="circle"/>
              <c:size val="10"/>
              <c:spPr>
                <a:solidFill>
                  <a:schemeClr val="accent1"/>
                </a:solidFill>
              </c:spPr>
            </c:marker>
            <c:bubble3D val="0"/>
            <c:extLst>
              <c:ext xmlns:c16="http://schemas.microsoft.com/office/drawing/2014/chart" uri="{C3380CC4-5D6E-409C-BE32-E72D297353CC}">
                <c16:uniqueId val="{0000000F-C52F-4912-9B45-7454BE8E956F}"/>
              </c:ext>
            </c:extLst>
          </c:dPt>
          <c:dLbls>
            <c:dLbl>
              <c:idx val="0"/>
              <c:layout>
                <c:manualLayout>
                  <c:x val="-5.4972513743128434E-2"/>
                  <c:y val="-4.7250859106529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2F-4912-9B45-7454BE8E956F}"/>
                </c:ext>
              </c:extLst>
            </c:dLbl>
            <c:dLbl>
              <c:idx val="7"/>
              <c:layout>
                <c:manualLayout>
                  <c:x val="-6.1111570199152393E-2"/>
                  <c:y val="-4.99235598127553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2F-4912-9B45-7454BE8E956F}"/>
                </c:ext>
              </c:extLst>
            </c:dLbl>
            <c:dLbl>
              <c:idx val="17"/>
              <c:layout>
                <c:manualLayout>
                  <c:x val="-6.666666666666668E-2"/>
                  <c:y val="-4.6296296296296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2F-4912-9B45-7454BE8E956F}"/>
                </c:ext>
              </c:extLst>
            </c:dLbl>
            <c:dLbl>
              <c:idx val="27"/>
              <c:layout>
                <c:manualLayout>
                  <c:x val="-6.1111111111111123E-2"/>
                  <c:y val="-5.0926290463692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2F-4912-9B45-7454BE8E956F}"/>
                </c:ext>
              </c:extLst>
            </c:dLbl>
            <c:dLbl>
              <c:idx val="37"/>
              <c:layout>
                <c:manualLayout>
                  <c:x val="-6.666666666666668E-2"/>
                  <c:y val="-4.62962962962964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52F-4912-9B45-7454BE8E956F}"/>
                </c:ext>
              </c:extLst>
            </c:dLbl>
            <c:dLbl>
              <c:idx val="47"/>
              <c:layout>
                <c:manualLayout>
                  <c:x val="-7.7777777777777779E-2"/>
                  <c:y val="-5.5555555555555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52F-4912-9B45-7454BE8E956F}"/>
                </c:ext>
              </c:extLst>
            </c:dLbl>
            <c:dLbl>
              <c:idx val="57"/>
              <c:layout>
                <c:manualLayout>
                  <c:x val="-7.8160919540229884E-2"/>
                  <c:y val="-5.434782608695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52F-4912-9B45-7454BE8E956F}"/>
                </c:ext>
              </c:extLst>
            </c:dLbl>
            <c:dLbl>
              <c:idx val="63"/>
              <c:layout>
                <c:manualLayout>
                  <c:x val="-6.4367816091954022E-2"/>
                  <c:y val="-4.7101449275362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52F-4912-9B45-7454BE8E956F}"/>
                </c:ext>
              </c:extLst>
            </c:dLbl>
            <c:dLbl>
              <c:idx val="77"/>
              <c:layout>
                <c:manualLayout>
                  <c:x val="0"/>
                  <c:y val="-6.4814814814814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52F-4912-9B45-7454BE8E956F}"/>
                </c:ext>
              </c:extLst>
            </c:dLbl>
            <c:dLbl>
              <c:idx val="78"/>
              <c:layout>
                <c:manualLayout>
                  <c:x val="0"/>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52F-4912-9B45-7454BE8E956F}"/>
                </c:ext>
              </c:extLst>
            </c:dLbl>
            <c:spPr>
              <a:noFill/>
              <a:ln>
                <a:noFill/>
              </a:ln>
              <a:effectLst/>
            </c:spPr>
            <c:txPr>
              <a:bodyPr/>
              <a:lstStyle/>
              <a:p>
                <a:pPr>
                  <a:defRPr sz="2000"/>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a:noFill/>
                    </a:ln>
                  </c:spPr>
                </c15:leaderLines>
              </c:ext>
            </c:extLst>
          </c:dLbls>
          <c:cat>
            <c:numRef>
              <c:f>ScratchForecast!$A$3:$A$85</c:f>
              <c:numCache>
                <c:formatCode>General</c:formatCode>
                <c:ptCount val="83"/>
                <c:pt idx="0" formatCode="0">
                  <c:v>1953</c:v>
                </c:pt>
                <c:pt idx="7" formatCode="0">
                  <c:v>1960</c:v>
                </c:pt>
                <c:pt idx="17" formatCode="0">
                  <c:v>1970</c:v>
                </c:pt>
                <c:pt idx="27" formatCode="0">
                  <c:v>1980</c:v>
                </c:pt>
                <c:pt idx="37" formatCode="0">
                  <c:v>1990</c:v>
                </c:pt>
                <c:pt idx="47" formatCode="0">
                  <c:v>2000</c:v>
                </c:pt>
                <c:pt idx="57" formatCode="0">
                  <c:v>2010</c:v>
                </c:pt>
                <c:pt idx="63">
                  <c:v>2016</c:v>
                </c:pt>
                <c:pt idx="67">
                  <c:v>2020</c:v>
                </c:pt>
                <c:pt idx="77">
                  <c:v>2030</c:v>
                </c:pt>
                <c:pt idx="82">
                  <c:v>2035</c:v>
                </c:pt>
              </c:numCache>
            </c:numRef>
          </c:cat>
          <c:val>
            <c:numRef>
              <c:f>ScratchForecast!$C$3:$C$85</c:f>
              <c:numCache>
                <c:formatCode>#,##0</c:formatCode>
                <c:ptCount val="83"/>
                <c:pt idx="0">
                  <c:v>5950</c:v>
                </c:pt>
                <c:pt idx="1">
                  <c:v>7658</c:v>
                </c:pt>
                <c:pt idx="2">
                  <c:v>8947</c:v>
                </c:pt>
                <c:pt idx="3">
                  <c:v>10002</c:v>
                </c:pt>
                <c:pt idx="4">
                  <c:v>10500</c:v>
                </c:pt>
                <c:pt idx="5">
                  <c:v>11250</c:v>
                </c:pt>
                <c:pt idx="6">
                  <c:v>12100</c:v>
                </c:pt>
                <c:pt idx="7">
                  <c:v>12809</c:v>
                </c:pt>
                <c:pt idx="8">
                  <c:v>13100</c:v>
                </c:pt>
                <c:pt idx="9">
                  <c:v>14700</c:v>
                </c:pt>
                <c:pt idx="10">
                  <c:v>14057</c:v>
                </c:pt>
                <c:pt idx="11">
                  <c:v>14350</c:v>
                </c:pt>
                <c:pt idx="12">
                  <c:v>18900</c:v>
                </c:pt>
                <c:pt idx="13">
                  <c:v>20000</c:v>
                </c:pt>
                <c:pt idx="14">
                  <c:v>22000</c:v>
                </c:pt>
                <c:pt idx="15">
                  <c:v>29500</c:v>
                </c:pt>
                <c:pt idx="16">
                  <c:v>43000</c:v>
                </c:pt>
                <c:pt idx="17">
                  <c:v>61196</c:v>
                </c:pt>
                <c:pt idx="18">
                  <c:v>63000</c:v>
                </c:pt>
                <c:pt idx="19">
                  <c:v>62343</c:v>
                </c:pt>
                <c:pt idx="20">
                  <c:v>63000</c:v>
                </c:pt>
                <c:pt idx="21">
                  <c:v>63940</c:v>
                </c:pt>
                <c:pt idx="22">
                  <c:v>66000</c:v>
                </c:pt>
                <c:pt idx="23">
                  <c:v>67000</c:v>
                </c:pt>
                <c:pt idx="24">
                  <c:v>67995</c:v>
                </c:pt>
                <c:pt idx="25">
                  <c:v>69015</c:v>
                </c:pt>
                <c:pt idx="26">
                  <c:v>70050</c:v>
                </c:pt>
                <c:pt idx="27">
                  <c:v>73903</c:v>
                </c:pt>
                <c:pt idx="28">
                  <c:v>75500</c:v>
                </c:pt>
                <c:pt idx="29">
                  <c:v>74300</c:v>
                </c:pt>
                <c:pt idx="30">
                  <c:v>73900</c:v>
                </c:pt>
                <c:pt idx="31">
                  <c:v>78620</c:v>
                </c:pt>
                <c:pt idx="32">
                  <c:v>80250</c:v>
                </c:pt>
                <c:pt idx="33">
                  <c:v>81770</c:v>
                </c:pt>
                <c:pt idx="34">
                  <c:v>82270</c:v>
                </c:pt>
                <c:pt idx="35">
                  <c:v>85180</c:v>
                </c:pt>
                <c:pt idx="36">
                  <c:v>86350</c:v>
                </c:pt>
                <c:pt idx="37">
                  <c:v>86874</c:v>
                </c:pt>
                <c:pt idx="38">
                  <c:v>87900</c:v>
                </c:pt>
                <c:pt idx="39">
                  <c:v>88580</c:v>
                </c:pt>
                <c:pt idx="40">
                  <c:v>89710</c:v>
                </c:pt>
                <c:pt idx="41">
                  <c:v>99140</c:v>
                </c:pt>
                <c:pt idx="42">
                  <c:v>102000</c:v>
                </c:pt>
                <c:pt idx="43">
                  <c:v>103700</c:v>
                </c:pt>
                <c:pt idx="44">
                  <c:v>104800</c:v>
                </c:pt>
                <c:pt idx="45">
                  <c:v>105700</c:v>
                </c:pt>
                <c:pt idx="46">
                  <c:v>106200</c:v>
                </c:pt>
                <c:pt idx="47">
                  <c:v>109827</c:v>
                </c:pt>
                <c:pt idx="48">
                  <c:v>111500</c:v>
                </c:pt>
                <c:pt idx="49">
                  <c:v>117000</c:v>
                </c:pt>
                <c:pt idx="50">
                  <c:v>116400</c:v>
                </c:pt>
                <c:pt idx="51">
                  <c:v>116500</c:v>
                </c:pt>
                <c:pt idx="52">
                  <c:v>115500</c:v>
                </c:pt>
                <c:pt idx="53">
                  <c:v>117000</c:v>
                </c:pt>
                <c:pt idx="54">
                  <c:v>118100</c:v>
                </c:pt>
                <c:pt idx="55">
                  <c:v>119200</c:v>
                </c:pt>
                <c:pt idx="56">
                  <c:v>120600</c:v>
                </c:pt>
                <c:pt idx="57">
                  <c:v>122363</c:v>
                </c:pt>
                <c:pt idx="58">
                  <c:v>123400</c:v>
                </c:pt>
                <c:pt idx="59">
                  <c:v>124600</c:v>
                </c:pt>
                <c:pt idx="60">
                  <c:v>132100</c:v>
                </c:pt>
                <c:pt idx="61">
                  <c:v>134400</c:v>
                </c:pt>
                <c:pt idx="62">
                  <c:v>135000</c:v>
                </c:pt>
                <c:pt idx="63">
                  <c:v>139400</c:v>
                </c:pt>
              </c:numCache>
            </c:numRef>
          </c:val>
          <c:smooth val="1"/>
          <c:extLst>
            <c:ext xmlns:c16="http://schemas.microsoft.com/office/drawing/2014/chart" uri="{C3380CC4-5D6E-409C-BE32-E72D297353CC}">
              <c16:uniqueId val="{00000011-C52F-4912-9B45-7454BE8E956F}"/>
            </c:ext>
          </c:extLst>
        </c:ser>
        <c:dLbls>
          <c:showLegendKey val="0"/>
          <c:showVal val="0"/>
          <c:showCatName val="0"/>
          <c:showSerName val="0"/>
          <c:showPercent val="0"/>
          <c:showBubbleSize val="0"/>
        </c:dLbls>
        <c:smooth val="0"/>
        <c:axId val="227180376"/>
        <c:axId val="227180768"/>
      </c:lineChart>
      <c:catAx>
        <c:axId val="227180376"/>
        <c:scaling>
          <c:orientation val="minMax"/>
        </c:scaling>
        <c:delete val="0"/>
        <c:axPos val="b"/>
        <c:numFmt formatCode="0" sourceLinked="1"/>
        <c:majorTickMark val="out"/>
        <c:minorTickMark val="none"/>
        <c:tickLblPos val="nextTo"/>
        <c:txPr>
          <a:bodyPr rot="-5400000" vert="horz"/>
          <a:lstStyle/>
          <a:p>
            <a:pPr>
              <a:defRPr/>
            </a:pPr>
            <a:endParaRPr lang="en-US"/>
          </a:p>
        </c:txPr>
        <c:crossAx val="227180768"/>
        <c:crosses val="autoZero"/>
        <c:auto val="1"/>
        <c:lblAlgn val="ctr"/>
        <c:lblOffset val="100"/>
        <c:tickMarkSkip val="10"/>
        <c:noMultiLvlLbl val="0"/>
      </c:catAx>
      <c:valAx>
        <c:axId val="227180768"/>
        <c:scaling>
          <c:orientation val="minMax"/>
        </c:scaling>
        <c:delete val="1"/>
        <c:axPos val="l"/>
        <c:majorGridlines>
          <c:spPr>
            <a:ln>
              <a:solidFill>
                <a:schemeClr val="bg1">
                  <a:lumMod val="85000"/>
                </a:schemeClr>
              </a:solidFill>
              <a:prstDash val="dash"/>
            </a:ln>
          </c:spPr>
        </c:majorGridlines>
        <c:numFmt formatCode="General" sourceLinked="1"/>
        <c:majorTickMark val="out"/>
        <c:minorTickMark val="none"/>
        <c:tickLblPos val="nextTo"/>
        <c:crossAx val="227180376"/>
        <c:crosses val="autoZero"/>
        <c:crossBetween val="between"/>
      </c:valAx>
      <c:spPr>
        <a:noFill/>
      </c:spPr>
    </c:plotArea>
    <c:plotVisOnly val="1"/>
    <c:dispBlanksAs val="gap"/>
    <c:showDLblsOverMax val="0"/>
  </c:chart>
  <c:spPr>
    <a:noFill/>
    <a:ln>
      <a:noFill/>
    </a:ln>
  </c:spPr>
  <c:txPr>
    <a:bodyPr/>
    <a:lstStyle/>
    <a:p>
      <a:pPr>
        <a:defRPr sz="1800">
          <a:solidFill>
            <a:schemeClr val="bg1"/>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1891891891894"/>
          <c:y val="0.21064814814814814"/>
          <c:w val="0.75225225225225223"/>
          <c:h val="0.7731481481481481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104-4C7E-90AB-112E0C49F6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104-4C7E-90AB-112E0C49F69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104-4C7E-90AB-112E0C49F69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104-4C7E-90AB-112E0C49F69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104-4C7E-90AB-112E0C49F69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104-4C7E-90AB-112E0C49F699}"/>
              </c:ext>
            </c:extLst>
          </c:dPt>
          <c:dLbls>
            <c:dLbl>
              <c:idx val="0"/>
              <c:layout>
                <c:manualLayout>
                  <c:x val="-0.19254575441583308"/>
                  <c:y val="-0.1266145377661125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104-4C7E-90AB-112E0C49F699}"/>
                </c:ext>
              </c:extLst>
            </c:dLbl>
            <c:dLbl>
              <c:idx val="3"/>
              <c:layout>
                <c:manualLayout>
                  <c:x val="-3.4120420027569216E-2"/>
                  <c:y val="-1.00299773173586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136061399325278"/>
                      <c:h val="0.12132352272196549"/>
                    </c:manualLayout>
                  </c15:layout>
                </c:ext>
                <c:ext xmlns:c16="http://schemas.microsoft.com/office/drawing/2014/chart" uri="{C3380CC4-5D6E-409C-BE32-E72D297353CC}">
                  <c16:uniqueId val="{00000007-F104-4C7E-90AB-112E0C49F699}"/>
                </c:ext>
              </c:extLst>
            </c:dLbl>
            <c:dLbl>
              <c:idx val="4"/>
              <c:layout>
                <c:manualLayout>
                  <c:x val="5.2493112862259314E-3"/>
                  <c:y val="-4.737253170343421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3188281179721779"/>
                      <c:h val="0.17717085857810833"/>
                    </c:manualLayout>
                  </c15:layout>
                </c:ext>
                <c:ext xmlns:c16="http://schemas.microsoft.com/office/drawing/2014/chart" uri="{C3380CC4-5D6E-409C-BE32-E72D297353CC}">
                  <c16:uniqueId val="{00000009-F104-4C7E-90AB-112E0C49F699}"/>
                </c:ext>
              </c:extLst>
            </c:dLbl>
            <c:dLbl>
              <c:idx val="5"/>
              <c:layout>
                <c:manualLayout>
                  <c:x val="1.2764772106382419E-2"/>
                  <c:y val="-1.984443011657935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2230936630066154"/>
                      <c:h val="0.20220587120327582"/>
                    </c:manualLayout>
                  </c15:layout>
                </c:ext>
                <c:ext xmlns:c16="http://schemas.microsoft.com/office/drawing/2014/chart" uri="{C3380CC4-5D6E-409C-BE32-E72D297353CC}">
                  <c16:uniqueId val="{0000000B-F104-4C7E-90AB-112E0C49F699}"/>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'B05006'!$G$9:$G$14</c:f>
              <c:strCache>
                <c:ptCount val="6"/>
                <c:pt idx="0">
                  <c:v>Asia</c:v>
                </c:pt>
                <c:pt idx="1">
                  <c:v>Europe</c:v>
                </c:pt>
                <c:pt idx="2">
                  <c:v>Africa</c:v>
                </c:pt>
                <c:pt idx="3">
                  <c:v>Oceania</c:v>
                </c:pt>
                <c:pt idx="4">
                  <c:v>Latin America</c:v>
                </c:pt>
                <c:pt idx="5">
                  <c:v>Northern America</c:v>
                </c:pt>
              </c:strCache>
            </c:strRef>
          </c:cat>
          <c:val>
            <c:numRef>
              <c:f>'B05006'!$J$9:$J$14</c:f>
              <c:numCache>
                <c:formatCode>0%</c:formatCode>
                <c:ptCount val="6"/>
                <c:pt idx="0">
                  <c:v>0.66564705368262356</c:v>
                </c:pt>
                <c:pt idx="1">
                  <c:v>0.15720247328978129</c:v>
                </c:pt>
                <c:pt idx="2">
                  <c:v>3.2751425637440192E-2</c:v>
                </c:pt>
                <c:pt idx="3">
                  <c:v>1.1405099521510193E-2</c:v>
                </c:pt>
                <c:pt idx="4">
                  <c:v>9.8560160807533478E-2</c:v>
                </c:pt>
                <c:pt idx="5">
                  <c:v>3.4433787061111235E-2</c:v>
                </c:pt>
              </c:numCache>
            </c:numRef>
          </c:val>
          <c:extLst>
            <c:ext xmlns:c16="http://schemas.microsoft.com/office/drawing/2014/chart" uri="{C3380CC4-5D6E-409C-BE32-E72D297353CC}">
              <c16:uniqueId val="{0000000C-F104-4C7E-90AB-112E0C49F6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stacked"/>
        <c:varyColors val="0"/>
        <c:ser>
          <c:idx val="0"/>
          <c:order val="0"/>
          <c:tx>
            <c:strRef>
              <c:f>'B05006'!$K$26</c:f>
              <c:strCache>
                <c:ptCount val="1"/>
                <c:pt idx="0">
                  <c:v>China, excl. Hong Kong &amp; Taiwan</c:v>
                </c:pt>
              </c:strCache>
            </c:strRef>
          </c:tx>
          <c:spPr>
            <a:solidFill>
              <a:schemeClr val="accent1">
                <a:shade val="40000"/>
              </a:schemeClr>
            </a:solidFill>
            <a:ln>
              <a:noFill/>
            </a:ln>
            <a:effectLst/>
          </c:spPr>
          <c:invertIfNegative val="0"/>
          <c:dLbls>
            <c:dLbl>
              <c:idx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4FE-44DC-8800-9F45E5C76D9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'B05006'!$L$26</c:f>
              <c:numCache>
                <c:formatCode>_(* #,##0_);_(* \(#,##0\);_(* "-"??_);_(@_)</c:formatCode>
                <c:ptCount val="1"/>
                <c:pt idx="0">
                  <c:v>5153</c:v>
                </c:pt>
              </c:numCache>
            </c:numRef>
          </c:val>
          <c:extLst>
            <c:ext xmlns:c16="http://schemas.microsoft.com/office/drawing/2014/chart" uri="{C3380CC4-5D6E-409C-BE32-E72D297353CC}">
              <c16:uniqueId val="{00000001-04FE-44DC-8800-9F45E5C76D90}"/>
            </c:ext>
          </c:extLst>
        </c:ser>
        <c:ser>
          <c:idx val="1"/>
          <c:order val="1"/>
          <c:tx>
            <c:strRef>
              <c:f>'B05006'!$K$27</c:f>
              <c:strCache>
                <c:ptCount val="1"/>
                <c:pt idx="0">
                  <c:v>Hong Kong</c:v>
                </c:pt>
              </c:strCache>
            </c:strRef>
          </c:tx>
          <c:spPr>
            <a:solidFill>
              <a:schemeClr val="accent1">
                <a:shade val="51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'B05006'!$L$27</c:f>
              <c:numCache>
                <c:formatCode>_(* #,##0_);_(* \(#,##0\);_(* "-"??_);_(@_)</c:formatCode>
                <c:ptCount val="1"/>
                <c:pt idx="0">
                  <c:v>1270</c:v>
                </c:pt>
              </c:numCache>
            </c:numRef>
          </c:val>
          <c:extLst>
            <c:ext xmlns:c16="http://schemas.microsoft.com/office/drawing/2014/chart" uri="{C3380CC4-5D6E-409C-BE32-E72D297353CC}">
              <c16:uniqueId val="{00000003-04FE-44DC-8800-9F45E5C76D90}"/>
            </c:ext>
          </c:extLst>
        </c:ser>
        <c:ser>
          <c:idx val="2"/>
          <c:order val="2"/>
          <c:tx>
            <c:strRef>
              <c:f>'B05006'!$K$28</c:f>
              <c:strCache>
                <c:ptCount val="1"/>
                <c:pt idx="0">
                  <c:v>Taiwan</c:v>
                </c:pt>
              </c:strCache>
            </c:strRef>
          </c:tx>
          <c:spPr>
            <a:solidFill>
              <a:schemeClr val="accent1">
                <a:shade val="62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'B05006'!$L$28</c:f>
              <c:numCache>
                <c:formatCode>_(* #,##0_);_(* \(#,##0\);_(* "-"??_);_(@_)</c:formatCode>
                <c:ptCount val="1"/>
                <c:pt idx="0">
                  <c:v>2603</c:v>
                </c:pt>
              </c:numCache>
            </c:numRef>
          </c:val>
          <c:extLst>
            <c:ext xmlns:c16="http://schemas.microsoft.com/office/drawing/2014/chart" uri="{C3380CC4-5D6E-409C-BE32-E72D297353CC}">
              <c16:uniqueId val="{00000004-04FE-44DC-8800-9F45E5C76D90}"/>
            </c:ext>
          </c:extLst>
        </c:ser>
        <c:ser>
          <c:idx val="3"/>
          <c:order val="3"/>
          <c:tx>
            <c:strRef>
              <c:f>'B05006'!$K$29</c:f>
              <c:strCache>
                <c:ptCount val="1"/>
                <c:pt idx="0">
                  <c:v>Japan</c:v>
                </c:pt>
              </c:strCache>
            </c:strRef>
          </c:tx>
          <c:spPr>
            <a:solidFill>
              <a:schemeClr val="accent1">
                <a:shade val="73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'B05006'!$L$29</c:f>
              <c:numCache>
                <c:formatCode>_(* #,##0_);_(* \(#,##0\);_(* "-"??_);_(@_)</c:formatCode>
                <c:ptCount val="1"/>
                <c:pt idx="0">
                  <c:v>1122</c:v>
                </c:pt>
              </c:numCache>
            </c:numRef>
          </c:val>
          <c:extLst>
            <c:ext xmlns:c16="http://schemas.microsoft.com/office/drawing/2014/chart" uri="{C3380CC4-5D6E-409C-BE32-E72D297353CC}">
              <c16:uniqueId val="{00000005-04FE-44DC-8800-9F45E5C76D90}"/>
            </c:ext>
          </c:extLst>
        </c:ser>
        <c:ser>
          <c:idx val="4"/>
          <c:order val="4"/>
          <c:tx>
            <c:strRef>
              <c:f>'B05006'!$K$30</c:f>
              <c:strCache>
                <c:ptCount val="1"/>
                <c:pt idx="0">
                  <c:v>Korea</c:v>
                </c:pt>
              </c:strCache>
            </c:strRef>
          </c:tx>
          <c:spPr>
            <a:solidFill>
              <a:schemeClr val="accent1">
                <a:shade val="83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'B05006'!$L$30</c:f>
              <c:numCache>
                <c:formatCode>_(* #,##0_);_(* \(#,##0\);_(* "-"??_);_(@_)</c:formatCode>
                <c:ptCount val="1"/>
                <c:pt idx="0">
                  <c:v>3623</c:v>
                </c:pt>
              </c:numCache>
            </c:numRef>
          </c:val>
          <c:extLst>
            <c:ext xmlns:c16="http://schemas.microsoft.com/office/drawing/2014/chart" uri="{C3380CC4-5D6E-409C-BE32-E72D297353CC}">
              <c16:uniqueId val="{00000006-04FE-44DC-8800-9F45E5C76D90}"/>
            </c:ext>
          </c:extLst>
        </c:ser>
        <c:ser>
          <c:idx val="5"/>
          <c:order val="5"/>
          <c:tx>
            <c:strRef>
              <c:f>'B05006'!$K$31</c:f>
              <c:strCache>
                <c:ptCount val="1"/>
                <c:pt idx="0">
                  <c:v>Philippines</c:v>
                </c:pt>
              </c:strCache>
            </c:strRef>
          </c:tx>
          <c:spPr>
            <a:solidFill>
              <a:schemeClr val="accent1">
                <a:shade val="94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'B05006'!$L$31</c:f>
              <c:numCache>
                <c:formatCode>_(* #,##0_);_(* \(#,##0\);_(* "-"??_);_(@_)</c:formatCode>
                <c:ptCount val="1"/>
                <c:pt idx="0">
                  <c:v>1034</c:v>
                </c:pt>
              </c:numCache>
            </c:numRef>
          </c:val>
          <c:extLst>
            <c:ext xmlns:c16="http://schemas.microsoft.com/office/drawing/2014/chart" uri="{C3380CC4-5D6E-409C-BE32-E72D297353CC}">
              <c16:uniqueId val="{00000008-04FE-44DC-8800-9F45E5C76D90}"/>
            </c:ext>
          </c:extLst>
        </c:ser>
        <c:ser>
          <c:idx val="6"/>
          <c:order val="6"/>
          <c:tx>
            <c:strRef>
              <c:f>'B05006'!$K$32</c:f>
              <c:strCache>
                <c:ptCount val="1"/>
                <c:pt idx="0">
                  <c:v>Vietnam</c:v>
                </c:pt>
              </c:strCache>
            </c:strRef>
          </c:tx>
          <c:spPr>
            <a:solidFill>
              <a:schemeClr val="accent1">
                <a:tint val="95000"/>
              </a:schemeClr>
            </a:solidFill>
            <a:ln>
              <a:noFill/>
            </a:ln>
            <a:effectLst/>
          </c:spPr>
          <c:invertIfNegative val="0"/>
          <c:dLbls>
            <c:dLbl>
              <c:idx val="0"/>
              <c:layout>
                <c:manualLayout>
                  <c:x val="5.5006583335498902E-3"/>
                  <c:y val="1.9323671497583832E-3"/>
                </c:manualLayout>
              </c:layout>
              <c:showLegendKey val="0"/>
              <c:showVal val="1"/>
              <c:showCatName val="0"/>
              <c:showSerName val="1"/>
              <c:showPercent val="0"/>
              <c:showBubbleSize val="0"/>
              <c:separator> </c:separator>
              <c:extLst>
                <c:ext xmlns:c15="http://schemas.microsoft.com/office/drawing/2012/chart" uri="{CE6537A1-D6FC-4f65-9D91-7224C49458BB}">
                  <c15:layout>
                    <c:manualLayout>
                      <c:w val="0.2177392739273927"/>
                      <c:h val="5.7700483091787443E-2"/>
                    </c:manualLayout>
                  </c15:layout>
                </c:ext>
                <c:ext xmlns:c16="http://schemas.microsoft.com/office/drawing/2014/chart" uri="{C3380CC4-5D6E-409C-BE32-E72D297353CC}">
                  <c16:uniqueId val="{00000009-04FE-44DC-8800-9F45E5C76D9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'B05006'!$L$32</c:f>
              <c:numCache>
                <c:formatCode>_(* #,##0_);_(* \(#,##0\);_(* "-"??_);_(@_)</c:formatCode>
                <c:ptCount val="1"/>
                <c:pt idx="0">
                  <c:v>1388</c:v>
                </c:pt>
              </c:numCache>
            </c:numRef>
          </c:val>
          <c:extLst>
            <c:ext xmlns:c16="http://schemas.microsoft.com/office/drawing/2014/chart" uri="{C3380CC4-5D6E-409C-BE32-E72D297353CC}">
              <c16:uniqueId val="{0000000A-04FE-44DC-8800-9F45E5C76D90}"/>
            </c:ext>
          </c:extLst>
        </c:ser>
        <c:ser>
          <c:idx val="7"/>
          <c:order val="7"/>
          <c:tx>
            <c:strRef>
              <c:f>'B05006'!$K$33</c:f>
              <c:strCache>
                <c:ptCount val="1"/>
                <c:pt idx="0">
                  <c:v>Other E and SE Asia</c:v>
                </c:pt>
              </c:strCache>
            </c:strRef>
          </c:tx>
          <c:spPr>
            <a:solidFill>
              <a:schemeClr val="accent1">
                <a:tint val="84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'B05006'!$L$33</c:f>
              <c:numCache>
                <c:formatCode>_(* #,##0_);_(* \(#,##0\);_(* "-"??_);_(@_)</c:formatCode>
                <c:ptCount val="1"/>
                <c:pt idx="0">
                  <c:v>1520</c:v>
                </c:pt>
              </c:numCache>
            </c:numRef>
          </c:val>
          <c:extLst>
            <c:ext xmlns:c16="http://schemas.microsoft.com/office/drawing/2014/chart" uri="{C3380CC4-5D6E-409C-BE32-E72D297353CC}">
              <c16:uniqueId val="{0000000B-04FE-44DC-8800-9F45E5C76D90}"/>
            </c:ext>
          </c:extLst>
        </c:ser>
        <c:ser>
          <c:idx val="8"/>
          <c:order val="8"/>
          <c:tx>
            <c:strRef>
              <c:f>'B05006'!$K$34</c:f>
              <c:strCache>
                <c:ptCount val="1"/>
                <c:pt idx="0">
                  <c:v>India</c:v>
                </c:pt>
              </c:strCache>
            </c:strRef>
          </c:tx>
          <c:spPr>
            <a:solidFill>
              <a:schemeClr val="accent1">
                <a:tint val="74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'B05006'!$L$34</c:f>
              <c:numCache>
                <c:formatCode>_(* #,##0_);_(* \(#,##0\);_(* "-"??_);_(@_)</c:formatCode>
                <c:ptCount val="1"/>
                <c:pt idx="0">
                  <c:v>10047</c:v>
                </c:pt>
              </c:numCache>
            </c:numRef>
          </c:val>
          <c:extLst>
            <c:ext xmlns:c16="http://schemas.microsoft.com/office/drawing/2014/chart" uri="{C3380CC4-5D6E-409C-BE32-E72D297353CC}">
              <c16:uniqueId val="{0000000C-04FE-44DC-8800-9F45E5C76D90}"/>
            </c:ext>
          </c:extLst>
        </c:ser>
        <c:ser>
          <c:idx val="9"/>
          <c:order val="9"/>
          <c:tx>
            <c:strRef>
              <c:f>'B05006'!$K$35</c:f>
              <c:strCache>
                <c:ptCount val="1"/>
                <c:pt idx="0">
                  <c:v>Iran</c:v>
                </c:pt>
              </c:strCache>
            </c:strRef>
          </c:tx>
          <c:spPr>
            <a:solidFill>
              <a:schemeClr val="accent1">
                <a:tint val="63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'B05006'!$L$35</c:f>
              <c:numCache>
                <c:formatCode>_(* #,##0_);_(* \(#,##0\);_(* "-"??_);_(@_)</c:formatCode>
                <c:ptCount val="1"/>
                <c:pt idx="0">
                  <c:v>1032</c:v>
                </c:pt>
              </c:numCache>
            </c:numRef>
          </c:val>
          <c:extLst>
            <c:ext xmlns:c16="http://schemas.microsoft.com/office/drawing/2014/chart" uri="{C3380CC4-5D6E-409C-BE32-E72D297353CC}">
              <c16:uniqueId val="{0000000D-04FE-44DC-8800-9F45E5C76D90}"/>
            </c:ext>
          </c:extLst>
        </c:ser>
        <c:ser>
          <c:idx val="10"/>
          <c:order val="10"/>
          <c:tx>
            <c:strRef>
              <c:f>'B05006'!$K$36</c:f>
              <c:strCache>
                <c:ptCount val="1"/>
                <c:pt idx="0">
                  <c:v>Other S. Central Asia</c:v>
                </c:pt>
              </c:strCache>
            </c:strRef>
          </c:tx>
          <c:spPr>
            <a:solidFill>
              <a:schemeClr val="accent1">
                <a:tint val="52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'B05006'!$L$36</c:f>
              <c:numCache>
                <c:formatCode>_(* #,##0_);_(* \(#,##0\);_(* "-"??_);_(@_)</c:formatCode>
                <c:ptCount val="1"/>
                <c:pt idx="0">
                  <c:v>732</c:v>
                </c:pt>
              </c:numCache>
            </c:numRef>
          </c:val>
          <c:extLst>
            <c:ext xmlns:c16="http://schemas.microsoft.com/office/drawing/2014/chart" uri="{C3380CC4-5D6E-409C-BE32-E72D297353CC}">
              <c16:uniqueId val="{0000000F-04FE-44DC-8800-9F45E5C76D90}"/>
            </c:ext>
          </c:extLst>
        </c:ser>
        <c:ser>
          <c:idx val="11"/>
          <c:order val="11"/>
          <c:tx>
            <c:strRef>
              <c:f>'B05006'!$K$37</c:f>
              <c:strCache>
                <c:ptCount val="1"/>
                <c:pt idx="0">
                  <c:v>Western Asia</c:v>
                </c:pt>
              </c:strCache>
            </c:strRef>
          </c:tx>
          <c:spPr>
            <a:solidFill>
              <a:schemeClr val="accent1">
                <a:tint val="41000"/>
              </a:schemeClr>
            </a:solidFill>
            <a:ln>
              <a:noFill/>
            </a:ln>
            <a:effectLst/>
          </c:spPr>
          <c:invertIfNegative val="0"/>
          <c:dLbls>
            <c:dLbl>
              <c:idx val="0"/>
              <c:layout>
                <c:manualLayout>
                  <c:x val="5.5005500550055009E-3"/>
                  <c:y val="-3.8646582220700698E-3"/>
                </c:manualLayout>
              </c:layout>
              <c:showLegendKey val="0"/>
              <c:showVal val="1"/>
              <c:showCatName val="0"/>
              <c:showSerName val="1"/>
              <c:showPercent val="0"/>
              <c:showBubbleSize val="0"/>
              <c:separator> </c:separator>
              <c:extLst>
                <c:ext xmlns:c15="http://schemas.microsoft.com/office/drawing/2012/chart" uri="{CE6537A1-D6FC-4f65-9D91-7224C49458BB}">
                  <c15:layout>
                    <c:manualLayout>
                      <c:w val="0.25435907764004745"/>
                      <c:h val="2.4850241545893721E-2"/>
                    </c:manualLayout>
                  </c15:layout>
                </c:ext>
                <c:ext xmlns:c16="http://schemas.microsoft.com/office/drawing/2014/chart" uri="{C3380CC4-5D6E-409C-BE32-E72D297353CC}">
                  <c16:uniqueId val="{00000010-04FE-44DC-8800-9F45E5C76D9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'B05006'!$L$37</c:f>
              <c:numCache>
                <c:formatCode>_(* #,##0_);_(* \(#,##0\);_(* "-"??_);_(@_)</c:formatCode>
                <c:ptCount val="1"/>
                <c:pt idx="0">
                  <c:v>942</c:v>
                </c:pt>
              </c:numCache>
            </c:numRef>
          </c:val>
          <c:extLst>
            <c:ext xmlns:c16="http://schemas.microsoft.com/office/drawing/2014/chart" uri="{C3380CC4-5D6E-409C-BE32-E72D297353CC}">
              <c16:uniqueId val="{00000011-04FE-44DC-8800-9F45E5C76D90}"/>
            </c:ext>
          </c:extLst>
        </c:ser>
        <c:dLbls>
          <c:showLegendKey val="0"/>
          <c:showVal val="0"/>
          <c:showCatName val="0"/>
          <c:showSerName val="0"/>
          <c:showPercent val="0"/>
          <c:showBubbleSize val="0"/>
        </c:dLbls>
        <c:gapWidth val="150"/>
        <c:overlap val="100"/>
        <c:axId val="228610320"/>
        <c:axId val="228610712"/>
      </c:barChart>
      <c:catAx>
        <c:axId val="228610320"/>
        <c:scaling>
          <c:orientation val="minMax"/>
        </c:scaling>
        <c:delete val="1"/>
        <c:axPos val="b"/>
        <c:majorTickMark val="none"/>
        <c:minorTickMark val="none"/>
        <c:tickLblPos val="nextTo"/>
        <c:crossAx val="228610712"/>
        <c:crosses val="autoZero"/>
        <c:auto val="1"/>
        <c:lblAlgn val="ctr"/>
        <c:lblOffset val="100"/>
        <c:noMultiLvlLbl val="0"/>
      </c:catAx>
      <c:valAx>
        <c:axId val="228610712"/>
        <c:scaling>
          <c:orientation val="minMax"/>
          <c:max val="30466"/>
        </c:scaling>
        <c:delete val="1"/>
        <c:axPos val="l"/>
        <c:numFmt formatCode="_(* #,##0_);_(* \(#,##0\);_(* &quot;-&quot;??_);_(@_)" sourceLinked="1"/>
        <c:majorTickMark val="none"/>
        <c:minorTickMark val="none"/>
        <c:tickLblPos val="nextTo"/>
        <c:crossAx val="2286103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82337333724802E-2"/>
          <c:y val="4.6530202497975751E-2"/>
          <c:w val="0.89163532533255041"/>
          <c:h val="0.6512411107162353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'[S0501_SELECTED CHARACTERISTICS OF THE NATIVE AND FOREIGN-BORN POPULATIONS.xlsx]Sheet1'!$N$7:$O$7</c:f>
              <c:strCache>
                <c:ptCount val="2"/>
                <c:pt idx="0">
                  <c:v>Native</c:v>
                </c:pt>
                <c:pt idx="1">
                  <c:v>Foreign born</c:v>
                </c:pt>
              </c:strCache>
            </c:strRef>
          </c:cat>
          <c:val>
            <c:numRef>
              <c:f>'[S0501_SELECTED CHARACTERISTICS OF THE NATIVE AND FOREIGN-BORN POPULATIONS.xlsx]Sheet1'!$N$43:$O$43</c:f>
              <c:numCache>
                <c:formatCode>General</c:formatCode>
                <c:ptCount val="2"/>
                <c:pt idx="0">
                  <c:v>2.46</c:v>
                </c:pt>
                <c:pt idx="1">
                  <c:v>2.72</c:v>
                </c:pt>
              </c:numCache>
            </c:numRef>
          </c:val>
          <c:extLst>
            <c:ext xmlns:c16="http://schemas.microsoft.com/office/drawing/2014/chart" uri="{C3380CC4-5D6E-409C-BE32-E72D297353CC}">
              <c16:uniqueId val="{00000000-C679-4714-B5DF-8E384ECE68E8}"/>
            </c:ext>
          </c:extLst>
        </c:ser>
        <c:dLbls>
          <c:showLegendKey val="0"/>
          <c:showVal val="0"/>
          <c:showCatName val="0"/>
          <c:showSerName val="0"/>
          <c:showPercent val="0"/>
          <c:showBubbleSize val="0"/>
        </c:dLbls>
        <c:gapWidth val="20"/>
        <c:overlap val="-27"/>
        <c:axId val="229076976"/>
        <c:axId val="229077368"/>
      </c:barChart>
      <c:catAx>
        <c:axId val="22907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9077368"/>
        <c:crosses val="autoZero"/>
        <c:auto val="1"/>
        <c:lblAlgn val="ctr"/>
        <c:lblOffset val="100"/>
        <c:noMultiLvlLbl val="0"/>
      </c:catAx>
      <c:valAx>
        <c:axId val="229077368"/>
        <c:scaling>
          <c:orientation val="minMax"/>
        </c:scaling>
        <c:delete val="1"/>
        <c:axPos val="l"/>
        <c:numFmt formatCode="General" sourceLinked="1"/>
        <c:majorTickMark val="none"/>
        <c:minorTickMark val="none"/>
        <c:tickLblPos val="nextTo"/>
        <c:crossAx val="2290769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'[S0501_SELECTED CHARACTERISTICS OF THE NATIVE AND FOREIGN-BORN POPULATIONS.xlsx]Sheet1'!$N$7:$O$7</c:f>
              <c:strCache>
                <c:ptCount val="2"/>
                <c:pt idx="0">
                  <c:v>Native</c:v>
                </c:pt>
                <c:pt idx="1">
                  <c:v>Foreign born</c:v>
                </c:pt>
              </c:strCache>
            </c:strRef>
          </c:cat>
          <c:val>
            <c:numRef>
              <c:f>'[S0501_SELECTED CHARACTERISTICS OF THE NATIVE AND FOREIGN-BORN POPULATIONS.xlsx]Sheet1'!$N$44:$O$44</c:f>
              <c:numCache>
                <c:formatCode>0%</c:formatCode>
                <c:ptCount val="2"/>
                <c:pt idx="0">
                  <c:v>0.48599999999999999</c:v>
                </c:pt>
                <c:pt idx="1">
                  <c:v>0.69899999999999995</c:v>
                </c:pt>
              </c:numCache>
            </c:numRef>
          </c:val>
          <c:extLst>
            <c:ext xmlns:c16="http://schemas.microsoft.com/office/drawing/2014/chart" uri="{C3380CC4-5D6E-409C-BE32-E72D297353CC}">
              <c16:uniqueId val="{00000000-ACBD-4193-ACC5-80060A906F9C}"/>
            </c:ext>
          </c:extLst>
        </c:ser>
        <c:dLbls>
          <c:showLegendKey val="0"/>
          <c:showVal val="0"/>
          <c:showCatName val="0"/>
          <c:showSerName val="0"/>
          <c:showPercent val="0"/>
          <c:showBubbleSize val="0"/>
        </c:dLbls>
        <c:gapWidth val="20"/>
        <c:axId val="229078152"/>
        <c:axId val="229078544"/>
      </c:barChart>
      <c:catAx>
        <c:axId val="229078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078544"/>
        <c:crosses val="autoZero"/>
        <c:auto val="1"/>
        <c:lblAlgn val="ctr"/>
        <c:lblOffset val="100"/>
        <c:noMultiLvlLbl val="0"/>
      </c:catAx>
      <c:valAx>
        <c:axId val="229078544"/>
        <c:scaling>
          <c:orientation val="minMax"/>
        </c:scaling>
        <c:delete val="1"/>
        <c:axPos val="b"/>
        <c:numFmt formatCode="0%" sourceLinked="1"/>
        <c:majorTickMark val="none"/>
        <c:minorTickMark val="none"/>
        <c:tickLblPos val="nextTo"/>
        <c:crossAx val="2290781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1EC4-4874-B653-AB0EFDD497C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Sheet1!$N$7:$O$7</c:f>
              <c:strCache>
                <c:ptCount val="2"/>
                <c:pt idx="0">
                  <c:v>Native</c:v>
                </c:pt>
                <c:pt idx="1">
                  <c:v>Foreign born</c:v>
                </c:pt>
              </c:strCache>
            </c:strRef>
          </c:cat>
          <c:val>
            <c:numRef>
              <c:f>Sheet1!$N$70:$O$70</c:f>
              <c:numCache>
                <c:formatCode>0%</c:formatCode>
                <c:ptCount val="2"/>
                <c:pt idx="0">
                  <c:v>0.127</c:v>
                </c:pt>
                <c:pt idx="1">
                  <c:v>0.86099999999999999</c:v>
                </c:pt>
              </c:numCache>
            </c:numRef>
          </c:val>
          <c:extLst>
            <c:ext xmlns:c16="http://schemas.microsoft.com/office/drawing/2014/chart" uri="{C3380CC4-5D6E-409C-BE32-E72D297353CC}">
              <c16:uniqueId val="{00000001-1EC4-4874-B653-AB0EFDD497CB}"/>
            </c:ext>
          </c:extLst>
        </c:ser>
        <c:dLbls>
          <c:showLegendKey val="0"/>
          <c:showVal val="0"/>
          <c:showCatName val="0"/>
          <c:showSerName val="0"/>
          <c:showPercent val="0"/>
          <c:showBubbleSize val="0"/>
        </c:dLbls>
        <c:gapWidth val="20"/>
        <c:axId val="229079328"/>
        <c:axId val="229079720"/>
      </c:barChart>
      <c:catAx>
        <c:axId val="229079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9079720"/>
        <c:crosses val="autoZero"/>
        <c:auto val="1"/>
        <c:lblAlgn val="ctr"/>
        <c:lblOffset val="100"/>
        <c:noMultiLvlLbl val="0"/>
      </c:catAx>
      <c:valAx>
        <c:axId val="229079720"/>
        <c:scaling>
          <c:orientation val="minMax"/>
        </c:scaling>
        <c:delete val="1"/>
        <c:axPos val="b"/>
        <c:numFmt formatCode="0%" sourceLinked="1"/>
        <c:majorTickMark val="none"/>
        <c:minorTickMark val="none"/>
        <c:tickLblPos val="nextTo"/>
        <c:crossAx val="2290793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21596244131457E-2"/>
          <c:y val="0.24367601187957824"/>
          <c:w val="0.93833087937178583"/>
          <c:h val="0.55096573421932427"/>
        </c:manualLayout>
      </c:layout>
      <c:barChart>
        <c:barDir val="col"/>
        <c:grouping val="percentStacked"/>
        <c:varyColors val="0"/>
        <c:ser>
          <c:idx val="0"/>
          <c:order val="0"/>
          <c:tx>
            <c:strRef>
              <c:f>Sheet1!$M$162</c:f>
              <c:strCache>
                <c:ptCount val="1"/>
                <c:pt idx="0">
                  <c:v>Home owners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Sheet1!$N$7:$O$7</c:f>
              <c:strCache>
                <c:ptCount val="2"/>
                <c:pt idx="0">
                  <c:v>Native</c:v>
                </c:pt>
                <c:pt idx="1">
                  <c:v>Foreign born</c:v>
                </c:pt>
              </c:strCache>
            </c:strRef>
          </c:cat>
          <c:val>
            <c:numRef>
              <c:f>Sheet1!$N$162:$O$162</c:f>
              <c:numCache>
                <c:formatCode>0%</c:formatCode>
                <c:ptCount val="2"/>
                <c:pt idx="0">
                  <c:v>0.63900000000000001</c:v>
                </c:pt>
                <c:pt idx="1">
                  <c:v>0.442</c:v>
                </c:pt>
              </c:numCache>
            </c:numRef>
          </c:val>
          <c:extLst>
            <c:ext xmlns:c16="http://schemas.microsoft.com/office/drawing/2014/chart" uri="{C3380CC4-5D6E-409C-BE32-E72D297353CC}">
              <c16:uniqueId val="{00000000-8CD3-49CB-AC34-2B031B2CB06F}"/>
            </c:ext>
          </c:extLst>
        </c:ser>
        <c:ser>
          <c:idx val="1"/>
          <c:order val="1"/>
          <c:tx>
            <c:strRef>
              <c:f>Sheet1!$M$163</c:f>
              <c:strCache>
                <c:ptCount val="1"/>
                <c:pt idx="0">
                  <c:v>Renters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Sheet1!$N$7:$O$7</c:f>
              <c:strCache>
                <c:ptCount val="2"/>
                <c:pt idx="0">
                  <c:v>Native</c:v>
                </c:pt>
                <c:pt idx="1">
                  <c:v>Foreign born</c:v>
                </c:pt>
              </c:strCache>
            </c:strRef>
          </c:cat>
          <c:val>
            <c:numRef>
              <c:f>Sheet1!$N$163:$O$163</c:f>
              <c:numCache>
                <c:formatCode>0%</c:formatCode>
                <c:ptCount val="2"/>
                <c:pt idx="0">
                  <c:v>0.36099999999999999</c:v>
                </c:pt>
                <c:pt idx="1">
                  <c:v>0.55800000000000005</c:v>
                </c:pt>
              </c:numCache>
            </c:numRef>
          </c:val>
          <c:extLst>
            <c:ext xmlns:c16="http://schemas.microsoft.com/office/drawing/2014/chart" uri="{C3380CC4-5D6E-409C-BE32-E72D297353CC}">
              <c16:uniqueId val="{00000001-8CD3-49CB-AC34-2B031B2CB06F}"/>
            </c:ext>
          </c:extLst>
        </c:ser>
        <c:dLbls>
          <c:showLegendKey val="0"/>
          <c:showVal val="0"/>
          <c:showCatName val="0"/>
          <c:showSerName val="0"/>
          <c:showPercent val="0"/>
          <c:showBubbleSize val="0"/>
        </c:dLbls>
        <c:gapWidth val="30"/>
        <c:overlap val="100"/>
        <c:axId val="229691056"/>
        <c:axId val="229691448"/>
      </c:barChart>
      <c:catAx>
        <c:axId val="22969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29691448"/>
        <c:crosses val="autoZero"/>
        <c:auto val="1"/>
        <c:lblAlgn val="ctr"/>
        <c:lblOffset val="100"/>
        <c:noMultiLvlLbl val="0"/>
      </c:catAx>
      <c:valAx>
        <c:axId val="229691448"/>
        <c:scaling>
          <c:orientation val="minMax"/>
        </c:scaling>
        <c:delete val="1"/>
        <c:axPos val="l"/>
        <c:numFmt formatCode="0%" sourceLinked="1"/>
        <c:majorTickMark val="none"/>
        <c:minorTickMark val="none"/>
        <c:tickLblPos val="nextTo"/>
        <c:crossAx val="2296910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600">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54586739327886E-2"/>
          <c:y val="0.22171613013447883"/>
          <c:w val="0.9000908265213442"/>
          <c:h val="0.54460762778740468"/>
        </c:manualLayout>
      </c:layout>
      <c:barChart>
        <c:barDir val="col"/>
        <c:grouping val="percentStacked"/>
        <c:varyColors val="0"/>
        <c:ser>
          <c:idx val="0"/>
          <c:order val="0"/>
          <c:tx>
            <c:strRef>
              <c:f>Sheet1!$A$24</c:f>
              <c:strCache>
                <c:ptCount val="1"/>
                <c:pt idx="0">
                  <c:v>Single family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Sheet1!$B$23:$C$23</c:f>
              <c:strCache>
                <c:ptCount val="2"/>
                <c:pt idx="0">
                  <c:v>White</c:v>
                </c:pt>
                <c:pt idx="1">
                  <c:v>Asian</c:v>
                </c:pt>
              </c:strCache>
            </c:strRef>
          </c:cat>
          <c:val>
            <c:numRef>
              <c:f>Sheet1!$B$24:$C$24</c:f>
              <c:numCache>
                <c:formatCode>0%</c:formatCode>
                <c:ptCount val="2"/>
                <c:pt idx="0">
                  <c:v>0.60473994441560031</c:v>
                </c:pt>
                <c:pt idx="1">
                  <c:v>0.4066707296803147</c:v>
                </c:pt>
              </c:numCache>
            </c:numRef>
          </c:val>
          <c:extLst>
            <c:ext xmlns:c16="http://schemas.microsoft.com/office/drawing/2014/chart" uri="{C3380CC4-5D6E-409C-BE32-E72D297353CC}">
              <c16:uniqueId val="{00000000-77E1-4296-8D73-C18F9EA8A1FF}"/>
            </c:ext>
          </c:extLst>
        </c:ser>
        <c:ser>
          <c:idx val="1"/>
          <c:order val="1"/>
          <c:tx>
            <c:strRef>
              <c:f>Sheet1!$A$25</c:f>
              <c:strCache>
                <c:ptCount val="1"/>
                <c:pt idx="0">
                  <c:v>Multi-family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Sheet1!$B$23:$C$23</c:f>
              <c:strCache>
                <c:ptCount val="2"/>
                <c:pt idx="0">
                  <c:v>White</c:v>
                </c:pt>
                <c:pt idx="1">
                  <c:v>Asian</c:v>
                </c:pt>
              </c:strCache>
            </c:strRef>
          </c:cat>
          <c:val>
            <c:numRef>
              <c:f>Sheet1!$B$25:$C$25</c:f>
              <c:numCache>
                <c:formatCode>0%</c:formatCode>
                <c:ptCount val="2"/>
                <c:pt idx="0">
                  <c:v>0.39526005558439969</c:v>
                </c:pt>
                <c:pt idx="1">
                  <c:v>0.5933292703196853</c:v>
                </c:pt>
              </c:numCache>
            </c:numRef>
          </c:val>
          <c:extLst>
            <c:ext xmlns:c16="http://schemas.microsoft.com/office/drawing/2014/chart" uri="{C3380CC4-5D6E-409C-BE32-E72D297353CC}">
              <c16:uniqueId val="{00000001-77E1-4296-8D73-C18F9EA8A1FF}"/>
            </c:ext>
          </c:extLst>
        </c:ser>
        <c:dLbls>
          <c:showLegendKey val="0"/>
          <c:showVal val="0"/>
          <c:showCatName val="0"/>
          <c:showSerName val="0"/>
          <c:showPercent val="0"/>
          <c:showBubbleSize val="0"/>
        </c:dLbls>
        <c:gapWidth val="70"/>
        <c:overlap val="100"/>
        <c:axId val="229692232"/>
        <c:axId val="229692624"/>
      </c:barChart>
      <c:catAx>
        <c:axId val="229692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9692624"/>
        <c:crosses val="autoZero"/>
        <c:auto val="1"/>
        <c:lblAlgn val="ctr"/>
        <c:lblOffset val="100"/>
        <c:noMultiLvlLbl val="0"/>
      </c:catAx>
      <c:valAx>
        <c:axId val="229692624"/>
        <c:scaling>
          <c:orientation val="minMax"/>
        </c:scaling>
        <c:delete val="1"/>
        <c:axPos val="l"/>
        <c:numFmt formatCode="0%" sourceLinked="1"/>
        <c:majorTickMark val="none"/>
        <c:minorTickMark val="none"/>
        <c:tickLblPos val="nextTo"/>
        <c:crossAx val="2296922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21596244131457E-2"/>
          <c:y val="7.217847769028872E-2"/>
          <c:w val="0.64201294976702017"/>
          <c:h val="0.73389381959895672"/>
        </c:manualLayout>
      </c:layout>
      <c:barChart>
        <c:barDir val="col"/>
        <c:grouping val="percentStacked"/>
        <c:varyColors val="0"/>
        <c:ser>
          <c:idx val="0"/>
          <c:order val="0"/>
          <c:tx>
            <c:strRef>
              <c:f>Sheet1!$M$13</c:f>
              <c:strCache>
                <c:ptCount val="1"/>
                <c:pt idx="0">
                  <c:v>Under 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Sheet1!$N$7:$O$7</c:f>
              <c:strCache>
                <c:ptCount val="2"/>
                <c:pt idx="0">
                  <c:v>Native</c:v>
                </c:pt>
                <c:pt idx="1">
                  <c:v>Foreign born</c:v>
                </c:pt>
              </c:strCache>
            </c:strRef>
          </c:cat>
          <c:val>
            <c:numRef>
              <c:f>Sheet1!$N$13:$O$13</c:f>
              <c:numCache>
                <c:formatCode>0%</c:formatCode>
                <c:ptCount val="2"/>
                <c:pt idx="0">
                  <c:v>0.27600000000000002</c:v>
                </c:pt>
                <c:pt idx="1">
                  <c:v>7.3999999999999996E-2</c:v>
                </c:pt>
              </c:numCache>
            </c:numRef>
          </c:val>
          <c:extLst>
            <c:ext xmlns:c16="http://schemas.microsoft.com/office/drawing/2014/chart" uri="{C3380CC4-5D6E-409C-BE32-E72D297353CC}">
              <c16:uniqueId val="{00000000-37D9-45B4-AC00-6D39D006776C}"/>
            </c:ext>
          </c:extLst>
        </c:ser>
        <c:ser>
          <c:idx val="1"/>
          <c:order val="1"/>
          <c:tx>
            <c:strRef>
              <c:f>Sheet1!$M$14</c:f>
              <c:strCache>
                <c:ptCount val="1"/>
                <c:pt idx="0">
                  <c:v>18 to 44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Sheet1!$N$7:$O$7</c:f>
              <c:strCache>
                <c:ptCount val="2"/>
                <c:pt idx="0">
                  <c:v>Native</c:v>
                </c:pt>
                <c:pt idx="1">
                  <c:v>Foreign born</c:v>
                </c:pt>
              </c:strCache>
            </c:strRef>
          </c:cat>
          <c:val>
            <c:numRef>
              <c:f>Sheet1!$N$14:$O$14</c:f>
              <c:numCache>
                <c:formatCode>0%</c:formatCode>
                <c:ptCount val="2"/>
                <c:pt idx="0">
                  <c:v>0.30299999999999999</c:v>
                </c:pt>
                <c:pt idx="1">
                  <c:v>0.55600000000000005</c:v>
                </c:pt>
              </c:numCache>
            </c:numRef>
          </c:val>
          <c:extLst>
            <c:ext xmlns:c16="http://schemas.microsoft.com/office/drawing/2014/chart" uri="{C3380CC4-5D6E-409C-BE32-E72D297353CC}">
              <c16:uniqueId val="{00000001-37D9-45B4-AC00-6D39D006776C}"/>
            </c:ext>
          </c:extLst>
        </c:ser>
        <c:ser>
          <c:idx val="2"/>
          <c:order val="2"/>
          <c:tx>
            <c:strRef>
              <c:f>Sheet1!$M$15</c:f>
              <c:strCache>
                <c:ptCount val="1"/>
                <c:pt idx="0">
                  <c:v>44 to 64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Sheet1!$N$15:$O$15</c:f>
              <c:numCache>
                <c:formatCode>0%</c:formatCode>
                <c:ptCount val="2"/>
                <c:pt idx="0">
                  <c:v>0.26200000000000001</c:v>
                </c:pt>
                <c:pt idx="1">
                  <c:v>0.26400000000000001</c:v>
                </c:pt>
              </c:numCache>
            </c:numRef>
          </c:val>
          <c:extLst>
            <c:ext xmlns:c16="http://schemas.microsoft.com/office/drawing/2014/chart" uri="{C3380CC4-5D6E-409C-BE32-E72D297353CC}">
              <c16:uniqueId val="{00000002-37D9-45B4-AC00-6D39D006776C}"/>
            </c:ext>
          </c:extLst>
        </c:ser>
        <c:ser>
          <c:idx val="3"/>
          <c:order val="3"/>
          <c:tx>
            <c:strRef>
              <c:f>Sheet1!$M$16</c:f>
              <c:strCache>
                <c:ptCount val="1"/>
                <c:pt idx="0">
                  <c:v>65 and over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Sheet1!$N$16:$O$16</c:f>
              <c:numCache>
                <c:formatCode>0%</c:formatCode>
                <c:ptCount val="2"/>
                <c:pt idx="0">
                  <c:v>0.159</c:v>
                </c:pt>
                <c:pt idx="1">
                  <c:v>0.106</c:v>
                </c:pt>
              </c:numCache>
            </c:numRef>
          </c:val>
          <c:extLst>
            <c:ext xmlns:c16="http://schemas.microsoft.com/office/drawing/2014/chart" uri="{C3380CC4-5D6E-409C-BE32-E72D297353CC}">
              <c16:uniqueId val="{00000003-37D9-45B4-AC00-6D39D006776C}"/>
            </c:ext>
          </c:extLst>
        </c:ser>
        <c:dLbls>
          <c:showLegendKey val="0"/>
          <c:showVal val="0"/>
          <c:showCatName val="0"/>
          <c:showSerName val="0"/>
          <c:showPercent val="0"/>
          <c:showBubbleSize val="0"/>
        </c:dLbls>
        <c:gapWidth val="50"/>
        <c:overlap val="100"/>
        <c:axId val="229693408"/>
        <c:axId val="229693800"/>
      </c:barChart>
      <c:catAx>
        <c:axId val="22969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29693800"/>
        <c:crosses val="autoZero"/>
        <c:auto val="1"/>
        <c:lblAlgn val="ctr"/>
        <c:lblOffset val="100"/>
        <c:noMultiLvlLbl val="0"/>
      </c:catAx>
      <c:valAx>
        <c:axId val="229693800"/>
        <c:scaling>
          <c:orientation val="minMax"/>
        </c:scaling>
        <c:delete val="1"/>
        <c:axPos val="l"/>
        <c:numFmt formatCode="0%" sourceLinked="1"/>
        <c:majorTickMark val="none"/>
        <c:minorTickMark val="none"/>
        <c:tickLblPos val="nextTo"/>
        <c:crossAx val="229693408"/>
        <c:crosses val="autoZero"/>
        <c:crossBetween val="between"/>
      </c:valAx>
      <c:spPr>
        <a:noFill/>
        <a:ln>
          <a:noFill/>
        </a:ln>
        <a:effectLst/>
      </c:spPr>
    </c:plotArea>
    <c:legend>
      <c:legendPos val="r"/>
      <c:layout>
        <c:manualLayout>
          <c:xMode val="edge"/>
          <c:yMode val="edge"/>
          <c:x val="0.63877389681003505"/>
          <c:y val="1.8324376119651712E-2"/>
          <c:w val="0.32213968691123995"/>
          <c:h val="0.8709929200294473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19846557641831"/>
          <c:y val="0.1160337552742616"/>
          <c:w val="0.57854512416717141"/>
          <c:h val="0.76793248945147674"/>
        </c:manualLayout>
      </c:layout>
      <c:barChart>
        <c:barDir val="bar"/>
        <c:grouping val="clustered"/>
        <c:varyColors val="0"/>
        <c:ser>
          <c:idx val="0"/>
          <c:order val="0"/>
          <c:spPr>
            <a:solidFill>
              <a:schemeClr val="accent1"/>
            </a:solidFill>
            <a:ln>
              <a:no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5F-4CD9-9227-6A59443BCE1E}"/>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5F-4CD9-9227-6A59443BCE1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Sheet1!$N$7:$O$7</c:f>
              <c:strCache>
                <c:ptCount val="2"/>
                <c:pt idx="0">
                  <c:v>Native</c:v>
                </c:pt>
                <c:pt idx="1">
                  <c:v>Foreign born</c:v>
                </c:pt>
              </c:strCache>
            </c:strRef>
          </c:cat>
          <c:val>
            <c:numRef>
              <c:f>Sheet1!$N$36:$O$36</c:f>
              <c:numCache>
                <c:formatCode>0%</c:formatCode>
                <c:ptCount val="2"/>
                <c:pt idx="0">
                  <c:v>0.26500000000000001</c:v>
                </c:pt>
                <c:pt idx="1">
                  <c:v>0.747</c:v>
                </c:pt>
              </c:numCache>
            </c:numRef>
          </c:val>
          <c:extLst>
            <c:ext xmlns:c16="http://schemas.microsoft.com/office/drawing/2014/chart" uri="{C3380CC4-5D6E-409C-BE32-E72D297353CC}">
              <c16:uniqueId val="{00000002-925F-4CD9-9227-6A59443BCE1E}"/>
            </c:ext>
          </c:extLst>
        </c:ser>
        <c:dLbls>
          <c:showLegendKey val="0"/>
          <c:showVal val="0"/>
          <c:showCatName val="0"/>
          <c:showSerName val="0"/>
          <c:showPercent val="0"/>
          <c:showBubbleSize val="0"/>
        </c:dLbls>
        <c:gapWidth val="20"/>
        <c:axId val="229694584"/>
        <c:axId val="55148448"/>
      </c:barChart>
      <c:catAx>
        <c:axId val="229694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148448"/>
        <c:crosses val="autoZero"/>
        <c:auto val="1"/>
        <c:lblAlgn val="ctr"/>
        <c:lblOffset val="100"/>
        <c:noMultiLvlLbl val="0"/>
      </c:catAx>
      <c:valAx>
        <c:axId val="55148448"/>
        <c:scaling>
          <c:orientation val="minMax"/>
        </c:scaling>
        <c:delete val="1"/>
        <c:axPos val="b"/>
        <c:numFmt formatCode="0%" sourceLinked="1"/>
        <c:majorTickMark val="none"/>
        <c:minorTickMark val="none"/>
        <c:tickLblPos val="nextTo"/>
        <c:crossAx val="22969458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dLbl>
              <c:idx val="0"/>
              <c:layout>
                <c:manualLayout>
                  <c:x val="-0.18052675369491034"/>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5863694856092972"/>
                      <c:h val="0.44367088607594934"/>
                    </c:manualLayout>
                  </c15:layout>
                </c:ext>
                <c:ext xmlns:c16="http://schemas.microsoft.com/office/drawing/2014/chart" uri="{C3380CC4-5D6E-409C-BE32-E72D297353CC}">
                  <c16:uniqueId val="{00000000-E5FC-4284-8EBE-C57E382F0963}"/>
                </c:ext>
              </c:extLst>
            </c:dLbl>
            <c:dLbl>
              <c:idx val="1"/>
              <c:layout>
                <c:manualLayout>
                  <c:x val="-6.9892640500439474E-2"/>
                  <c:y val="-1.054852320675105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6436724041777881"/>
                      <c:h val="0.44367088607594934"/>
                    </c:manualLayout>
                  </c15:layout>
                </c:ext>
                <c:ext xmlns:c16="http://schemas.microsoft.com/office/drawing/2014/chart" uri="{C3380CC4-5D6E-409C-BE32-E72D297353CC}">
                  <c16:uniqueId val="{00000001-E5FC-4284-8EBE-C57E382F096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Sheet1!$N$7:$O$7</c:f>
              <c:strCache>
                <c:ptCount val="2"/>
                <c:pt idx="0">
                  <c:v>Native</c:v>
                </c:pt>
                <c:pt idx="1">
                  <c:v>Foreign born</c:v>
                </c:pt>
              </c:strCache>
            </c:strRef>
          </c:cat>
          <c:val>
            <c:numRef>
              <c:f>Sheet1!$N$145:$O$145</c:f>
              <c:numCache>
                <c:formatCode>0.0%</c:formatCode>
                <c:ptCount val="2"/>
                <c:pt idx="0">
                  <c:v>7.1999999999999995E-2</c:v>
                </c:pt>
                <c:pt idx="1">
                  <c:v>9.5000000000000001E-2</c:v>
                </c:pt>
              </c:numCache>
            </c:numRef>
          </c:val>
          <c:extLst>
            <c:ext xmlns:c16="http://schemas.microsoft.com/office/drawing/2014/chart" uri="{C3380CC4-5D6E-409C-BE32-E72D297353CC}">
              <c16:uniqueId val="{00000002-E5FC-4284-8EBE-C57E382F0963}"/>
            </c:ext>
          </c:extLst>
        </c:ser>
        <c:dLbls>
          <c:showLegendKey val="0"/>
          <c:showVal val="0"/>
          <c:showCatName val="0"/>
          <c:showSerName val="0"/>
          <c:showPercent val="0"/>
          <c:showBubbleSize val="0"/>
        </c:dLbls>
        <c:gapWidth val="20"/>
        <c:axId val="225907960"/>
        <c:axId val="55149232"/>
      </c:barChart>
      <c:catAx>
        <c:axId val="225907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149232"/>
        <c:crosses val="autoZero"/>
        <c:auto val="1"/>
        <c:lblAlgn val="ctr"/>
        <c:lblOffset val="100"/>
        <c:noMultiLvlLbl val="0"/>
      </c:catAx>
      <c:valAx>
        <c:axId val="55149232"/>
        <c:scaling>
          <c:orientation val="minMax"/>
        </c:scaling>
        <c:delete val="1"/>
        <c:axPos val="b"/>
        <c:numFmt formatCode="0.0%" sourceLinked="1"/>
        <c:majorTickMark val="none"/>
        <c:minorTickMark val="none"/>
        <c:tickLblPos val="nextTo"/>
        <c:crossAx val="2259079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Job estimates to 2014 and projections to 2035</a:t>
            </a:r>
          </a:p>
        </c:rich>
      </c:tx>
      <c:layout>
        <c:manualLayout>
          <c:xMode val="edge"/>
          <c:yMode val="edge"/>
          <c:x val="1.2035726379305368E-2"/>
          <c:y val="1.0667922919891425E-2"/>
        </c:manualLayout>
      </c:layout>
      <c:overlay val="0"/>
    </c:title>
    <c:autoTitleDeleted val="0"/>
    <c:plotArea>
      <c:layout>
        <c:manualLayout>
          <c:layoutTarget val="inner"/>
          <c:xMode val="edge"/>
          <c:yMode val="edge"/>
          <c:x val="3.3852654256368242E-2"/>
          <c:y val="0.15270727056553829"/>
          <c:w val="0.91812389058304134"/>
          <c:h val="0.69028701703677076"/>
        </c:manualLayout>
      </c:layout>
      <c:lineChart>
        <c:grouping val="standard"/>
        <c:varyColors val="0"/>
        <c:ser>
          <c:idx val="1"/>
          <c:order val="1"/>
          <c:tx>
            <c:strRef>
              <c:f>HistoricTrendAndScratchForecast!$C$2</c:f>
              <c:strCache>
                <c:ptCount val="1"/>
                <c:pt idx="0">
                  <c:v>Historic</c:v>
                </c:pt>
              </c:strCache>
            </c:strRef>
          </c:tx>
          <c:spPr>
            <a:ln w="88900"/>
          </c:spPr>
          <c:marker>
            <c:symbol val="none"/>
          </c:marker>
          <c:dPt>
            <c:idx val="0"/>
            <c:marker>
              <c:symbol val="circle"/>
              <c:size val="12"/>
              <c:spPr>
                <a:solidFill>
                  <a:schemeClr val="bg1"/>
                </a:solidFill>
                <a:ln w="38100">
                  <a:solidFill>
                    <a:schemeClr val="accent2"/>
                  </a:solidFill>
                </a:ln>
              </c:spPr>
            </c:marker>
            <c:bubble3D val="0"/>
            <c:extLst>
              <c:ext xmlns:c16="http://schemas.microsoft.com/office/drawing/2014/chart" uri="{C3380CC4-5D6E-409C-BE32-E72D297353CC}">
                <c16:uniqueId val="{00000000-AA57-45D7-96CC-C4E358B8DF6E}"/>
              </c:ext>
            </c:extLst>
          </c:dPt>
          <c:dPt>
            <c:idx val="10"/>
            <c:marker>
              <c:symbol val="circle"/>
              <c:size val="12"/>
              <c:spPr>
                <a:solidFill>
                  <a:schemeClr val="bg1"/>
                </a:solidFill>
                <a:ln w="38100">
                  <a:solidFill>
                    <a:schemeClr val="accent2"/>
                  </a:solidFill>
                </a:ln>
              </c:spPr>
            </c:marker>
            <c:bubble3D val="0"/>
            <c:extLst>
              <c:ext xmlns:c16="http://schemas.microsoft.com/office/drawing/2014/chart" uri="{C3380CC4-5D6E-409C-BE32-E72D297353CC}">
                <c16:uniqueId val="{00000001-AA57-45D7-96CC-C4E358B8DF6E}"/>
              </c:ext>
            </c:extLst>
          </c:dPt>
          <c:dPt>
            <c:idx val="20"/>
            <c:marker>
              <c:symbol val="circle"/>
              <c:size val="12"/>
              <c:spPr>
                <a:solidFill>
                  <a:schemeClr val="bg1"/>
                </a:solidFill>
                <a:ln w="38100">
                  <a:solidFill>
                    <a:schemeClr val="accent2"/>
                  </a:solidFill>
                </a:ln>
              </c:spPr>
            </c:marker>
            <c:bubble3D val="0"/>
            <c:extLst>
              <c:ext xmlns:c16="http://schemas.microsoft.com/office/drawing/2014/chart" uri="{C3380CC4-5D6E-409C-BE32-E72D297353CC}">
                <c16:uniqueId val="{00000002-AA57-45D7-96CC-C4E358B8DF6E}"/>
              </c:ext>
            </c:extLst>
          </c:dPt>
          <c:dPt>
            <c:idx val="30"/>
            <c:marker>
              <c:symbol val="circle"/>
              <c:size val="12"/>
              <c:spPr>
                <a:solidFill>
                  <a:schemeClr val="bg1"/>
                </a:solidFill>
                <a:ln w="38100">
                  <a:solidFill>
                    <a:schemeClr val="accent2"/>
                  </a:solidFill>
                </a:ln>
              </c:spPr>
            </c:marker>
            <c:bubble3D val="0"/>
            <c:extLst>
              <c:ext xmlns:c16="http://schemas.microsoft.com/office/drawing/2014/chart" uri="{C3380CC4-5D6E-409C-BE32-E72D297353CC}">
                <c16:uniqueId val="{00000003-AA57-45D7-96CC-C4E358B8DF6E}"/>
              </c:ext>
            </c:extLst>
          </c:dPt>
          <c:dLbls>
            <c:dLbl>
              <c:idx val="0"/>
              <c:layout>
                <c:manualLayout>
                  <c:x val="-5.5764466007611278E-2"/>
                  <c:y val="-4.2876421371322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57-45D7-96CC-C4E358B8DF6E}"/>
                </c:ext>
              </c:extLst>
            </c:dLbl>
            <c:dLbl>
              <c:idx val="10"/>
              <c:layout>
                <c:manualLayout>
                  <c:x val="-6.3617407021510045E-2"/>
                  <c:y val="-4.30534856764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57-45D7-96CC-C4E358B8DF6E}"/>
                </c:ext>
              </c:extLst>
            </c:dLbl>
            <c:dLbl>
              <c:idx val="20"/>
              <c:layout>
                <c:manualLayout>
                  <c:x val="-5.4842764992496497E-2"/>
                  <c:y val="-4.30534856764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57-45D7-96CC-C4E358B8DF6E}"/>
                </c:ext>
              </c:extLst>
            </c:dLbl>
            <c:dLbl>
              <c:idx val="30"/>
              <c:layout>
                <c:manualLayout>
                  <c:x val="-5.7686272312046406E-2"/>
                  <c:y val="-4.4788274551020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57-45D7-96CC-C4E358B8DF6E}"/>
                </c:ext>
              </c:extLst>
            </c:dLbl>
            <c:spPr>
              <a:noFill/>
              <a:ln>
                <a:noFill/>
              </a:ln>
              <a:effectLst/>
            </c:spPr>
            <c:txPr>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HistoricTrendAndScratchForecast!$A$5:$A$70</c:f>
              <c:numCache>
                <c:formatCode>General</c:formatCode>
                <c:ptCount val="66"/>
                <c:pt idx="0">
                  <c:v>1970</c:v>
                </c:pt>
                <c:pt idx="10">
                  <c:v>1980</c:v>
                </c:pt>
                <c:pt idx="20">
                  <c:v>1990</c:v>
                </c:pt>
                <c:pt idx="30">
                  <c:v>2000</c:v>
                </c:pt>
                <c:pt idx="40">
                  <c:v>2010</c:v>
                </c:pt>
                <c:pt idx="44">
                  <c:v>2014</c:v>
                </c:pt>
                <c:pt idx="50">
                  <c:v>2020</c:v>
                </c:pt>
                <c:pt idx="60">
                  <c:v>2030</c:v>
                </c:pt>
                <c:pt idx="65">
                  <c:v>2035</c:v>
                </c:pt>
              </c:numCache>
            </c:numRef>
          </c:cat>
          <c:val>
            <c:numRef>
              <c:f>HistoricTrendAndScratchForecast!$C$5:$C$70</c:f>
              <c:numCache>
                <c:formatCode>_(* #,##0_);_(* \(#,##0\);_(* "-"??_);_(@_)</c:formatCode>
                <c:ptCount val="66"/>
                <c:pt idx="0">
                  <c:v>21000</c:v>
                </c:pt>
                <c:pt idx="1">
                  <c:v>23100</c:v>
                </c:pt>
                <c:pt idx="2">
                  <c:v>25200</c:v>
                </c:pt>
                <c:pt idx="3">
                  <c:v>27300</c:v>
                </c:pt>
                <c:pt idx="4">
                  <c:v>29400</c:v>
                </c:pt>
                <c:pt idx="5">
                  <c:v>31500</c:v>
                </c:pt>
                <c:pt idx="6">
                  <c:v>33600</c:v>
                </c:pt>
                <c:pt idx="7">
                  <c:v>35700</c:v>
                </c:pt>
                <c:pt idx="8">
                  <c:v>37800</c:v>
                </c:pt>
                <c:pt idx="9">
                  <c:v>39900</c:v>
                </c:pt>
                <c:pt idx="10">
                  <c:v>42000</c:v>
                </c:pt>
                <c:pt idx="11">
                  <c:v>46791</c:v>
                </c:pt>
                <c:pt idx="12">
                  <c:v>51582</c:v>
                </c:pt>
                <c:pt idx="13">
                  <c:v>56373</c:v>
                </c:pt>
                <c:pt idx="14">
                  <c:v>61164</c:v>
                </c:pt>
                <c:pt idx="15">
                  <c:v>65955</c:v>
                </c:pt>
                <c:pt idx="16">
                  <c:v>70746</c:v>
                </c:pt>
                <c:pt idx="17">
                  <c:v>75537</c:v>
                </c:pt>
                <c:pt idx="18">
                  <c:v>80328</c:v>
                </c:pt>
                <c:pt idx="19">
                  <c:v>85119</c:v>
                </c:pt>
                <c:pt idx="20">
                  <c:v>89910</c:v>
                </c:pt>
                <c:pt idx="21">
                  <c:v>93166</c:v>
                </c:pt>
                <c:pt idx="22">
                  <c:v>96422</c:v>
                </c:pt>
                <c:pt idx="23">
                  <c:v>99678</c:v>
                </c:pt>
                <c:pt idx="24">
                  <c:v>102934</c:v>
                </c:pt>
                <c:pt idx="25">
                  <c:v>106190</c:v>
                </c:pt>
                <c:pt idx="26">
                  <c:v>111400.42753246753</c:v>
                </c:pt>
                <c:pt idx="27">
                  <c:v>116610.85506493505</c:v>
                </c:pt>
                <c:pt idx="28">
                  <c:v>121821.28259740258</c:v>
                </c:pt>
                <c:pt idx="29">
                  <c:v>127031.7101298701</c:v>
                </c:pt>
                <c:pt idx="30">
                  <c:v>132242.13766233766</c:v>
                </c:pt>
                <c:pt idx="31">
                  <c:v>130779.76233766234</c:v>
                </c:pt>
                <c:pt idx="32">
                  <c:v>121841.9206085913</c:v>
                </c:pt>
                <c:pt idx="33">
                  <c:v>122927.69164437002</c:v>
                </c:pt>
                <c:pt idx="34">
                  <c:v>121010.085249354</c:v>
                </c:pt>
                <c:pt idx="35">
                  <c:v>124715.58353785105</c:v>
                </c:pt>
                <c:pt idx="36">
                  <c:v>131417.8261314783</c:v>
                </c:pt>
                <c:pt idx="37">
                  <c:v>134766.10706633073</c:v>
                </c:pt>
                <c:pt idx="38">
                  <c:v>138722.65524250959</c:v>
                </c:pt>
                <c:pt idx="39">
                  <c:v>130929.54791164494</c:v>
                </c:pt>
                <c:pt idx="40">
                  <c:v>130249</c:v>
                </c:pt>
                <c:pt idx="41">
                  <c:v>133846</c:v>
                </c:pt>
                <c:pt idx="42">
                  <c:v>138904</c:v>
                </c:pt>
                <c:pt idx="43">
                  <c:v>136084</c:v>
                </c:pt>
                <c:pt idx="44">
                  <c:v>148788</c:v>
                </c:pt>
              </c:numCache>
            </c:numRef>
          </c:val>
          <c:smooth val="1"/>
          <c:extLst>
            <c:ext xmlns:c16="http://schemas.microsoft.com/office/drawing/2014/chart" uri="{C3380CC4-5D6E-409C-BE32-E72D297353CC}">
              <c16:uniqueId val="{00000004-AA57-45D7-96CC-C4E358B8DF6E}"/>
            </c:ext>
          </c:extLst>
        </c:ser>
        <c:ser>
          <c:idx val="2"/>
          <c:order val="2"/>
          <c:tx>
            <c:strRef>
              <c:f>HistoricTrendAndScratchForecast!$F$3</c:f>
              <c:strCache>
                <c:ptCount val="1"/>
                <c:pt idx="0">
                  <c:v>Straight Line</c:v>
                </c:pt>
              </c:strCache>
            </c:strRef>
          </c:tx>
          <c:spPr>
            <a:ln w="88900">
              <a:solidFill>
                <a:schemeClr val="accent2"/>
              </a:solidFill>
              <a:prstDash val="dash"/>
            </a:ln>
          </c:spPr>
          <c:marker>
            <c:symbol val="none"/>
          </c:marker>
          <c:dPt>
            <c:idx val="18"/>
            <c:marker>
              <c:symbol val="circle"/>
              <c:size val="8"/>
              <c:spPr>
                <a:solidFill>
                  <a:schemeClr val="bg1"/>
                </a:solidFill>
                <a:ln w="25400">
                  <a:solidFill>
                    <a:schemeClr val="accent2"/>
                  </a:solidFill>
                </a:ln>
              </c:spPr>
            </c:marker>
            <c:bubble3D val="0"/>
            <c:extLst>
              <c:ext xmlns:c16="http://schemas.microsoft.com/office/drawing/2014/chart" uri="{C3380CC4-5D6E-409C-BE32-E72D297353CC}">
                <c16:uniqueId val="{00000005-AA57-45D7-96CC-C4E358B8DF6E}"/>
              </c:ext>
            </c:extLst>
          </c:dPt>
          <c:dPt>
            <c:idx val="35"/>
            <c:marker>
              <c:symbol val="circle"/>
              <c:size val="8"/>
              <c:spPr>
                <a:solidFill>
                  <a:schemeClr val="bg1"/>
                </a:solidFill>
                <a:ln w="25400">
                  <a:solidFill>
                    <a:schemeClr val="accent3"/>
                  </a:solidFill>
                </a:ln>
              </c:spPr>
            </c:marker>
            <c:bubble3D val="0"/>
            <c:extLst>
              <c:ext xmlns:c16="http://schemas.microsoft.com/office/drawing/2014/chart" uri="{C3380CC4-5D6E-409C-BE32-E72D297353CC}">
                <c16:uniqueId val="{00000006-AA57-45D7-96CC-C4E358B8DF6E}"/>
              </c:ext>
            </c:extLst>
          </c:dPt>
          <c:dPt>
            <c:idx val="40"/>
            <c:marker>
              <c:symbol val="circle"/>
              <c:size val="8"/>
              <c:spPr>
                <a:solidFill>
                  <a:schemeClr val="bg1"/>
                </a:solidFill>
                <a:ln w="25400">
                  <a:solidFill>
                    <a:schemeClr val="accent3"/>
                  </a:solidFill>
                </a:ln>
              </c:spPr>
            </c:marker>
            <c:bubble3D val="0"/>
            <c:extLst>
              <c:ext xmlns:c16="http://schemas.microsoft.com/office/drawing/2014/chart" uri="{C3380CC4-5D6E-409C-BE32-E72D297353CC}">
                <c16:uniqueId val="{00000007-AA57-45D7-96CC-C4E358B8DF6E}"/>
              </c:ext>
            </c:extLst>
          </c:dPt>
          <c:dPt>
            <c:idx val="43"/>
            <c:marker>
              <c:symbol val="circle"/>
              <c:size val="8"/>
              <c:spPr>
                <a:solidFill>
                  <a:schemeClr val="bg1"/>
                </a:solidFill>
                <a:ln w="25400">
                  <a:solidFill>
                    <a:schemeClr val="accent2"/>
                  </a:solidFill>
                </a:ln>
              </c:spPr>
            </c:marker>
            <c:bubble3D val="0"/>
            <c:extLst>
              <c:ext xmlns:c16="http://schemas.microsoft.com/office/drawing/2014/chart" uri="{C3380CC4-5D6E-409C-BE32-E72D297353CC}">
                <c16:uniqueId val="{00000008-AA57-45D7-96CC-C4E358B8DF6E}"/>
              </c:ext>
            </c:extLst>
          </c:dPt>
          <c:dPt>
            <c:idx val="44"/>
            <c:marker>
              <c:symbol val="circle"/>
              <c:size val="12"/>
              <c:spPr>
                <a:solidFill>
                  <a:schemeClr val="bg1"/>
                </a:solidFill>
                <a:ln w="38100">
                  <a:solidFill>
                    <a:schemeClr val="accent2"/>
                  </a:solidFill>
                </a:ln>
              </c:spPr>
            </c:marker>
            <c:bubble3D val="0"/>
            <c:extLst>
              <c:ext xmlns:c16="http://schemas.microsoft.com/office/drawing/2014/chart" uri="{C3380CC4-5D6E-409C-BE32-E72D297353CC}">
                <c16:uniqueId val="{00000009-AA57-45D7-96CC-C4E358B8DF6E}"/>
              </c:ext>
            </c:extLst>
          </c:dPt>
          <c:dPt>
            <c:idx val="65"/>
            <c:marker>
              <c:symbol val="circle"/>
              <c:size val="12"/>
              <c:spPr>
                <a:solidFill>
                  <a:schemeClr val="bg1"/>
                </a:solidFill>
                <a:ln w="38100">
                  <a:solidFill>
                    <a:schemeClr val="accent2"/>
                  </a:solidFill>
                </a:ln>
              </c:spPr>
            </c:marker>
            <c:bubble3D val="0"/>
            <c:extLst>
              <c:ext xmlns:c16="http://schemas.microsoft.com/office/drawing/2014/chart" uri="{C3380CC4-5D6E-409C-BE32-E72D297353CC}">
                <c16:uniqueId val="{0000000A-AA57-45D7-96CC-C4E358B8DF6E}"/>
              </c:ext>
            </c:extLst>
          </c:dPt>
          <c:dLbls>
            <c:dLbl>
              <c:idx val="18"/>
              <c:layout>
                <c:manualLayout>
                  <c:x val="-6.3505130848379499E-2"/>
                  <c:y val="-4.0032068913364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57-45D7-96CC-C4E358B8DF6E}"/>
                </c:ext>
              </c:extLst>
            </c:dLbl>
            <c:dLbl>
              <c:idx val="35"/>
              <c:layout>
                <c:manualLayout>
                  <c:x val="-6.2755298744441468E-2"/>
                  <c:y val="-4.0032068913364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57-45D7-96CC-C4E358B8DF6E}"/>
                </c:ext>
              </c:extLst>
            </c:dLbl>
            <c:dLbl>
              <c:idx val="40"/>
              <c:layout>
                <c:manualLayout>
                  <c:x val="0"/>
                  <c:y val="-3.469463963709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57-45D7-96CC-C4E358B8DF6E}"/>
                </c:ext>
              </c:extLst>
            </c:dLbl>
            <c:dLbl>
              <c:idx val="43"/>
              <c:layout>
                <c:manualLayout>
                  <c:x val="-5.9087204563977182E-2"/>
                  <c:y val="-4.30534856764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57-45D7-96CC-C4E358B8DF6E}"/>
                </c:ext>
              </c:extLst>
            </c:dLbl>
            <c:dLbl>
              <c:idx val="44"/>
              <c:layout>
                <c:manualLayout>
                  <c:x val="-7.5128509292210294E-2"/>
                  <c:y val="-6.34766277847654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A57-45D7-96CC-C4E358B8DF6E}"/>
                </c:ext>
              </c:extLst>
            </c:dLbl>
            <c:dLbl>
              <c:idx val="65"/>
              <c:layout>
                <c:manualLayout>
                  <c:x val="0"/>
                  <c:y val="-5.3935457192577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A57-45D7-96CC-C4E358B8DF6E}"/>
                </c:ext>
              </c:extLst>
            </c:dLbl>
            <c:spPr>
              <a:noFill/>
              <a:ln>
                <a:noFill/>
              </a:ln>
              <a:effectLst/>
            </c:spPr>
            <c:txPr>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HistoricTrendAndScratchForecast!$A$5:$A$70</c:f>
              <c:numCache>
                <c:formatCode>General</c:formatCode>
                <c:ptCount val="66"/>
                <c:pt idx="0">
                  <c:v>1970</c:v>
                </c:pt>
                <c:pt idx="10">
                  <c:v>1980</c:v>
                </c:pt>
                <c:pt idx="20">
                  <c:v>1990</c:v>
                </c:pt>
                <c:pt idx="30">
                  <c:v>2000</c:v>
                </c:pt>
                <c:pt idx="40">
                  <c:v>2010</c:v>
                </c:pt>
                <c:pt idx="44">
                  <c:v>2014</c:v>
                </c:pt>
                <c:pt idx="50">
                  <c:v>2020</c:v>
                </c:pt>
                <c:pt idx="60">
                  <c:v>2030</c:v>
                </c:pt>
                <c:pt idx="65">
                  <c:v>2035</c:v>
                </c:pt>
              </c:numCache>
            </c:numRef>
          </c:cat>
          <c:val>
            <c:numRef>
              <c:f>HistoricTrendAndScratchForecast!$E$5:$E$70</c:f>
              <c:numCache>
                <c:formatCode>General</c:formatCode>
                <c:ptCount val="66"/>
                <c:pt idx="44" formatCode="_(* #,##0_);_(* \(#,##0\);_(* &quot;-&quot;??_);_(@_)">
                  <c:v>148788</c:v>
                </c:pt>
                <c:pt idx="45" formatCode="_(* #,##0_);_(* \(#,##0\);_(* &quot;-&quot;??_);_(@_)">
                  <c:v>150635.35383596228</c:v>
                </c:pt>
                <c:pt idx="46" formatCode="_(* #,##0_);_(* \(#,##0\);_(* &quot;-&quot;??_);_(@_)">
                  <c:v>152505.64444233105</c:v>
                </c:pt>
                <c:pt idx="47" formatCode="_(* #,##0_);_(* \(#,##0\);_(* &quot;-&quot;??_);_(@_)">
                  <c:v>154399.15660236034</c:v>
                </c:pt>
                <c:pt idx="48" formatCode="_(* #,##0_);_(* \(#,##0\);_(* &quot;-&quot;??_);_(@_)">
                  <c:v>156316.17863517688</c:v>
                </c:pt>
                <c:pt idx="49" formatCode="_(* #,##0_);_(* \(#,##0\);_(* &quot;-&quot;??_);_(@_)">
                  <c:v>158257.00243968167</c:v>
                </c:pt>
                <c:pt idx="50" formatCode="_(* #,##0_);_(* \(#,##0\);_(* &quot;-&quot;??_);_(@_)">
                  <c:v>160221.92353899637</c:v>
                </c:pt>
                <c:pt idx="51" formatCode="_(* #,##0_);_(* \(#,##0\);_(* &quot;-&quot;??_);_(@_)">
                  <c:v>162211.24112546179</c:v>
                </c:pt>
                <c:pt idx="52" formatCode="_(* #,##0_);_(* \(#,##0\);_(* &quot;-&quot;??_);_(@_)">
                  <c:v>164225.25810619493</c:v>
                </c:pt>
                <c:pt idx="53" formatCode="_(* #,##0_);_(* \(#,##0\);_(* &quot;-&quot;??_);_(@_)">
                  <c:v>166264.28114921166</c:v>
                </c:pt>
                <c:pt idx="54" formatCode="_(* #,##0_);_(* \(#,##0\);_(* &quot;-&quot;??_);_(@_)">
                  <c:v>168328.62073012211</c:v>
                </c:pt>
                <c:pt idx="55" formatCode="_(* #,##0_);_(* \(#,##0\);_(* &quot;-&quot;??_);_(@_)">
                  <c:v>170418.59117940586</c:v>
                </c:pt>
                <c:pt idx="56" formatCode="_(* #,##0_);_(* \(#,##0\);_(* &quot;-&quot;??_);_(@_)">
                  <c:v>172534.51073027396</c:v>
                </c:pt>
                <c:pt idx="57" formatCode="_(* #,##0_);_(* \(#,##0\);_(* &quot;-&quot;??_);_(@_)">
                  <c:v>174676.70156712536</c:v>
                </c:pt>
                <c:pt idx="58" formatCode="_(* #,##0_);_(* \(#,##0\);_(* &quot;-&quot;??_);_(@_)">
                  <c:v>176845.48987460489</c:v>
                </c:pt>
                <c:pt idx="59" formatCode="_(* #,##0_);_(* \(#,##0\);_(* &quot;-&quot;??_);_(@_)">
                  <c:v>179041.20588727042</c:v>
                </c:pt>
                <c:pt idx="60" formatCode="_(* #,##0_);_(* \(#,##0\);_(* &quot;-&quot;??_);_(@_)">
                  <c:v>181264.18393987653</c:v>
                </c:pt>
                <c:pt idx="61" formatCode="_(* #,##0_);_(* \(#,##0\);_(* &quot;-&quot;??_);_(@_)">
                  <c:v>183514.76251828272</c:v>
                </c:pt>
                <c:pt idx="62" formatCode="_(* #,##0_);_(* \(#,##0\);_(* &quot;-&quot;??_);_(@_)">
                  <c:v>185793.28431099351</c:v>
                </c:pt>
                <c:pt idx="63" formatCode="_(* #,##0_);_(* \(#,##0\);_(* &quot;-&quot;??_);_(@_)">
                  <c:v>188100.09626133856</c:v>
                </c:pt>
                <c:pt idx="64" formatCode="_(* #,##0_);_(* \(#,##0\);_(* &quot;-&quot;??_);_(@_)">
                  <c:v>190435.54962030068</c:v>
                </c:pt>
                <c:pt idx="65" formatCode="_(* #,##0_);_(* \(#,##0\);_(* &quot;-&quot;??_);_(@_)">
                  <c:v>192800</c:v>
                </c:pt>
              </c:numCache>
            </c:numRef>
          </c:val>
          <c:smooth val="0"/>
          <c:extLst>
            <c:ext xmlns:c16="http://schemas.microsoft.com/office/drawing/2014/chart" uri="{C3380CC4-5D6E-409C-BE32-E72D297353CC}">
              <c16:uniqueId val="{0000000B-AA57-45D7-96CC-C4E358B8DF6E}"/>
            </c:ext>
          </c:extLst>
        </c:ser>
        <c:dLbls>
          <c:showLegendKey val="0"/>
          <c:showVal val="0"/>
          <c:showCatName val="0"/>
          <c:showSerName val="0"/>
          <c:showPercent val="0"/>
          <c:showBubbleSize val="0"/>
        </c:dLbls>
        <c:smooth val="0"/>
        <c:axId val="227181552"/>
        <c:axId val="227181944"/>
        <c:extLst>
          <c:ext xmlns:c15="http://schemas.microsoft.com/office/drawing/2012/chart" uri="{02D57815-91ED-43cb-92C2-25804820EDAC}">
            <c15:filteredLineSeries>
              <c15:ser>
                <c:idx val="0"/>
                <c:order val="0"/>
                <c:tx>
                  <c:strRef>
                    <c:extLst>
                      <c:ext uri="{02D57815-91ED-43cb-92C2-25804820EDAC}">
                        <c15:formulaRef>
                          <c15:sqref>HistoricTrendAndScratchForecast!$E$3</c15:sqref>
                        </c15:formulaRef>
                      </c:ext>
                    </c:extLst>
                    <c:strCache>
                      <c:ptCount val="1"/>
                      <c:pt idx="0">
                        <c:v>AAGR</c:v>
                      </c:pt>
                    </c:strCache>
                  </c:strRef>
                </c:tx>
                <c:spPr>
                  <a:ln w="38100">
                    <a:prstDash val="dash"/>
                  </a:ln>
                </c:spPr>
                <c:marker>
                  <c:symbol val="none"/>
                </c:marker>
                <c:dPt>
                  <c:idx val="0"/>
                  <c:marker>
                    <c:symbol val="circle"/>
                    <c:size val="8"/>
                  </c:marker>
                  <c:bubble3D val="0"/>
                  <c:extLst>
                    <c:ext xmlns:c16="http://schemas.microsoft.com/office/drawing/2014/chart" uri="{C3380CC4-5D6E-409C-BE32-E72D297353CC}">
                      <c16:uniqueId val="{0000000C-AA57-45D7-96CC-C4E358B8DF6E}"/>
                    </c:ext>
                  </c:extLst>
                </c:dPt>
                <c:dPt>
                  <c:idx val="9"/>
                  <c:bubble3D val="0"/>
                  <c:extLst>
                    <c:ext xmlns:c16="http://schemas.microsoft.com/office/drawing/2014/chart" uri="{C3380CC4-5D6E-409C-BE32-E72D297353CC}">
                      <c16:uniqueId val="{0000000D-AA57-45D7-96CC-C4E358B8DF6E}"/>
                    </c:ext>
                  </c:extLst>
                </c:dPt>
                <c:dPt>
                  <c:idx val="11"/>
                  <c:bubble3D val="0"/>
                  <c:extLst>
                    <c:ext xmlns:c16="http://schemas.microsoft.com/office/drawing/2014/chart" uri="{C3380CC4-5D6E-409C-BE32-E72D297353CC}">
                      <c16:uniqueId val="{0000000E-AA57-45D7-96CC-C4E358B8DF6E}"/>
                    </c:ext>
                  </c:extLst>
                </c:dPt>
                <c:dPt>
                  <c:idx val="12"/>
                  <c:bubble3D val="0"/>
                  <c:extLst>
                    <c:ext xmlns:c16="http://schemas.microsoft.com/office/drawing/2014/chart" uri="{C3380CC4-5D6E-409C-BE32-E72D297353CC}">
                      <c16:uniqueId val="{0000000F-AA57-45D7-96CC-C4E358B8DF6E}"/>
                    </c:ext>
                  </c:extLst>
                </c:dPt>
                <c:dPt>
                  <c:idx val="13"/>
                  <c:marker>
                    <c:symbol val="circle"/>
                    <c:size val="8"/>
                    <c:spPr>
                      <a:solidFill>
                        <a:schemeClr val="bg1"/>
                      </a:solidFill>
                      <a:ln w="25400">
                        <a:solidFill>
                          <a:schemeClr val="accent1"/>
                        </a:solidFill>
                      </a:ln>
                    </c:spPr>
                  </c:marker>
                  <c:bubble3D val="0"/>
                  <c:extLst>
                    <c:ext xmlns:c16="http://schemas.microsoft.com/office/drawing/2014/chart" uri="{C3380CC4-5D6E-409C-BE32-E72D297353CC}">
                      <c16:uniqueId val="{00000010-AA57-45D7-96CC-C4E358B8DF6E}"/>
                    </c:ext>
                  </c:extLst>
                </c:dPt>
                <c:dPt>
                  <c:idx val="30"/>
                  <c:bubble3D val="0"/>
                  <c:extLst>
                    <c:ext xmlns:c16="http://schemas.microsoft.com/office/drawing/2014/chart" uri="{C3380CC4-5D6E-409C-BE32-E72D297353CC}">
                      <c16:uniqueId val="{00000011-AA57-45D7-96CC-C4E358B8DF6E}"/>
                    </c:ext>
                  </c:extLst>
                </c:dPt>
                <c:dPt>
                  <c:idx val="35"/>
                  <c:marker>
                    <c:symbol val="circle"/>
                    <c:size val="8"/>
                    <c:spPr>
                      <a:solidFill>
                        <a:schemeClr val="bg1"/>
                      </a:solidFill>
                      <a:ln w="25400">
                        <a:solidFill>
                          <a:schemeClr val="accent1"/>
                        </a:solidFill>
                      </a:ln>
                    </c:spPr>
                  </c:marker>
                  <c:bubble3D val="0"/>
                  <c:extLst>
                    <c:ext xmlns:c16="http://schemas.microsoft.com/office/drawing/2014/chart" uri="{C3380CC4-5D6E-409C-BE32-E72D297353CC}">
                      <c16:uniqueId val="{00000012-AA57-45D7-96CC-C4E358B8DF6E}"/>
                    </c:ext>
                  </c:extLst>
                </c:dPt>
                <c:dLbls>
                  <c:dLbl>
                    <c:idx val="0"/>
                    <c:layout>
                      <c:manualLayout>
                        <c:x val="-2.7777777777777776E-2"/>
                        <c:y val="-5.092592592592592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C-AA57-45D7-96CC-C4E358B8DF6E}"/>
                      </c:ext>
                    </c:extLst>
                  </c:dLbl>
                  <c:dLbl>
                    <c:idx val="13"/>
                    <c:layout>
                      <c:manualLayout>
                        <c:x val="-6.4935064935064929E-2"/>
                        <c:y val="-6.35785800974490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0-AA57-45D7-96CC-C4E358B8DF6E}"/>
                      </c:ext>
                    </c:extLst>
                  </c:dLbl>
                  <c:dLbl>
                    <c:idx val="35"/>
                    <c:layout>
                      <c:manualLayout>
                        <c:x val="-6.0936597472300603E-2"/>
                        <c:y val="4.76357207006441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2-AA57-45D7-96CC-C4E358B8DF6E}"/>
                      </c:ext>
                    </c:extLst>
                  </c:dLbl>
                  <c:spPr>
                    <a:noFill/>
                    <a:ln>
                      <a:noFill/>
                    </a:ln>
                    <a:effectLst/>
                  </c:spPr>
                  <c:showLegendKey val="0"/>
                  <c:showVal val="0"/>
                  <c:showCatName val="0"/>
                  <c:showSerName val="0"/>
                  <c:showPercent val="0"/>
                  <c:showBubbleSize val="0"/>
                  <c:extLst>
                    <c:ext uri="{CE6537A1-D6FC-4f65-9D91-7224C49458BB}">
                      <c15:showLeaderLines val="0"/>
                    </c:ext>
                  </c:extLst>
                </c:dLbls>
                <c:cat>
                  <c:numRef>
                    <c:extLst>
                      <c:ext uri="{02D57815-91ED-43cb-92C2-25804820EDAC}">
                        <c15:formulaRef>
                          <c15:sqref>HistoricTrendAndScratchForecast!$A$5:$A$70</c15:sqref>
                        </c15:formulaRef>
                      </c:ext>
                    </c:extLst>
                    <c:numCache>
                      <c:formatCode>General</c:formatCode>
                      <c:ptCount val="66"/>
                      <c:pt idx="0">
                        <c:v>1970</c:v>
                      </c:pt>
                      <c:pt idx="10">
                        <c:v>1980</c:v>
                      </c:pt>
                      <c:pt idx="20">
                        <c:v>1990</c:v>
                      </c:pt>
                      <c:pt idx="30">
                        <c:v>2000</c:v>
                      </c:pt>
                      <c:pt idx="40">
                        <c:v>2010</c:v>
                      </c:pt>
                      <c:pt idx="44">
                        <c:v>2014</c:v>
                      </c:pt>
                      <c:pt idx="50">
                        <c:v>2020</c:v>
                      </c:pt>
                      <c:pt idx="60">
                        <c:v>2030</c:v>
                      </c:pt>
                      <c:pt idx="65">
                        <c:v>2035</c:v>
                      </c:pt>
                    </c:numCache>
                  </c:numRef>
                </c:cat>
                <c:val>
                  <c:numRef>
                    <c:extLst>
                      <c:ext uri="{02D57815-91ED-43cb-92C2-25804820EDAC}">
                        <c15:formulaRef>
                          <c15:sqref>HistoricTrendAndScratchForecast!$E$5:$E$70</c15:sqref>
                        </c15:formulaRef>
                      </c:ext>
                    </c:extLst>
                    <c:numCache>
                      <c:formatCode>General</c:formatCode>
                      <c:ptCount val="66"/>
                      <c:pt idx="44" formatCode="_(* #,##0_);_(* \(#,##0\);_(* &quot;-&quot;??_);_(@_)">
                        <c:v>148788</c:v>
                      </c:pt>
                      <c:pt idx="45" formatCode="_(* #,##0_);_(* \(#,##0\);_(* &quot;-&quot;??_);_(@_)">
                        <c:v>150635.35383596228</c:v>
                      </c:pt>
                      <c:pt idx="46" formatCode="_(* #,##0_);_(* \(#,##0\);_(* &quot;-&quot;??_);_(@_)">
                        <c:v>152505.64444233105</c:v>
                      </c:pt>
                      <c:pt idx="47" formatCode="_(* #,##0_);_(* \(#,##0\);_(* &quot;-&quot;??_);_(@_)">
                        <c:v>154399.15660236034</c:v>
                      </c:pt>
                      <c:pt idx="48" formatCode="_(* #,##0_);_(* \(#,##0\);_(* &quot;-&quot;??_);_(@_)">
                        <c:v>156316.17863517688</c:v>
                      </c:pt>
                      <c:pt idx="49" formatCode="_(* #,##0_);_(* \(#,##0\);_(* &quot;-&quot;??_);_(@_)">
                        <c:v>158257.00243968167</c:v>
                      </c:pt>
                      <c:pt idx="50" formatCode="_(* #,##0_);_(* \(#,##0\);_(* &quot;-&quot;??_);_(@_)">
                        <c:v>160221.92353899637</c:v>
                      </c:pt>
                      <c:pt idx="51" formatCode="_(* #,##0_);_(* \(#,##0\);_(* &quot;-&quot;??_);_(@_)">
                        <c:v>162211.24112546179</c:v>
                      </c:pt>
                      <c:pt idx="52" formatCode="_(* #,##0_);_(* \(#,##0\);_(* &quot;-&quot;??_);_(@_)">
                        <c:v>164225.25810619493</c:v>
                      </c:pt>
                      <c:pt idx="53" formatCode="_(* #,##0_);_(* \(#,##0\);_(* &quot;-&quot;??_);_(@_)">
                        <c:v>166264.28114921166</c:v>
                      </c:pt>
                      <c:pt idx="54" formatCode="_(* #,##0_);_(* \(#,##0\);_(* &quot;-&quot;??_);_(@_)">
                        <c:v>168328.62073012211</c:v>
                      </c:pt>
                      <c:pt idx="55" formatCode="_(* #,##0_);_(* \(#,##0\);_(* &quot;-&quot;??_);_(@_)">
                        <c:v>170418.59117940586</c:v>
                      </c:pt>
                      <c:pt idx="56" formatCode="_(* #,##0_);_(* \(#,##0\);_(* &quot;-&quot;??_);_(@_)">
                        <c:v>172534.51073027396</c:v>
                      </c:pt>
                      <c:pt idx="57" formatCode="_(* #,##0_);_(* \(#,##0\);_(* &quot;-&quot;??_);_(@_)">
                        <c:v>174676.70156712536</c:v>
                      </c:pt>
                      <c:pt idx="58" formatCode="_(* #,##0_);_(* \(#,##0\);_(* &quot;-&quot;??_);_(@_)">
                        <c:v>176845.48987460489</c:v>
                      </c:pt>
                      <c:pt idx="59" formatCode="_(* #,##0_);_(* \(#,##0\);_(* &quot;-&quot;??_);_(@_)">
                        <c:v>179041.20588727042</c:v>
                      </c:pt>
                      <c:pt idx="60" formatCode="_(* #,##0_);_(* \(#,##0\);_(* &quot;-&quot;??_);_(@_)">
                        <c:v>181264.18393987653</c:v>
                      </c:pt>
                      <c:pt idx="61" formatCode="_(* #,##0_);_(* \(#,##0\);_(* &quot;-&quot;??_);_(@_)">
                        <c:v>183514.76251828272</c:v>
                      </c:pt>
                      <c:pt idx="62" formatCode="_(* #,##0_);_(* \(#,##0\);_(* &quot;-&quot;??_);_(@_)">
                        <c:v>185793.28431099351</c:v>
                      </c:pt>
                      <c:pt idx="63" formatCode="_(* #,##0_);_(* \(#,##0\);_(* &quot;-&quot;??_);_(@_)">
                        <c:v>188100.09626133856</c:v>
                      </c:pt>
                      <c:pt idx="64" formatCode="_(* #,##0_);_(* \(#,##0\);_(* &quot;-&quot;??_);_(@_)">
                        <c:v>190435.54962030068</c:v>
                      </c:pt>
                      <c:pt idx="65" formatCode="_(* #,##0_);_(* \(#,##0\);_(* &quot;-&quot;??_);_(@_)">
                        <c:v>192800</c:v>
                      </c:pt>
                    </c:numCache>
                  </c:numRef>
                </c:val>
                <c:smooth val="1"/>
                <c:extLst>
                  <c:ext xmlns:c16="http://schemas.microsoft.com/office/drawing/2014/chart" uri="{C3380CC4-5D6E-409C-BE32-E72D297353CC}">
                    <c16:uniqueId val="{00000013-AA57-45D7-96CC-C4E358B8DF6E}"/>
                  </c:ext>
                </c:extLst>
              </c15:ser>
            </c15:filteredLineSeries>
          </c:ext>
        </c:extLst>
      </c:lineChart>
      <c:catAx>
        <c:axId val="22718155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27181944"/>
        <c:crosses val="autoZero"/>
        <c:auto val="1"/>
        <c:lblAlgn val="ctr"/>
        <c:lblOffset val="100"/>
        <c:noMultiLvlLbl val="0"/>
      </c:catAx>
      <c:valAx>
        <c:axId val="227181944"/>
        <c:scaling>
          <c:orientation val="minMax"/>
        </c:scaling>
        <c:delete val="1"/>
        <c:axPos val="l"/>
        <c:majorGridlines>
          <c:spPr>
            <a:ln>
              <a:solidFill>
                <a:schemeClr val="bg1">
                  <a:lumMod val="85000"/>
                </a:schemeClr>
              </a:solidFill>
              <a:prstDash val="dash"/>
            </a:ln>
          </c:spPr>
        </c:majorGridlines>
        <c:numFmt formatCode="#,##0" sourceLinked="0"/>
        <c:majorTickMark val="out"/>
        <c:minorTickMark val="none"/>
        <c:tickLblPos val="nextTo"/>
        <c:crossAx val="227181552"/>
        <c:crosses val="autoZero"/>
        <c:crossBetween val="between"/>
      </c:valAx>
      <c:spPr>
        <a:noFill/>
      </c:spPr>
    </c:plotArea>
    <c:plotVisOnly val="1"/>
    <c:dispBlanksAs val="gap"/>
    <c:showDLblsOverMax val="0"/>
  </c:chart>
  <c:spPr>
    <a:noFill/>
    <a:ln>
      <a:noFill/>
    </a:ln>
  </c:spPr>
  <c:txPr>
    <a:bodyPr/>
    <a:lstStyle/>
    <a:p>
      <a:pPr>
        <a:defRPr sz="2000">
          <a:solidFill>
            <a:schemeClr val="bg1"/>
          </a:solidFil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21596244131457E-2"/>
          <c:y val="7.217847769028872E-2"/>
          <c:w val="0.34236202464400356"/>
          <c:h val="0.69177250749463792"/>
        </c:manualLayout>
      </c:layout>
      <c:barChart>
        <c:barDir val="col"/>
        <c:grouping val="percentStacked"/>
        <c:varyColors val="0"/>
        <c:ser>
          <c:idx val="0"/>
          <c:order val="0"/>
          <c:tx>
            <c:strRef>
              <c:f>Sheet1!$M$91</c:f>
              <c:strCache>
                <c:ptCount val="1"/>
                <c:pt idx="0">
                  <c:v>Management, business, science, &amp; arts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Sheet1!$N$7:$O$7</c:f>
              <c:strCache>
                <c:ptCount val="2"/>
                <c:pt idx="0">
                  <c:v>Native</c:v>
                </c:pt>
                <c:pt idx="1">
                  <c:v>Foreign born</c:v>
                </c:pt>
              </c:strCache>
            </c:strRef>
          </c:cat>
          <c:val>
            <c:numRef>
              <c:f>Sheet1!$N$91:$O$91</c:f>
              <c:numCache>
                <c:formatCode>0%</c:formatCode>
                <c:ptCount val="2"/>
                <c:pt idx="0">
                  <c:v>0.56899999999999995</c:v>
                </c:pt>
                <c:pt idx="1">
                  <c:v>0.63300000000000001</c:v>
                </c:pt>
              </c:numCache>
            </c:numRef>
          </c:val>
          <c:extLst>
            <c:ext xmlns:c16="http://schemas.microsoft.com/office/drawing/2014/chart" uri="{C3380CC4-5D6E-409C-BE32-E72D297353CC}">
              <c16:uniqueId val="{00000000-AA19-4A06-8130-9D1882C8B8D8}"/>
            </c:ext>
          </c:extLst>
        </c:ser>
        <c:ser>
          <c:idx val="1"/>
          <c:order val="1"/>
          <c:tx>
            <c:strRef>
              <c:f>Sheet1!$M$92</c:f>
              <c:strCache>
                <c:ptCount val="1"/>
                <c:pt idx="0">
                  <c:v>Service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Sheet1!$N$7:$O$7</c:f>
              <c:strCache>
                <c:ptCount val="2"/>
                <c:pt idx="0">
                  <c:v>Native</c:v>
                </c:pt>
                <c:pt idx="1">
                  <c:v>Foreign born</c:v>
                </c:pt>
              </c:strCache>
            </c:strRef>
          </c:cat>
          <c:val>
            <c:numRef>
              <c:f>Sheet1!$N$92:$O$92</c:f>
              <c:numCache>
                <c:formatCode>0%</c:formatCode>
                <c:ptCount val="2"/>
                <c:pt idx="0">
                  <c:v>8.8999999999999996E-2</c:v>
                </c:pt>
                <c:pt idx="1">
                  <c:v>0.155</c:v>
                </c:pt>
              </c:numCache>
            </c:numRef>
          </c:val>
          <c:extLst>
            <c:ext xmlns:c16="http://schemas.microsoft.com/office/drawing/2014/chart" uri="{C3380CC4-5D6E-409C-BE32-E72D297353CC}">
              <c16:uniqueId val="{00000001-AA19-4A06-8130-9D1882C8B8D8}"/>
            </c:ext>
          </c:extLst>
        </c:ser>
        <c:ser>
          <c:idx val="2"/>
          <c:order val="2"/>
          <c:tx>
            <c:strRef>
              <c:f>Sheet1!$M$93</c:f>
              <c:strCache>
                <c:ptCount val="1"/>
                <c:pt idx="0">
                  <c:v>Sales &amp; office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Sheet1!$N$7:$O$7</c:f>
              <c:strCache>
                <c:ptCount val="2"/>
                <c:pt idx="0">
                  <c:v>Native</c:v>
                </c:pt>
                <c:pt idx="1">
                  <c:v>Foreign born</c:v>
                </c:pt>
              </c:strCache>
            </c:strRef>
          </c:cat>
          <c:val>
            <c:numRef>
              <c:f>Sheet1!$N$93:$O$93</c:f>
              <c:numCache>
                <c:formatCode>0%</c:formatCode>
                <c:ptCount val="2"/>
                <c:pt idx="0">
                  <c:v>0.253</c:v>
                </c:pt>
                <c:pt idx="1">
                  <c:v>0.13400000000000001</c:v>
                </c:pt>
              </c:numCache>
            </c:numRef>
          </c:val>
          <c:extLst>
            <c:ext xmlns:c16="http://schemas.microsoft.com/office/drawing/2014/chart" uri="{C3380CC4-5D6E-409C-BE32-E72D297353CC}">
              <c16:uniqueId val="{00000002-AA19-4A06-8130-9D1882C8B8D8}"/>
            </c:ext>
          </c:extLst>
        </c:ser>
        <c:ser>
          <c:idx val="3"/>
          <c:order val="3"/>
          <c:tx>
            <c:strRef>
              <c:f>Sheet1!$M$94</c:f>
              <c:strCache>
                <c:ptCount val="1"/>
                <c:pt idx="0">
                  <c:v>Natural resources, construction, &amp; maintenance</c:v>
                </c:pt>
              </c:strCache>
            </c:strRef>
          </c:tx>
          <c:spPr>
            <a:solidFill>
              <a:schemeClr val="accent4"/>
            </a:solidFill>
            <a:ln>
              <a:noFill/>
            </a:ln>
            <a:effectLst/>
          </c:spPr>
          <c:invertIfNegative val="0"/>
          <c:cat>
            <c:strRef>
              <c:f>Sheet1!$N$7:$O$7</c:f>
              <c:strCache>
                <c:ptCount val="2"/>
                <c:pt idx="0">
                  <c:v>Native</c:v>
                </c:pt>
                <c:pt idx="1">
                  <c:v>Foreign born</c:v>
                </c:pt>
              </c:strCache>
            </c:strRef>
          </c:cat>
          <c:val>
            <c:numRef>
              <c:f>Sheet1!$N$94:$O$94</c:f>
              <c:numCache>
                <c:formatCode>0%</c:formatCode>
                <c:ptCount val="2"/>
                <c:pt idx="0">
                  <c:v>3.3000000000000002E-2</c:v>
                </c:pt>
                <c:pt idx="1">
                  <c:v>2.8000000000000001E-2</c:v>
                </c:pt>
              </c:numCache>
            </c:numRef>
          </c:val>
          <c:extLst>
            <c:ext xmlns:c16="http://schemas.microsoft.com/office/drawing/2014/chart" uri="{C3380CC4-5D6E-409C-BE32-E72D297353CC}">
              <c16:uniqueId val="{00000003-AA19-4A06-8130-9D1882C8B8D8}"/>
            </c:ext>
          </c:extLst>
        </c:ser>
        <c:ser>
          <c:idx val="4"/>
          <c:order val="4"/>
          <c:tx>
            <c:strRef>
              <c:f>Sheet1!$M$95</c:f>
              <c:strCache>
                <c:ptCount val="1"/>
                <c:pt idx="0">
                  <c:v>Production, transportation, &amp; material moving</c:v>
                </c:pt>
              </c:strCache>
            </c:strRef>
          </c:tx>
          <c:spPr>
            <a:solidFill>
              <a:schemeClr val="accent5"/>
            </a:solidFill>
            <a:ln>
              <a:noFill/>
            </a:ln>
            <a:effectLst/>
          </c:spPr>
          <c:invertIfNegative val="0"/>
          <c:cat>
            <c:strRef>
              <c:f>Sheet1!$N$7:$O$7</c:f>
              <c:strCache>
                <c:ptCount val="2"/>
                <c:pt idx="0">
                  <c:v>Native</c:v>
                </c:pt>
                <c:pt idx="1">
                  <c:v>Foreign born</c:v>
                </c:pt>
              </c:strCache>
            </c:strRef>
          </c:cat>
          <c:val>
            <c:numRef>
              <c:f>Sheet1!$N$95:$O$95</c:f>
              <c:numCache>
                <c:formatCode>0%</c:formatCode>
                <c:ptCount val="2"/>
                <c:pt idx="0">
                  <c:v>5.5E-2</c:v>
                </c:pt>
                <c:pt idx="1">
                  <c:v>0.05</c:v>
                </c:pt>
              </c:numCache>
            </c:numRef>
          </c:val>
          <c:extLst>
            <c:ext xmlns:c16="http://schemas.microsoft.com/office/drawing/2014/chart" uri="{C3380CC4-5D6E-409C-BE32-E72D297353CC}">
              <c16:uniqueId val="{00000004-AA19-4A06-8130-9D1882C8B8D8}"/>
            </c:ext>
          </c:extLst>
        </c:ser>
        <c:dLbls>
          <c:showLegendKey val="0"/>
          <c:showVal val="0"/>
          <c:showCatName val="0"/>
          <c:showSerName val="0"/>
          <c:showPercent val="0"/>
          <c:showBubbleSize val="0"/>
        </c:dLbls>
        <c:gapWidth val="30"/>
        <c:overlap val="100"/>
        <c:axId val="55150016"/>
        <c:axId val="55150408"/>
      </c:barChart>
      <c:catAx>
        <c:axId val="5515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5150408"/>
        <c:crosses val="autoZero"/>
        <c:auto val="1"/>
        <c:lblAlgn val="ctr"/>
        <c:lblOffset val="100"/>
        <c:noMultiLvlLbl val="0"/>
      </c:catAx>
      <c:valAx>
        <c:axId val="55150408"/>
        <c:scaling>
          <c:orientation val="minMax"/>
        </c:scaling>
        <c:delete val="1"/>
        <c:axPos val="l"/>
        <c:numFmt formatCode="0%" sourceLinked="1"/>
        <c:majorTickMark val="none"/>
        <c:minorTickMark val="none"/>
        <c:tickLblPos val="nextTo"/>
        <c:crossAx val="55150016"/>
        <c:crosses val="autoZero"/>
        <c:crossBetween val="between"/>
      </c:valAx>
      <c:spPr>
        <a:noFill/>
        <a:ln>
          <a:noFill/>
        </a:ln>
        <a:effectLst/>
      </c:spPr>
    </c:plotArea>
    <c:legend>
      <c:legendPos val="r"/>
      <c:layout>
        <c:manualLayout>
          <c:xMode val="edge"/>
          <c:yMode val="edge"/>
          <c:x val="0.36605880525654705"/>
          <c:y val="4.4779589559179121E-2"/>
          <c:w val="0.62335246687646029"/>
          <c:h val="0.77781943923676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600">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Sheet1!$N$7:$O$7</c:f>
              <c:strCache>
                <c:ptCount val="2"/>
                <c:pt idx="0">
                  <c:v>Native</c:v>
                </c:pt>
                <c:pt idx="1">
                  <c:v>Foreign born</c:v>
                </c:pt>
              </c:strCache>
            </c:strRef>
          </c:cat>
          <c:val>
            <c:numRef>
              <c:f>Sheet1!$N$140:$O$140</c:f>
              <c:numCache>
                <c:formatCode>"$"#,##0</c:formatCode>
                <c:ptCount val="2"/>
                <c:pt idx="0">
                  <c:v>90889</c:v>
                </c:pt>
                <c:pt idx="1">
                  <c:v>93995</c:v>
                </c:pt>
              </c:numCache>
            </c:numRef>
          </c:val>
          <c:extLst>
            <c:ext xmlns:c16="http://schemas.microsoft.com/office/drawing/2014/chart" uri="{C3380CC4-5D6E-409C-BE32-E72D297353CC}">
              <c16:uniqueId val="{00000002-0E52-48C3-BBCD-B83EDD9B7C29}"/>
            </c:ext>
          </c:extLst>
        </c:ser>
        <c:dLbls>
          <c:showLegendKey val="0"/>
          <c:showVal val="0"/>
          <c:showCatName val="0"/>
          <c:showSerName val="0"/>
          <c:showPercent val="0"/>
          <c:showBubbleSize val="0"/>
        </c:dLbls>
        <c:gapWidth val="20"/>
        <c:axId val="55151192"/>
        <c:axId val="55151584"/>
      </c:barChart>
      <c:catAx>
        <c:axId val="55151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5151584"/>
        <c:crosses val="autoZero"/>
        <c:auto val="1"/>
        <c:lblAlgn val="ctr"/>
        <c:lblOffset val="100"/>
        <c:noMultiLvlLbl val="0"/>
      </c:catAx>
      <c:valAx>
        <c:axId val="55151584"/>
        <c:scaling>
          <c:orientation val="minMax"/>
          <c:min val="0"/>
        </c:scaling>
        <c:delete val="1"/>
        <c:axPos val="b"/>
        <c:numFmt formatCode="&quot;$&quot;#,##0" sourceLinked="1"/>
        <c:majorTickMark val="out"/>
        <c:minorTickMark val="none"/>
        <c:tickLblPos val="nextTo"/>
        <c:crossAx val="551511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6581228457827E-2"/>
          <c:y val="6.1075015747855954E-2"/>
          <c:w val="0.39384092345096811"/>
          <c:h val="0.75468403090907421"/>
        </c:manualLayout>
      </c:layout>
      <c:barChart>
        <c:barDir val="col"/>
        <c:grouping val="percentStacked"/>
        <c:varyColors val="0"/>
        <c:ser>
          <c:idx val="0"/>
          <c:order val="0"/>
          <c:tx>
            <c:strRef>
              <c:f>'[S0501_SELECTED CHARACTERISTICS OF THE NATIVE AND FOREIGN-BORN POPULATIONS.xlsx]Sheet1'!$M$61</c:f>
              <c:strCache>
                <c:ptCount val="1"/>
                <c:pt idx="0">
                  <c:v>Less than high school grad.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'[S0501_SELECTED CHARACTERISTICS OF THE NATIVE AND FOREIGN-BORN POPULATIONS.xlsx]Sheet1'!$N$7:$O$7</c:f>
              <c:strCache>
                <c:ptCount val="2"/>
                <c:pt idx="0">
                  <c:v>Native</c:v>
                </c:pt>
                <c:pt idx="1">
                  <c:v>Foreign born</c:v>
                </c:pt>
              </c:strCache>
            </c:strRef>
          </c:cat>
          <c:val>
            <c:numRef>
              <c:f>'[S0501_SELECTED CHARACTERISTICS OF THE NATIVE AND FOREIGN-BORN POPULATIONS.xlsx]Sheet1'!$N$61:$O$61</c:f>
              <c:numCache>
                <c:formatCode>0%</c:formatCode>
                <c:ptCount val="2"/>
                <c:pt idx="0">
                  <c:v>1.9E-2</c:v>
                </c:pt>
                <c:pt idx="1">
                  <c:v>8.1000000000000003E-2</c:v>
                </c:pt>
              </c:numCache>
            </c:numRef>
          </c:val>
          <c:extLst>
            <c:ext xmlns:c16="http://schemas.microsoft.com/office/drawing/2014/chart" uri="{C3380CC4-5D6E-409C-BE32-E72D297353CC}">
              <c16:uniqueId val="{00000000-6E00-4DD2-970B-0790C1188675}"/>
            </c:ext>
          </c:extLst>
        </c:ser>
        <c:ser>
          <c:idx val="1"/>
          <c:order val="1"/>
          <c:tx>
            <c:strRef>
              <c:f>'[S0501_SELECTED CHARACTERISTICS OF THE NATIVE AND FOREIGN-BORN POPULATIONS.xlsx]Sheet1'!$M$62</c:f>
              <c:strCache>
                <c:ptCount val="1"/>
                <c:pt idx="0">
                  <c:v>High school graduate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'[S0501_SELECTED CHARACTERISTICS OF THE NATIVE AND FOREIGN-BORN POPULATIONS.xlsx]Sheet1'!$N$7:$O$7</c:f>
              <c:strCache>
                <c:ptCount val="2"/>
                <c:pt idx="0">
                  <c:v>Native</c:v>
                </c:pt>
                <c:pt idx="1">
                  <c:v>Foreign born</c:v>
                </c:pt>
              </c:strCache>
            </c:strRef>
          </c:cat>
          <c:val>
            <c:numRef>
              <c:f>'[S0501_SELECTED CHARACTERISTICS OF THE NATIVE AND FOREIGN-BORN POPULATIONS.xlsx]Sheet1'!$N$62:$O$62</c:f>
              <c:numCache>
                <c:formatCode>0%</c:formatCode>
                <c:ptCount val="2"/>
                <c:pt idx="0">
                  <c:v>0.13300000000000001</c:v>
                </c:pt>
                <c:pt idx="1">
                  <c:v>8.8999999999999996E-2</c:v>
                </c:pt>
              </c:numCache>
            </c:numRef>
          </c:val>
          <c:extLst>
            <c:ext xmlns:c16="http://schemas.microsoft.com/office/drawing/2014/chart" uri="{C3380CC4-5D6E-409C-BE32-E72D297353CC}">
              <c16:uniqueId val="{00000001-6E00-4DD2-970B-0790C1188675}"/>
            </c:ext>
          </c:extLst>
        </c:ser>
        <c:ser>
          <c:idx val="2"/>
          <c:order val="2"/>
          <c:tx>
            <c:strRef>
              <c:f>'[S0501_SELECTED CHARACTERISTICS OF THE NATIVE AND FOREIGN-BORN POPULATIONS.xlsx]Sheet1'!$M$63</c:f>
              <c:strCache>
                <c:ptCount val="1"/>
                <c:pt idx="0">
                  <c:v>Some college or Associate's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'[S0501_SELECTED CHARACTERISTICS OF THE NATIVE AND FOREIGN-BORN POPULATIONS.xlsx]Sheet1'!$N$7:$O$7</c:f>
              <c:strCache>
                <c:ptCount val="2"/>
                <c:pt idx="0">
                  <c:v>Native</c:v>
                </c:pt>
                <c:pt idx="1">
                  <c:v>Foreign born</c:v>
                </c:pt>
              </c:strCache>
            </c:strRef>
          </c:cat>
          <c:val>
            <c:numRef>
              <c:f>'[S0501_SELECTED CHARACTERISTICS OF THE NATIVE AND FOREIGN-BORN POPULATIONS.xlsx]Sheet1'!$N$63:$O$63</c:f>
              <c:numCache>
                <c:formatCode>0%</c:formatCode>
                <c:ptCount val="2"/>
                <c:pt idx="0">
                  <c:v>0.26300000000000001</c:v>
                </c:pt>
                <c:pt idx="1">
                  <c:v>0.16</c:v>
                </c:pt>
              </c:numCache>
            </c:numRef>
          </c:val>
          <c:extLst>
            <c:ext xmlns:c16="http://schemas.microsoft.com/office/drawing/2014/chart" uri="{C3380CC4-5D6E-409C-BE32-E72D297353CC}">
              <c16:uniqueId val="{00000002-6E00-4DD2-970B-0790C1188675}"/>
            </c:ext>
          </c:extLst>
        </c:ser>
        <c:ser>
          <c:idx val="3"/>
          <c:order val="3"/>
          <c:tx>
            <c:strRef>
              <c:f>'[S0501_SELECTED CHARACTERISTICS OF THE NATIVE AND FOREIGN-BORN POPULATIONS.xlsx]Sheet1'!$M$64</c:f>
              <c:strCache>
                <c:ptCount val="1"/>
                <c:pt idx="0">
                  <c:v>Bachelor's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'[S0501_SELECTED CHARACTERISTICS OF THE NATIVE AND FOREIGN-BORN POPULATIONS.xlsx]Sheet1'!$N$7:$O$7</c:f>
              <c:strCache>
                <c:ptCount val="2"/>
                <c:pt idx="0">
                  <c:v>Native</c:v>
                </c:pt>
                <c:pt idx="1">
                  <c:v>Foreign born</c:v>
                </c:pt>
              </c:strCache>
            </c:strRef>
          </c:cat>
          <c:val>
            <c:numRef>
              <c:f>'[S0501_SELECTED CHARACTERISTICS OF THE NATIVE AND FOREIGN-BORN POPULATIONS.xlsx]Sheet1'!$N$64:$O$64</c:f>
              <c:numCache>
                <c:formatCode>0%</c:formatCode>
                <c:ptCount val="2"/>
                <c:pt idx="0">
                  <c:v>0.38600000000000001</c:v>
                </c:pt>
                <c:pt idx="1">
                  <c:v>0.34699999999999998</c:v>
                </c:pt>
              </c:numCache>
            </c:numRef>
          </c:val>
          <c:extLst>
            <c:ext xmlns:c16="http://schemas.microsoft.com/office/drawing/2014/chart" uri="{C3380CC4-5D6E-409C-BE32-E72D297353CC}">
              <c16:uniqueId val="{00000003-6E00-4DD2-970B-0790C1188675}"/>
            </c:ext>
          </c:extLst>
        </c:ser>
        <c:ser>
          <c:idx val="4"/>
          <c:order val="4"/>
          <c:tx>
            <c:strRef>
              <c:f>'[S0501_SELECTED CHARACTERISTICS OF THE NATIVE AND FOREIGN-BORN POPULATIONS.xlsx]Sheet1'!$M$65</c:f>
              <c:strCache>
                <c:ptCount val="1"/>
                <c:pt idx="0">
                  <c:v>Graduate or Prof. degree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'[S0501_SELECTED CHARACTERISTICS OF THE NATIVE AND FOREIGN-BORN POPULATIONS.xlsx]Sheet1'!$N$7:$O$7</c:f>
              <c:strCache>
                <c:ptCount val="2"/>
                <c:pt idx="0">
                  <c:v>Native</c:v>
                </c:pt>
                <c:pt idx="1">
                  <c:v>Foreign born</c:v>
                </c:pt>
              </c:strCache>
            </c:strRef>
          </c:cat>
          <c:val>
            <c:numRef>
              <c:f>'[S0501_SELECTED CHARACTERISTICS OF THE NATIVE AND FOREIGN-BORN POPULATIONS.xlsx]Sheet1'!$N$65:$O$65</c:f>
              <c:numCache>
                <c:formatCode>0%</c:formatCode>
                <c:ptCount val="2"/>
                <c:pt idx="0">
                  <c:v>0.19900000000000001</c:v>
                </c:pt>
                <c:pt idx="1">
                  <c:v>0.32400000000000001</c:v>
                </c:pt>
              </c:numCache>
            </c:numRef>
          </c:val>
          <c:extLst>
            <c:ext xmlns:c16="http://schemas.microsoft.com/office/drawing/2014/chart" uri="{C3380CC4-5D6E-409C-BE32-E72D297353CC}">
              <c16:uniqueId val="{00000004-6E00-4DD2-970B-0790C1188675}"/>
            </c:ext>
          </c:extLst>
        </c:ser>
        <c:dLbls>
          <c:showLegendKey val="0"/>
          <c:showVal val="0"/>
          <c:showCatName val="0"/>
          <c:showSerName val="0"/>
          <c:showPercent val="0"/>
          <c:showBubbleSize val="0"/>
        </c:dLbls>
        <c:gapWidth val="30"/>
        <c:overlap val="100"/>
        <c:axId val="229539496"/>
        <c:axId val="229539888"/>
      </c:barChart>
      <c:catAx>
        <c:axId val="22953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29539888"/>
        <c:crosses val="autoZero"/>
        <c:auto val="1"/>
        <c:lblAlgn val="ctr"/>
        <c:lblOffset val="100"/>
        <c:noMultiLvlLbl val="0"/>
      </c:catAx>
      <c:valAx>
        <c:axId val="229539888"/>
        <c:scaling>
          <c:orientation val="minMax"/>
        </c:scaling>
        <c:delete val="1"/>
        <c:axPos val="l"/>
        <c:numFmt formatCode="0%" sourceLinked="1"/>
        <c:majorTickMark val="none"/>
        <c:minorTickMark val="none"/>
        <c:tickLblPos val="nextTo"/>
        <c:crossAx val="229539496"/>
        <c:crosses val="autoZero"/>
        <c:crossBetween val="between"/>
      </c:valAx>
      <c:spPr>
        <a:noFill/>
        <a:ln>
          <a:noFill/>
        </a:ln>
        <a:effectLst/>
      </c:spPr>
    </c:plotArea>
    <c:legend>
      <c:legendPos val="r"/>
      <c:layout>
        <c:manualLayout>
          <c:xMode val="edge"/>
          <c:yMode val="edge"/>
          <c:x val="0.46476298561503454"/>
          <c:y val="4.4779427289493461E-2"/>
          <c:w val="0.5253512484867402"/>
          <c:h val="0.790129274488298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0925925925925923E-2"/>
          <c:w val="0.69166666666666665"/>
          <c:h val="0.80358714957397392"/>
        </c:manualLayout>
      </c:layout>
      <c:barChart>
        <c:barDir val="col"/>
        <c:grouping val="percentStacked"/>
        <c:varyColors val="0"/>
        <c:ser>
          <c:idx val="0"/>
          <c:order val="0"/>
          <c:tx>
            <c:strRef>
              <c:f>'1970-2010Race'!$A$29</c:f>
              <c:strCache>
                <c:ptCount val="1"/>
                <c:pt idx="0">
                  <c:v>White</c:v>
                </c:pt>
              </c:strCache>
            </c:strRef>
          </c:tx>
          <c:spPr>
            <a:solidFill>
              <a:schemeClr val="accent1"/>
            </a:solidFill>
            <a:ln>
              <a:noFill/>
            </a:ln>
            <a:effectLst/>
          </c:spPr>
          <c:invertIfNegative val="0"/>
          <c:dLbls>
            <c:dLbl>
              <c:idx val="0"/>
              <c:layout>
                <c:manualLayout>
                  <c:x val="7.73993808049535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58-47E4-AD9D-40928CB7C896}"/>
                </c:ext>
              </c:extLst>
            </c:dLbl>
            <c:dLbl>
              <c:idx val="1"/>
              <c:layout>
                <c:manualLayout>
                  <c:x val="7.739938080495332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58-47E4-AD9D-40928CB7C896}"/>
                </c:ext>
              </c:extLst>
            </c:dLbl>
            <c:dLbl>
              <c:idx val="2"/>
              <c:layout>
                <c:manualLayout>
                  <c:x val="7.73993808049535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58-47E4-AD9D-40928CB7C896}"/>
                </c:ext>
              </c:extLst>
            </c:dLbl>
            <c:dLbl>
              <c:idx val="3"/>
              <c:layout>
                <c:manualLayout>
                  <c:x val="7.739938080495261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58-47E4-AD9D-40928CB7C896}"/>
                </c:ext>
              </c:extLst>
            </c:dLbl>
            <c:dLbl>
              <c:idx val="4"/>
              <c:layout>
                <c:manualLayout>
                  <c:x val="7.7399380804953561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58-47E4-AD9D-40928CB7C896}"/>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'1970-2010Race'!$B$1:$G$1</c:f>
              <c:numCache>
                <c:formatCode>General</c:formatCode>
                <c:ptCount val="6"/>
                <c:pt idx="0">
                  <c:v>1970</c:v>
                </c:pt>
                <c:pt idx="1">
                  <c:v>1980</c:v>
                </c:pt>
                <c:pt idx="2">
                  <c:v>1990</c:v>
                </c:pt>
                <c:pt idx="3">
                  <c:v>2000</c:v>
                </c:pt>
                <c:pt idx="4">
                  <c:v>2010</c:v>
                </c:pt>
                <c:pt idx="5">
                  <c:v>2015</c:v>
                </c:pt>
              </c:numCache>
            </c:numRef>
          </c:cat>
          <c:val>
            <c:numRef>
              <c:f>'1970-2010Race'!$B$29:$G$29</c:f>
              <c:numCache>
                <c:formatCode>0%</c:formatCode>
                <c:ptCount val="6"/>
                <c:pt idx="0">
                  <c:v>0.97849497561454613</c:v>
                </c:pt>
                <c:pt idx="1">
                  <c:v>0.93977282013565422</c:v>
                </c:pt>
                <c:pt idx="2">
                  <c:v>0.86504592858622831</c:v>
                </c:pt>
                <c:pt idx="3">
                  <c:v>0.74328505325411387</c:v>
                </c:pt>
                <c:pt idx="4">
                  <c:v>0.62557308990462801</c:v>
                </c:pt>
                <c:pt idx="5">
                  <c:v>0.56335937905805011</c:v>
                </c:pt>
              </c:numCache>
            </c:numRef>
          </c:val>
          <c:extLst>
            <c:ext xmlns:c16="http://schemas.microsoft.com/office/drawing/2014/chart" uri="{C3380CC4-5D6E-409C-BE32-E72D297353CC}">
              <c16:uniqueId val="{00000005-FA58-47E4-AD9D-40928CB7C896}"/>
            </c:ext>
          </c:extLst>
        </c:ser>
        <c:ser>
          <c:idx val="1"/>
          <c:order val="1"/>
          <c:tx>
            <c:strRef>
              <c:f>'1970-2010Race'!$A$30</c:f>
              <c:strCache>
                <c:ptCount val="1"/>
                <c:pt idx="0">
                  <c:v>Black or African American</c:v>
                </c:pt>
              </c:strCache>
            </c:strRef>
          </c:tx>
          <c:spPr>
            <a:solidFill>
              <a:schemeClr val="accent2"/>
            </a:solidFill>
            <a:ln>
              <a:noFill/>
            </a:ln>
            <a:effectLst/>
          </c:spPr>
          <c:invertIfNegative val="0"/>
          <c:cat>
            <c:numRef>
              <c:f>'1970-2010Race'!$B$1:$G$1</c:f>
              <c:numCache>
                <c:formatCode>General</c:formatCode>
                <c:ptCount val="6"/>
                <c:pt idx="0">
                  <c:v>1970</c:v>
                </c:pt>
                <c:pt idx="1">
                  <c:v>1980</c:v>
                </c:pt>
                <c:pt idx="2">
                  <c:v>1990</c:v>
                </c:pt>
                <c:pt idx="3">
                  <c:v>2000</c:v>
                </c:pt>
                <c:pt idx="4">
                  <c:v>2010</c:v>
                </c:pt>
                <c:pt idx="5">
                  <c:v>2015</c:v>
                </c:pt>
              </c:numCache>
            </c:numRef>
          </c:cat>
          <c:val>
            <c:numRef>
              <c:f>'1970-2010Race'!$B$30:$G$30</c:f>
              <c:numCache>
                <c:formatCode>0%</c:formatCode>
                <c:ptCount val="6"/>
                <c:pt idx="0">
                  <c:v>5.6953945861019277E-3</c:v>
                </c:pt>
                <c:pt idx="1">
                  <c:v>1.3715235215602953E-2</c:v>
                </c:pt>
                <c:pt idx="2">
                  <c:v>2.2319681377627368E-2</c:v>
                </c:pt>
                <c:pt idx="3">
                  <c:v>1.9923518513448146E-2</c:v>
                </c:pt>
                <c:pt idx="4">
                  <c:v>2.3005320235692163E-2</c:v>
                </c:pt>
                <c:pt idx="5">
                  <c:v>2.3151755303755482E-2</c:v>
                </c:pt>
              </c:numCache>
            </c:numRef>
          </c:val>
          <c:extLst>
            <c:ext xmlns:c16="http://schemas.microsoft.com/office/drawing/2014/chart" uri="{C3380CC4-5D6E-409C-BE32-E72D297353CC}">
              <c16:uniqueId val="{00000006-FA58-47E4-AD9D-40928CB7C896}"/>
            </c:ext>
          </c:extLst>
        </c:ser>
        <c:ser>
          <c:idx val="2"/>
          <c:order val="2"/>
          <c:tx>
            <c:strRef>
              <c:f>'1970-2010Race'!$A$31</c:f>
              <c:strCache>
                <c:ptCount val="1"/>
                <c:pt idx="0">
                  <c:v>AIAN</c:v>
                </c:pt>
              </c:strCache>
            </c:strRef>
          </c:tx>
          <c:spPr>
            <a:solidFill>
              <a:schemeClr val="accent3"/>
            </a:solidFill>
            <a:ln>
              <a:noFill/>
            </a:ln>
            <a:effectLst/>
          </c:spPr>
          <c:invertIfNegative val="0"/>
          <c:cat>
            <c:numRef>
              <c:f>'1970-2010Race'!$B$1:$G$1</c:f>
              <c:numCache>
                <c:formatCode>General</c:formatCode>
                <c:ptCount val="6"/>
                <c:pt idx="0">
                  <c:v>1970</c:v>
                </c:pt>
                <c:pt idx="1">
                  <c:v>1980</c:v>
                </c:pt>
                <c:pt idx="2">
                  <c:v>1990</c:v>
                </c:pt>
                <c:pt idx="3">
                  <c:v>2000</c:v>
                </c:pt>
                <c:pt idx="4">
                  <c:v>2010</c:v>
                </c:pt>
                <c:pt idx="5">
                  <c:v>2015</c:v>
                </c:pt>
              </c:numCache>
            </c:numRef>
          </c:cat>
          <c:val>
            <c:numRef>
              <c:f>'1970-2010Race'!$B$31:$G$31</c:f>
              <c:numCache>
                <c:formatCode>0%</c:formatCode>
                <c:ptCount val="6"/>
                <c:pt idx="0">
                  <c:v>1.3092861117475695E-3</c:v>
                </c:pt>
                <c:pt idx="1">
                  <c:v>3.5820326332706817E-3</c:v>
                </c:pt>
                <c:pt idx="2">
                  <c:v>4.4086838409650763E-3</c:v>
                </c:pt>
                <c:pt idx="3">
                  <c:v>3.2490941780978196E-3</c:v>
                </c:pt>
                <c:pt idx="4">
                  <c:v>3.6939270858020808E-3</c:v>
                </c:pt>
                <c:pt idx="5">
                  <c:v>3.4727632955633223E-3</c:v>
                </c:pt>
              </c:numCache>
            </c:numRef>
          </c:val>
          <c:extLst>
            <c:ext xmlns:c16="http://schemas.microsoft.com/office/drawing/2014/chart" uri="{C3380CC4-5D6E-409C-BE32-E72D297353CC}">
              <c16:uniqueId val="{00000007-FA58-47E4-AD9D-40928CB7C896}"/>
            </c:ext>
          </c:extLst>
        </c:ser>
        <c:ser>
          <c:idx val="3"/>
          <c:order val="3"/>
          <c:tx>
            <c:strRef>
              <c:f>'1970-2010Race'!$A$32</c:f>
              <c:strCache>
                <c:ptCount val="1"/>
                <c:pt idx="0">
                  <c:v>Asian &amp; Pacific Islander &amp; Some Other Race </c:v>
                </c:pt>
              </c:strCache>
            </c:strRef>
          </c:tx>
          <c:spPr>
            <a:solidFill>
              <a:schemeClr val="accent4"/>
            </a:solidFill>
            <a:ln>
              <a:noFill/>
            </a:ln>
            <a:effectLst/>
          </c:spPr>
          <c:invertIfNegative val="0"/>
          <c:dLbls>
            <c:dLbl>
              <c:idx val="2"/>
              <c:layout>
                <c:manualLayout>
                  <c:x val="7.739938080495356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58-47E4-AD9D-40928CB7C896}"/>
                </c:ext>
              </c:extLst>
            </c:dLbl>
            <c:dLbl>
              <c:idx val="3"/>
              <c:layout>
                <c:manualLayout>
                  <c:x val="1.0319917440660379E-2"/>
                  <c:y val="4.62962962962960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58-47E4-AD9D-40928CB7C896}"/>
                </c:ext>
              </c:extLst>
            </c:dLbl>
            <c:dLbl>
              <c:idx val="4"/>
              <c:layout>
                <c:manualLayout>
                  <c:x val="7.7399380804953561E-3"/>
                  <c:y val="-2.121889068003332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58-47E4-AD9D-40928CB7C896}"/>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'1970-2010Race'!$B$1:$G$1</c:f>
              <c:numCache>
                <c:formatCode>General</c:formatCode>
                <c:ptCount val="6"/>
                <c:pt idx="0">
                  <c:v>1970</c:v>
                </c:pt>
                <c:pt idx="1">
                  <c:v>1980</c:v>
                </c:pt>
                <c:pt idx="2">
                  <c:v>1990</c:v>
                </c:pt>
                <c:pt idx="3">
                  <c:v>2000</c:v>
                </c:pt>
                <c:pt idx="4">
                  <c:v>2010</c:v>
                </c:pt>
                <c:pt idx="5">
                  <c:v>2015</c:v>
                </c:pt>
              </c:numCache>
            </c:numRef>
          </c:cat>
          <c:val>
            <c:numRef>
              <c:f>'1970-2010Race'!$B$32:$G$32</c:f>
              <c:numCache>
                <c:formatCode>0%</c:formatCode>
                <c:ptCount val="6"/>
                <c:pt idx="0">
                  <c:v>1.4500343687604333E-2</c:v>
                </c:pt>
                <c:pt idx="1">
                  <c:v>4.2929912015472201E-2</c:v>
                </c:pt>
                <c:pt idx="2">
                  <c:v>0.10822570619517922</c:v>
                </c:pt>
                <c:pt idx="3">
                  <c:v>0.20168113243709443</c:v>
                </c:pt>
                <c:pt idx="4">
                  <c:v>0.30824677394310374</c:v>
                </c:pt>
                <c:pt idx="5">
                  <c:v>0.35744232467368642</c:v>
                </c:pt>
              </c:numCache>
            </c:numRef>
          </c:val>
          <c:extLst>
            <c:ext xmlns:c16="http://schemas.microsoft.com/office/drawing/2014/chart" uri="{C3380CC4-5D6E-409C-BE32-E72D297353CC}">
              <c16:uniqueId val="{0000000B-FA58-47E4-AD9D-40928CB7C896}"/>
            </c:ext>
          </c:extLst>
        </c:ser>
        <c:ser>
          <c:idx val="4"/>
          <c:order val="4"/>
          <c:tx>
            <c:strRef>
              <c:f>'1970-2010Race'!$A$33</c:f>
              <c:strCache>
                <c:ptCount val="1"/>
                <c:pt idx="0">
                  <c:v>Two or More</c:v>
                </c:pt>
              </c:strCache>
            </c:strRef>
          </c:tx>
          <c:spPr>
            <a:solidFill>
              <a:schemeClr val="accent5"/>
            </a:solidFill>
            <a:ln>
              <a:noFill/>
            </a:ln>
            <a:effectLst/>
          </c:spPr>
          <c:invertIfNegative val="0"/>
          <c:cat>
            <c:numRef>
              <c:f>'1970-2010Race'!$B$1:$G$1</c:f>
              <c:numCache>
                <c:formatCode>General</c:formatCode>
                <c:ptCount val="6"/>
                <c:pt idx="0">
                  <c:v>1970</c:v>
                </c:pt>
                <c:pt idx="1">
                  <c:v>1980</c:v>
                </c:pt>
                <c:pt idx="2">
                  <c:v>1990</c:v>
                </c:pt>
                <c:pt idx="3">
                  <c:v>2000</c:v>
                </c:pt>
                <c:pt idx="4">
                  <c:v>2010</c:v>
                </c:pt>
                <c:pt idx="5">
                  <c:v>2015</c:v>
                </c:pt>
              </c:numCache>
            </c:numRef>
          </c:cat>
          <c:val>
            <c:numRef>
              <c:f>'1970-2010Race'!$B$33:$G$33</c:f>
              <c:numCache>
                <c:formatCode>0%</c:formatCode>
                <c:ptCount val="6"/>
                <c:pt idx="0">
                  <c:v>0</c:v>
                </c:pt>
                <c:pt idx="1">
                  <c:v>0</c:v>
                </c:pt>
                <c:pt idx="2">
                  <c:v>0</c:v>
                </c:pt>
                <c:pt idx="3">
                  <c:v>3.1861201617245753E-2</c:v>
                </c:pt>
                <c:pt idx="4">
                  <c:v>3.9480888830774011E-2</c:v>
                </c:pt>
                <c:pt idx="5">
                  <c:v>5.2573777668944742E-2</c:v>
                </c:pt>
              </c:numCache>
            </c:numRef>
          </c:val>
          <c:extLst>
            <c:ext xmlns:c16="http://schemas.microsoft.com/office/drawing/2014/chart" uri="{C3380CC4-5D6E-409C-BE32-E72D297353CC}">
              <c16:uniqueId val="{0000000C-FA58-47E4-AD9D-40928CB7C896}"/>
            </c:ext>
          </c:extLst>
        </c:ser>
        <c:dLbls>
          <c:showLegendKey val="0"/>
          <c:showVal val="0"/>
          <c:showCatName val="0"/>
          <c:showSerName val="0"/>
          <c:showPercent val="0"/>
          <c:showBubbleSize val="0"/>
        </c:dLbls>
        <c:gapWidth val="219"/>
        <c:overlap val="100"/>
        <c:axId val="229540672"/>
        <c:axId val="229541064"/>
      </c:barChart>
      <c:catAx>
        <c:axId val="22954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29541064"/>
        <c:crosses val="autoZero"/>
        <c:auto val="1"/>
        <c:lblAlgn val="ctr"/>
        <c:lblOffset val="100"/>
        <c:noMultiLvlLbl val="0"/>
      </c:catAx>
      <c:valAx>
        <c:axId val="229541064"/>
        <c:scaling>
          <c:orientation val="minMax"/>
        </c:scaling>
        <c:delete val="1"/>
        <c:axPos val="l"/>
        <c:majorGridlines>
          <c:spPr>
            <a:ln w="9525" cap="flat" cmpd="sng" algn="ctr">
              <a:solidFill>
                <a:schemeClr val="bg2">
                  <a:lumMod val="75000"/>
                </a:schemeClr>
              </a:solidFill>
              <a:prstDash val="dash"/>
              <a:round/>
            </a:ln>
            <a:effectLst/>
          </c:spPr>
        </c:majorGridlines>
        <c:numFmt formatCode="0%" sourceLinked="1"/>
        <c:majorTickMark val="none"/>
        <c:minorTickMark val="none"/>
        <c:tickLblPos val="nextTo"/>
        <c:crossAx val="229540672"/>
        <c:crosses val="autoZero"/>
        <c:crossBetween val="between"/>
      </c:valAx>
      <c:spPr>
        <a:noFill/>
        <a:ln>
          <a:noFill/>
        </a:ln>
        <a:effectLst/>
      </c:spPr>
    </c:plotArea>
    <c:legend>
      <c:legendPos val="r"/>
      <c:legendEntry>
        <c:idx val="2"/>
        <c:delete val="1"/>
      </c:legendEntry>
      <c:layout>
        <c:manualLayout>
          <c:xMode val="edge"/>
          <c:yMode val="edge"/>
          <c:x val="0.73389316720025399"/>
          <c:y val="2.4364494331825547E-2"/>
          <c:w val="0.25309869920106143"/>
          <c:h val="0.9456564471994192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6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42216275014573"/>
          <c:y val="0.16558324274179462"/>
          <c:w val="0.59909241687963921"/>
          <c:h val="0.7078503433433449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70-4A7B-A2E9-5C39483325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70-4A7B-A2E9-5C39483325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70-4A7B-A2E9-5C39483325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70-4A7B-A2E9-5C39483325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170-4A7B-A2E9-5C39483325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170-4A7B-A2E9-5C39483325E2}"/>
              </c:ext>
            </c:extLst>
          </c:dPt>
          <c:dLbls>
            <c:dLbl>
              <c:idx val="0"/>
              <c:layout>
                <c:manualLayout>
                  <c:x val="-0.23468765839327002"/>
                  <c:y val="8.6168037234353474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170-4A7B-A2E9-5C39483325E2}"/>
                </c:ext>
              </c:extLst>
            </c:dLbl>
            <c:dLbl>
              <c:idx val="1"/>
              <c:layout>
                <c:manualLayout>
                  <c:x val="3.3920614107800437E-2"/>
                  <c:y val="-3.4089836279466274E-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44047636989717742"/>
                      <c:h val="0.13957172022837536"/>
                    </c:manualLayout>
                  </c15:layout>
                </c:ext>
                <c:ext xmlns:c16="http://schemas.microsoft.com/office/drawing/2014/chart" uri="{C3380CC4-5D6E-409C-BE32-E72D297353CC}">
                  <c16:uniqueId val="{00000003-1170-4A7B-A2E9-5C39483325E2}"/>
                </c:ext>
              </c:extLst>
            </c:dLbl>
            <c:dLbl>
              <c:idx val="2"/>
              <c:layout>
                <c:manualLayout>
                  <c:x val="0.15880799815852767"/>
                  <c:y val="-8.829724437813052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170-4A7B-A2E9-5C39483325E2}"/>
                </c:ext>
              </c:extLst>
            </c:dLbl>
            <c:dLbl>
              <c:idx val="4"/>
              <c:layout>
                <c:manualLayout>
                  <c:x val="9.5653634243858976E-2"/>
                  <c:y val="2.2687173990589771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2742399547572043"/>
                      <c:h val="0.16853842070540986"/>
                    </c:manualLayout>
                  </c15:layout>
                </c:ext>
                <c:ext xmlns:c16="http://schemas.microsoft.com/office/drawing/2014/chart" uri="{C3380CC4-5D6E-409C-BE32-E72D297353CC}">
                  <c16:uniqueId val="{00000009-1170-4A7B-A2E9-5C39483325E2}"/>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'DP05'!$A$108:$A$113</c:f>
              <c:strCache>
                <c:ptCount val="6"/>
                <c:pt idx="0">
                  <c:v>White</c:v>
                </c:pt>
                <c:pt idx="1">
                  <c:v>Black or African American</c:v>
                </c:pt>
                <c:pt idx="2">
                  <c:v>Asian</c:v>
                </c:pt>
                <c:pt idx="3">
                  <c:v>Other</c:v>
                </c:pt>
                <c:pt idx="4">
                  <c:v>Two or more</c:v>
                </c:pt>
                <c:pt idx="5">
                  <c:v>Hispanic</c:v>
                </c:pt>
              </c:strCache>
            </c:strRef>
          </c:cat>
          <c:val>
            <c:numRef>
              <c:f>'DP05'!$P$108:$P$113</c:f>
              <c:numCache>
                <c:formatCode>0.0%</c:formatCode>
                <c:ptCount val="6"/>
                <c:pt idx="0" formatCode="0.000%">
                  <c:v>0.49996423820218289</c:v>
                </c:pt>
                <c:pt idx="1">
                  <c:v>2.1900524983191956E-2</c:v>
                </c:pt>
                <c:pt idx="2">
                  <c:v>0.34118900825382292</c:v>
                </c:pt>
                <c:pt idx="3">
                  <c:v>5.9436107972019973E-3</c:v>
                </c:pt>
                <c:pt idx="4">
                  <c:v>4.363654569642525E-2</c:v>
                </c:pt>
                <c:pt idx="5">
                  <c:v>8.7366072067174963E-2</c:v>
                </c:pt>
              </c:numCache>
            </c:numRef>
          </c:val>
          <c:extLst>
            <c:ext xmlns:c16="http://schemas.microsoft.com/office/drawing/2014/chart" uri="{C3380CC4-5D6E-409C-BE32-E72D297353CC}">
              <c16:uniqueId val="{0000000C-1170-4A7B-A2E9-5C39483325E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12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MinorityTrends!$A$2:$A$5</c:f>
              <c:numCache>
                <c:formatCode>General</c:formatCode>
                <c:ptCount val="4"/>
                <c:pt idx="0">
                  <c:v>1990</c:v>
                </c:pt>
                <c:pt idx="1">
                  <c:v>2000</c:v>
                </c:pt>
                <c:pt idx="2">
                  <c:v>2010</c:v>
                </c:pt>
                <c:pt idx="3">
                  <c:v>2015</c:v>
                </c:pt>
              </c:numCache>
            </c:numRef>
          </c:cat>
          <c:val>
            <c:numRef>
              <c:f>MinorityTrends!$B$2:$B$5</c:f>
              <c:numCache>
                <c:formatCode>0.0%</c:formatCode>
                <c:ptCount val="4"/>
                <c:pt idx="0">
                  <c:v>0.15013697999401432</c:v>
                </c:pt>
                <c:pt idx="1">
                  <c:v>0.28174939992151066</c:v>
                </c:pt>
                <c:pt idx="2">
                  <c:v>0.40834239108227161</c:v>
                </c:pt>
                <c:pt idx="3" formatCode="0.000%">
                  <c:v>0.50003576179781706</c:v>
                </c:pt>
              </c:numCache>
            </c:numRef>
          </c:val>
          <c:extLst>
            <c:ext xmlns:c16="http://schemas.microsoft.com/office/drawing/2014/chart" uri="{C3380CC4-5D6E-409C-BE32-E72D297353CC}">
              <c16:uniqueId val="{00000000-4F65-47E4-AE29-73D2EEC0C2F1}"/>
            </c:ext>
          </c:extLst>
        </c:ser>
        <c:dLbls>
          <c:showLegendKey val="0"/>
          <c:showVal val="0"/>
          <c:showCatName val="0"/>
          <c:showSerName val="0"/>
          <c:showPercent val="0"/>
          <c:showBubbleSize val="0"/>
        </c:dLbls>
        <c:gapWidth val="100"/>
        <c:axId val="229542240"/>
        <c:axId val="229542632"/>
      </c:barChart>
      <c:catAx>
        <c:axId val="229542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29542632"/>
        <c:crosses val="autoZero"/>
        <c:auto val="1"/>
        <c:lblAlgn val="ctr"/>
        <c:lblOffset val="100"/>
        <c:noMultiLvlLbl val="0"/>
      </c:catAx>
      <c:valAx>
        <c:axId val="229542632"/>
        <c:scaling>
          <c:orientation val="minMax"/>
        </c:scaling>
        <c:delete val="1"/>
        <c:axPos val="b"/>
        <c:numFmt formatCode="0.0%" sourceLinked="1"/>
        <c:majorTickMark val="none"/>
        <c:minorTickMark val="none"/>
        <c:tickLblPos val="nextTo"/>
        <c:crossAx val="2295422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25417425427683"/>
          <c:y val="2.881638301962746E-2"/>
          <c:w val="0.7889809395945323"/>
          <c:h val="0.79239676171843054"/>
        </c:manualLayout>
      </c:layout>
      <c:lineChart>
        <c:grouping val="standard"/>
        <c:varyColors val="0"/>
        <c:ser>
          <c:idx val="1"/>
          <c:order val="0"/>
          <c:tx>
            <c:strRef>
              <c:f>AsianTrends!$A$4</c:f>
              <c:strCache>
                <c:ptCount val="1"/>
                <c:pt idx="0">
                  <c:v>Chinese</c:v>
                </c:pt>
              </c:strCache>
            </c:strRef>
          </c:tx>
          <c:spPr>
            <a:ln w="63500"/>
          </c:spPr>
          <c:marker>
            <c:symbol val="circle"/>
            <c:size val="7"/>
            <c:spPr>
              <a:solidFill>
                <a:schemeClr val="bg1"/>
              </a:solidFill>
              <a:ln w="25400">
                <a:solidFill>
                  <a:schemeClr val="accent2">
                    <a:lumMod val="75000"/>
                  </a:schemeClr>
                </a:solidFill>
              </a:ln>
            </c:spPr>
          </c:marker>
          <c:dLbls>
            <c:dLbl>
              <c:idx val="0"/>
              <c:layout>
                <c:manualLayout>
                  <c:x val="-4.0805072388731663E-2"/>
                  <c:y val="-8.05114674976925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E7-4246-8BCF-6D2A49B8088F}"/>
                </c:ext>
              </c:extLst>
            </c:dLbl>
            <c:dLbl>
              <c:idx val="3"/>
              <c:layout>
                <c:manualLayout>
                  <c:x val="3.9544802630667036E-3"/>
                  <c:y val="-5.092794696049973E-2"/>
                </c:manualLayout>
              </c:layout>
              <c:tx>
                <c:rich>
                  <a:bodyPr/>
                  <a:lstStyle/>
                  <a:p>
                    <a:r>
                      <a:rPr lang="en-US"/>
                      <a:t>Chinese</a:t>
                    </a:r>
                  </a:p>
                  <a:p>
                    <a:r>
                      <a:rPr lang="en-US"/>
                      <a:t>18,261</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E7-4246-8BCF-6D2A49B8088F}"/>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AsianTrends!$B$45:$B$48</c:f>
                <c:numCache>
                  <c:formatCode>General</c:formatCode>
                  <c:ptCount val="4"/>
                  <c:pt idx="0">
                    <c:v>0</c:v>
                  </c:pt>
                  <c:pt idx="1">
                    <c:v>0</c:v>
                  </c:pt>
                  <c:pt idx="2">
                    <c:v>0</c:v>
                  </c:pt>
                  <c:pt idx="3">
                    <c:v>2468</c:v>
                  </c:pt>
                </c:numCache>
              </c:numRef>
            </c:plus>
            <c:minus>
              <c:numRef>
                <c:f>AsianTrends!$B$45:$B$48</c:f>
                <c:numCache>
                  <c:formatCode>General</c:formatCode>
                  <c:ptCount val="4"/>
                  <c:pt idx="0">
                    <c:v>0</c:v>
                  </c:pt>
                  <c:pt idx="1">
                    <c:v>0</c:v>
                  </c:pt>
                  <c:pt idx="2">
                    <c:v>0</c:v>
                  </c:pt>
                  <c:pt idx="3">
                    <c:v>2468</c:v>
                  </c:pt>
                </c:numCache>
              </c:numRef>
            </c:minus>
            <c:spPr>
              <a:ln>
                <a:solidFill>
                  <a:schemeClr val="accent2">
                    <a:lumMod val="75000"/>
                  </a:schemeClr>
                </a:solidFill>
              </a:ln>
            </c:spPr>
          </c:errBars>
          <c:cat>
            <c:strRef>
              <c:f>(AsianTrends!$B$1,AsianTrends!$C$1,AsianTrends!$D$1,AsianTrends!$E$1)</c:f>
              <c:strCache>
                <c:ptCount val="4"/>
                <c:pt idx="0">
                  <c:v>1990
 Census</c:v>
                </c:pt>
                <c:pt idx="1">
                  <c:v>2000
Census</c:v>
                </c:pt>
                <c:pt idx="2">
                  <c:v>2010 
Census</c:v>
                </c:pt>
                <c:pt idx="3">
                  <c:v>2015
ACS</c:v>
                </c:pt>
              </c:strCache>
            </c:strRef>
          </c:cat>
          <c:val>
            <c:numRef>
              <c:f>AsianTrends!$B$4:$E$4</c:f>
              <c:numCache>
                <c:formatCode>#,##0</c:formatCode>
                <c:ptCount val="4"/>
                <c:pt idx="0">
                  <c:v>2620</c:v>
                </c:pt>
                <c:pt idx="1">
                  <c:v>6745</c:v>
                </c:pt>
                <c:pt idx="2">
                  <c:v>11703</c:v>
                </c:pt>
                <c:pt idx="3">
                  <c:v>18261</c:v>
                </c:pt>
              </c:numCache>
            </c:numRef>
          </c:val>
          <c:smooth val="0"/>
          <c:extLst>
            <c:ext xmlns:c16="http://schemas.microsoft.com/office/drawing/2014/chart" uri="{C3380CC4-5D6E-409C-BE32-E72D297353CC}">
              <c16:uniqueId val="{00000002-9EE7-4246-8BCF-6D2A49B8088F}"/>
            </c:ext>
          </c:extLst>
        </c:ser>
        <c:ser>
          <c:idx val="0"/>
          <c:order val="1"/>
          <c:tx>
            <c:strRef>
              <c:f>AsianTrends!$A$5</c:f>
              <c:strCache>
                <c:ptCount val="1"/>
                <c:pt idx="0">
                  <c:v>Asian Indian</c:v>
                </c:pt>
              </c:strCache>
            </c:strRef>
          </c:tx>
          <c:spPr>
            <a:ln w="63500"/>
          </c:spPr>
          <c:marker>
            <c:symbol val="circle"/>
            <c:size val="7"/>
            <c:spPr>
              <a:solidFill>
                <a:schemeClr val="bg1"/>
              </a:solidFill>
              <a:ln w="25400">
                <a:solidFill>
                  <a:schemeClr val="accent1">
                    <a:lumMod val="75000"/>
                  </a:schemeClr>
                </a:solidFill>
              </a:ln>
            </c:spPr>
          </c:marker>
          <c:dLbls>
            <c:dLbl>
              <c:idx val="0"/>
              <c:layout>
                <c:manualLayout>
                  <c:x val="-7.9634535359440525E-2"/>
                  <c:y val="-2.881638301962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E7-4246-8BCF-6D2A49B8088F}"/>
                </c:ext>
              </c:extLst>
            </c:dLbl>
            <c:dLbl>
              <c:idx val="3"/>
              <c:layout>
                <c:manualLayout>
                  <c:x val="-8.746222390403964E-3"/>
                  <c:y val="-2.7105216342063355E-2"/>
                </c:manualLayout>
              </c:layout>
              <c:tx>
                <c:rich>
                  <a:bodyPr/>
                  <a:lstStyle/>
                  <a:p>
                    <a:r>
                      <a:rPr lang="en-US"/>
                      <a:t>Asian Indian</a:t>
                    </a:r>
                  </a:p>
                  <a:p>
                    <a:r>
                      <a:rPr lang="en-US"/>
                      <a:t>15,172</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E7-4246-8BCF-6D2A49B8088F}"/>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AsianTrends!$C$45:$C$48</c:f>
                <c:numCache>
                  <c:formatCode>General</c:formatCode>
                  <c:ptCount val="4"/>
                  <c:pt idx="0">
                    <c:v>0</c:v>
                  </c:pt>
                  <c:pt idx="1">
                    <c:v>0</c:v>
                  </c:pt>
                  <c:pt idx="2">
                    <c:v>0</c:v>
                  </c:pt>
                  <c:pt idx="3">
                    <c:v>3231</c:v>
                  </c:pt>
                </c:numCache>
              </c:numRef>
            </c:plus>
            <c:minus>
              <c:numRef>
                <c:f>AsianTrends!$C$45:$C$48</c:f>
                <c:numCache>
                  <c:formatCode>General</c:formatCode>
                  <c:ptCount val="4"/>
                  <c:pt idx="0">
                    <c:v>0</c:v>
                  </c:pt>
                  <c:pt idx="1">
                    <c:v>0</c:v>
                  </c:pt>
                  <c:pt idx="2">
                    <c:v>0</c:v>
                  </c:pt>
                  <c:pt idx="3">
                    <c:v>3231</c:v>
                  </c:pt>
                </c:numCache>
              </c:numRef>
            </c:minus>
            <c:spPr>
              <a:ln>
                <a:solidFill>
                  <a:schemeClr val="accent1"/>
                </a:solidFill>
              </a:ln>
            </c:spPr>
          </c:errBars>
          <c:cat>
            <c:strRef>
              <c:f>(AsianTrends!$B$1,AsianTrends!$C$1,AsianTrends!$D$1,AsianTrends!$E$1)</c:f>
              <c:strCache>
                <c:ptCount val="4"/>
                <c:pt idx="0">
                  <c:v>1990
 Census</c:v>
                </c:pt>
                <c:pt idx="1">
                  <c:v>2000
Census</c:v>
                </c:pt>
                <c:pt idx="2">
                  <c:v>2010 
Census</c:v>
                </c:pt>
                <c:pt idx="3">
                  <c:v>2015
ACS</c:v>
                </c:pt>
              </c:strCache>
            </c:strRef>
          </c:cat>
          <c:val>
            <c:numRef>
              <c:f>AsianTrends!$B$5:$E$5</c:f>
              <c:numCache>
                <c:formatCode>#,##0</c:formatCode>
                <c:ptCount val="4"/>
                <c:pt idx="0">
                  <c:v>605</c:v>
                </c:pt>
                <c:pt idx="1">
                  <c:v>2881</c:v>
                </c:pt>
                <c:pt idx="2">
                  <c:v>8963</c:v>
                </c:pt>
                <c:pt idx="3">
                  <c:v>15172</c:v>
                </c:pt>
              </c:numCache>
            </c:numRef>
          </c:val>
          <c:smooth val="0"/>
          <c:extLst>
            <c:ext xmlns:c16="http://schemas.microsoft.com/office/drawing/2014/chart" uri="{C3380CC4-5D6E-409C-BE32-E72D297353CC}">
              <c16:uniqueId val="{00000005-9EE7-4246-8BCF-6D2A49B8088F}"/>
            </c:ext>
          </c:extLst>
        </c:ser>
        <c:ser>
          <c:idx val="2"/>
          <c:order val="2"/>
          <c:tx>
            <c:strRef>
              <c:f>AsianTrends!$A$6</c:f>
              <c:strCache>
                <c:ptCount val="1"/>
                <c:pt idx="0">
                  <c:v>Korean</c:v>
                </c:pt>
              </c:strCache>
            </c:strRef>
          </c:tx>
          <c:spPr>
            <a:ln w="63500"/>
          </c:spPr>
          <c:marker>
            <c:symbol val="circle"/>
            <c:size val="7"/>
            <c:spPr>
              <a:solidFill>
                <a:schemeClr val="bg1"/>
              </a:solidFill>
              <a:ln w="25400">
                <a:solidFill>
                  <a:schemeClr val="accent3">
                    <a:lumMod val="75000"/>
                  </a:schemeClr>
                </a:solidFill>
              </a:ln>
            </c:spPr>
          </c:marker>
          <c:dLbls>
            <c:dLbl>
              <c:idx val="0"/>
              <c:layout>
                <c:manualLayout>
                  <c:x val="-9.3896891615441888E-2"/>
                  <c:y val="-4.98315430802549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E7-4246-8BCF-6D2A49B8088F}"/>
                </c:ext>
              </c:extLst>
            </c:dLbl>
            <c:dLbl>
              <c:idx val="3"/>
              <c:layout>
                <c:manualLayout>
                  <c:x val="6.4163140928164084E-3"/>
                  <c:y val="-6.024220196348961E-2"/>
                </c:manualLayout>
              </c:layout>
              <c:tx>
                <c:rich>
                  <a:bodyPr/>
                  <a:lstStyle/>
                  <a:p>
                    <a:r>
                      <a:rPr lang="en-US"/>
                      <a:t>Korean</a:t>
                    </a:r>
                  </a:p>
                  <a:p>
                    <a:r>
                      <a:rPr lang="en-US"/>
                      <a:t>4,774</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E7-4246-8BCF-6D2A49B8088F}"/>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AsianTrends!$D$45:$D$48</c:f>
                <c:numCache>
                  <c:formatCode>General</c:formatCode>
                  <c:ptCount val="4"/>
                  <c:pt idx="0">
                    <c:v>0</c:v>
                  </c:pt>
                  <c:pt idx="1">
                    <c:v>0</c:v>
                  </c:pt>
                  <c:pt idx="2">
                    <c:v>0</c:v>
                  </c:pt>
                  <c:pt idx="3">
                    <c:v>2706</c:v>
                  </c:pt>
                </c:numCache>
              </c:numRef>
            </c:plus>
            <c:minus>
              <c:numRef>
                <c:f>AsianTrends!$D$45:$D$48</c:f>
                <c:numCache>
                  <c:formatCode>General</c:formatCode>
                  <c:ptCount val="4"/>
                  <c:pt idx="0">
                    <c:v>0</c:v>
                  </c:pt>
                  <c:pt idx="1">
                    <c:v>0</c:v>
                  </c:pt>
                  <c:pt idx="2">
                    <c:v>0</c:v>
                  </c:pt>
                  <c:pt idx="3">
                    <c:v>2706</c:v>
                  </c:pt>
                </c:numCache>
              </c:numRef>
            </c:minus>
            <c:spPr>
              <a:ln>
                <a:solidFill>
                  <a:schemeClr val="accent3">
                    <a:lumMod val="75000"/>
                  </a:schemeClr>
                </a:solidFill>
              </a:ln>
            </c:spPr>
          </c:errBars>
          <c:cat>
            <c:strRef>
              <c:f>(AsianTrends!$B$1,AsianTrends!$C$1,AsianTrends!$D$1,AsianTrends!$E$1)</c:f>
              <c:strCache>
                <c:ptCount val="4"/>
                <c:pt idx="0">
                  <c:v>1990
 Census</c:v>
                </c:pt>
                <c:pt idx="1">
                  <c:v>2000
Census</c:v>
                </c:pt>
                <c:pt idx="2">
                  <c:v>2010 
Census</c:v>
                </c:pt>
                <c:pt idx="3">
                  <c:v>2015
ACS</c:v>
                </c:pt>
              </c:strCache>
            </c:strRef>
          </c:cat>
          <c:val>
            <c:numRef>
              <c:f>AsianTrends!$B$6:$E$6</c:f>
              <c:numCache>
                <c:formatCode>#,##0</c:formatCode>
                <c:ptCount val="4"/>
                <c:pt idx="0">
                  <c:v>1080</c:v>
                </c:pt>
                <c:pt idx="1">
                  <c:v>2141</c:v>
                </c:pt>
                <c:pt idx="2">
                  <c:v>4479</c:v>
                </c:pt>
                <c:pt idx="3">
                  <c:v>4774</c:v>
                </c:pt>
              </c:numCache>
            </c:numRef>
          </c:val>
          <c:smooth val="0"/>
          <c:extLst>
            <c:ext xmlns:c16="http://schemas.microsoft.com/office/drawing/2014/chart" uri="{C3380CC4-5D6E-409C-BE32-E72D297353CC}">
              <c16:uniqueId val="{00000008-9EE7-4246-8BCF-6D2A49B8088F}"/>
            </c:ext>
          </c:extLst>
        </c:ser>
        <c:ser>
          <c:idx val="4"/>
          <c:order val="3"/>
          <c:tx>
            <c:strRef>
              <c:f>AsianTrends!$A$8</c:f>
              <c:strCache>
                <c:ptCount val="1"/>
                <c:pt idx="0">
                  <c:v>Japanese</c:v>
                </c:pt>
              </c:strCache>
            </c:strRef>
          </c:tx>
          <c:spPr>
            <a:ln w="63500"/>
          </c:spPr>
          <c:marker>
            <c:symbol val="circle"/>
            <c:size val="7"/>
            <c:spPr>
              <a:solidFill>
                <a:schemeClr val="bg1"/>
              </a:solidFill>
              <a:ln w="25400">
                <a:solidFill>
                  <a:schemeClr val="accent5">
                    <a:lumMod val="75000"/>
                  </a:schemeClr>
                </a:solidFill>
              </a:ln>
            </c:spPr>
          </c:marker>
          <c:dLbls>
            <c:dLbl>
              <c:idx val="1"/>
              <c:layout>
                <c:manualLayout>
                  <c:x val="-3.3901718527433088E-2"/>
                  <c:y val="-9.92411472489795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E7-4246-8BCF-6D2A49B8088F}"/>
                </c:ext>
              </c:extLst>
            </c:dLbl>
            <c:dLbl>
              <c:idx val="2"/>
              <c:layout>
                <c:manualLayout>
                  <c:x val="-4.9018160984581394E-2"/>
                  <c:y val="-3.55610327067714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EE7-4246-8BCF-6D2A49B8088F}"/>
                </c:ext>
              </c:extLst>
            </c:dLbl>
            <c:dLbl>
              <c:idx val="3"/>
              <c:layout>
                <c:manualLayout>
                  <c:x val="-4.5260817052246351E-3"/>
                  <c:y val="-1.3383119595315812E-3"/>
                </c:manualLayout>
              </c:layout>
              <c:tx>
                <c:rich>
                  <a:bodyPr/>
                  <a:lstStyle/>
                  <a:p>
                    <a:r>
                      <a:rPr lang="en-US"/>
                      <a:t>Japanese</a:t>
                    </a:r>
                  </a:p>
                  <a:p>
                    <a:r>
                      <a:rPr lang="en-US"/>
                      <a:t>2,994</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EE7-4246-8BCF-6D2A49B8088F}"/>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cust"/>
            <c:noEndCap val="0"/>
            <c:plus>
              <c:numRef>
                <c:f>AsianTrends!$F$45:$F$48</c:f>
                <c:numCache>
                  <c:formatCode>General</c:formatCode>
                  <c:ptCount val="4"/>
                  <c:pt idx="0">
                    <c:v>0</c:v>
                  </c:pt>
                  <c:pt idx="1">
                    <c:v>0</c:v>
                  </c:pt>
                  <c:pt idx="2">
                    <c:v>0</c:v>
                  </c:pt>
                  <c:pt idx="3">
                    <c:v>1196</c:v>
                  </c:pt>
                </c:numCache>
              </c:numRef>
            </c:plus>
            <c:minus>
              <c:numRef>
                <c:f>AsianTrends!$F$45:$F$48</c:f>
                <c:numCache>
                  <c:formatCode>General</c:formatCode>
                  <c:ptCount val="4"/>
                  <c:pt idx="0">
                    <c:v>0</c:v>
                  </c:pt>
                  <c:pt idx="1">
                    <c:v>0</c:v>
                  </c:pt>
                  <c:pt idx="2">
                    <c:v>0</c:v>
                  </c:pt>
                  <c:pt idx="3">
                    <c:v>1196</c:v>
                  </c:pt>
                </c:numCache>
              </c:numRef>
            </c:minus>
            <c:spPr>
              <a:ln>
                <a:solidFill>
                  <a:schemeClr val="accent5">
                    <a:lumMod val="75000"/>
                  </a:schemeClr>
                </a:solidFill>
              </a:ln>
            </c:spPr>
          </c:errBars>
          <c:cat>
            <c:strRef>
              <c:f>(AsianTrends!$B$1,AsianTrends!$C$1,AsianTrends!$D$1,AsianTrends!$E$1)</c:f>
              <c:strCache>
                <c:ptCount val="4"/>
                <c:pt idx="0">
                  <c:v>1990
 Census</c:v>
                </c:pt>
                <c:pt idx="1">
                  <c:v>2000
Census</c:v>
                </c:pt>
                <c:pt idx="2">
                  <c:v>2010 
Census</c:v>
                </c:pt>
                <c:pt idx="3">
                  <c:v>2015
ACS</c:v>
                </c:pt>
              </c:strCache>
            </c:strRef>
          </c:cat>
          <c:val>
            <c:numRef>
              <c:f>AsianTrends!$B$8:$E$8</c:f>
              <c:numCache>
                <c:formatCode>#,##0</c:formatCode>
                <c:ptCount val="4"/>
                <c:pt idx="0">
                  <c:v>2228</c:v>
                </c:pt>
                <c:pt idx="1">
                  <c:v>2838</c:v>
                </c:pt>
                <c:pt idx="2">
                  <c:v>2687</c:v>
                </c:pt>
                <c:pt idx="3">
                  <c:v>2994</c:v>
                </c:pt>
              </c:numCache>
            </c:numRef>
          </c:val>
          <c:smooth val="0"/>
          <c:extLst>
            <c:ext xmlns:c16="http://schemas.microsoft.com/office/drawing/2014/chart" uri="{C3380CC4-5D6E-409C-BE32-E72D297353CC}">
              <c16:uniqueId val="{0000000C-9EE7-4246-8BCF-6D2A49B8088F}"/>
            </c:ext>
          </c:extLst>
        </c:ser>
        <c:dLbls>
          <c:showLegendKey val="0"/>
          <c:showVal val="0"/>
          <c:showCatName val="0"/>
          <c:showSerName val="0"/>
          <c:showPercent val="0"/>
          <c:showBubbleSize val="0"/>
        </c:dLbls>
        <c:marker val="1"/>
        <c:smooth val="0"/>
        <c:axId val="55893792"/>
        <c:axId val="55894184"/>
      </c:lineChart>
      <c:catAx>
        <c:axId val="55893792"/>
        <c:scaling>
          <c:orientation val="minMax"/>
        </c:scaling>
        <c:delete val="0"/>
        <c:axPos val="b"/>
        <c:numFmt formatCode="General" sourceLinked="1"/>
        <c:majorTickMark val="out"/>
        <c:minorTickMark val="none"/>
        <c:tickLblPos val="nextTo"/>
        <c:crossAx val="55894184"/>
        <c:crosses val="autoZero"/>
        <c:auto val="1"/>
        <c:lblAlgn val="ctr"/>
        <c:lblOffset val="100"/>
        <c:noMultiLvlLbl val="0"/>
      </c:catAx>
      <c:valAx>
        <c:axId val="55894184"/>
        <c:scaling>
          <c:orientation val="minMax"/>
          <c:max val="22000"/>
          <c:min val="0"/>
        </c:scaling>
        <c:delete val="0"/>
        <c:axPos val="l"/>
        <c:majorGridlines>
          <c:spPr>
            <a:ln>
              <a:solidFill>
                <a:schemeClr val="bg1">
                  <a:lumMod val="75000"/>
                </a:schemeClr>
              </a:solidFill>
              <a:prstDash val="dash"/>
            </a:ln>
          </c:spPr>
        </c:majorGridlines>
        <c:numFmt formatCode="#,##0" sourceLinked="1"/>
        <c:majorTickMark val="out"/>
        <c:minorTickMark val="none"/>
        <c:tickLblPos val="nextTo"/>
        <c:crossAx val="55893792"/>
        <c:crosses val="autoZero"/>
        <c:crossBetween val="between"/>
      </c:valAx>
      <c:spPr>
        <a:noFill/>
      </c:spPr>
    </c:plotArea>
    <c:plotVisOnly val="1"/>
    <c:dispBlanksAs val="gap"/>
    <c:showDLblsOverMax val="0"/>
  </c:chart>
  <c:spPr>
    <a:solidFill>
      <a:schemeClr val="bg1"/>
    </a:solidFill>
    <a:ln>
      <a:noFill/>
    </a:ln>
  </c:spPr>
  <c:txPr>
    <a:bodyPr/>
    <a:lstStyle/>
    <a:p>
      <a:pPr>
        <a:defRPr sz="14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PctAsianTrends!$A$2:$A$5</c:f>
              <c:numCache>
                <c:formatCode>General</c:formatCode>
                <c:ptCount val="4"/>
                <c:pt idx="0">
                  <c:v>1990</c:v>
                </c:pt>
                <c:pt idx="1">
                  <c:v>2000</c:v>
                </c:pt>
                <c:pt idx="2">
                  <c:v>2010</c:v>
                </c:pt>
                <c:pt idx="3">
                  <c:v>2015</c:v>
                </c:pt>
              </c:numCache>
            </c:numRef>
          </c:cat>
          <c:val>
            <c:numRef>
              <c:f>PctAsianTrends!$B$2:$B$5</c:f>
              <c:numCache>
                <c:formatCode>0.0%</c:formatCode>
                <c:ptCount val="4"/>
                <c:pt idx="0">
                  <c:v>9.8291778898174365E-2</c:v>
                </c:pt>
                <c:pt idx="1">
                  <c:v>0.17350710511184733</c:v>
                </c:pt>
                <c:pt idx="2">
                  <c:v>0.27507498181639872</c:v>
                </c:pt>
                <c:pt idx="3">
                  <c:v>0.34118900825382292</c:v>
                </c:pt>
              </c:numCache>
            </c:numRef>
          </c:val>
          <c:extLst>
            <c:ext xmlns:c16="http://schemas.microsoft.com/office/drawing/2014/chart" uri="{C3380CC4-5D6E-409C-BE32-E72D297353CC}">
              <c16:uniqueId val="{00000000-9C7D-447A-B748-062C280A758A}"/>
            </c:ext>
          </c:extLst>
        </c:ser>
        <c:dLbls>
          <c:showLegendKey val="0"/>
          <c:showVal val="0"/>
          <c:showCatName val="0"/>
          <c:showSerName val="0"/>
          <c:showPercent val="0"/>
          <c:showBubbleSize val="0"/>
        </c:dLbls>
        <c:gapWidth val="100"/>
        <c:axId val="55894968"/>
        <c:axId val="55895360"/>
      </c:barChart>
      <c:catAx>
        <c:axId val="55894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55895360"/>
        <c:crosses val="autoZero"/>
        <c:auto val="1"/>
        <c:lblAlgn val="ctr"/>
        <c:lblOffset val="100"/>
        <c:noMultiLvlLbl val="0"/>
      </c:catAx>
      <c:valAx>
        <c:axId val="55895360"/>
        <c:scaling>
          <c:orientation val="minMax"/>
        </c:scaling>
        <c:delete val="1"/>
        <c:axPos val="b"/>
        <c:numFmt formatCode="0.0%" sourceLinked="1"/>
        <c:majorTickMark val="none"/>
        <c:minorTickMark val="none"/>
        <c:tickLblPos val="nextTo"/>
        <c:crossAx val="558949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3685549523767"/>
          <c:y val="0.11427642973199779"/>
          <c:w val="0.63987782777153401"/>
          <c:h val="0.64758719919046259"/>
        </c:manualLayout>
      </c:layout>
      <c:pieChart>
        <c:varyColors val="1"/>
        <c:ser>
          <c:idx val="0"/>
          <c:order val="0"/>
          <c:spPr>
            <a:ln>
              <a:solidFill>
                <a:schemeClr val="bg1"/>
              </a:solidFill>
            </a:ln>
          </c:spPr>
          <c:dLbls>
            <c:dLbl>
              <c:idx val="0"/>
              <c:layout>
                <c:manualLayout>
                  <c:x val="-0.2300296837895264"/>
                  <c:y val="2.553521171299405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2EE0-4477-80DF-6AE12D561776}"/>
                </c:ext>
              </c:extLst>
            </c:dLbl>
            <c:dLbl>
              <c:idx val="1"/>
              <c:layout>
                <c:manualLayout>
                  <c:x val="3.2186885088421296E-2"/>
                  <c:y val="2.006703981279448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2EE0-4477-80DF-6AE12D561776}"/>
                </c:ext>
              </c:extLst>
            </c:dLbl>
            <c:dLbl>
              <c:idx val="2"/>
              <c:layout>
                <c:manualLayout>
                  <c:x val="0.14266539177569501"/>
                  <c:y val="-0.11577659935365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2EE0-4477-80DF-6AE12D561776}"/>
                </c:ext>
              </c:extLst>
            </c:dLbl>
            <c:dLbl>
              <c:idx val="3"/>
              <c:layout>
                <c:manualLayout>
                  <c:x val="-7.4986633854760718E-2"/>
                  <c:y val="7.6626136018712104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2EE0-4477-80DF-6AE12D561776}"/>
                </c:ext>
              </c:extLst>
            </c:dLbl>
            <c:numFmt formatCode="0.0%" sourceLinked="0"/>
            <c:spPr>
              <a:noFill/>
              <a:ln>
                <a:noFill/>
              </a:ln>
              <a:effectLst/>
            </c:sp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Sheet1!$C$3:$H$3</c:f>
              <c:strCache>
                <c:ptCount val="6"/>
                <c:pt idx="0">
                  <c:v>White</c:v>
                </c:pt>
                <c:pt idx="1">
                  <c:v>Black or African American</c:v>
                </c:pt>
                <c:pt idx="2">
                  <c:v>Asian</c:v>
                </c:pt>
                <c:pt idx="3">
                  <c:v>Other</c:v>
                </c:pt>
                <c:pt idx="4">
                  <c:v>Two or more</c:v>
                </c:pt>
                <c:pt idx="5">
                  <c:v>Hispanic</c:v>
                </c:pt>
              </c:strCache>
            </c:strRef>
          </c:cat>
          <c:val>
            <c:numRef>
              <c:f>Sheet1!$C$4:$H$4</c:f>
              <c:numCache>
                <c:formatCode>General</c:formatCode>
                <c:ptCount val="6"/>
                <c:pt idx="0">
                  <c:v>12608</c:v>
                </c:pt>
                <c:pt idx="1">
                  <c:v>641</c:v>
                </c:pt>
                <c:pt idx="2">
                  <c:v>7629</c:v>
                </c:pt>
                <c:pt idx="3">
                  <c:v>282</c:v>
                </c:pt>
                <c:pt idx="4">
                  <c:v>2140</c:v>
                </c:pt>
                <c:pt idx="5">
                  <c:v>2653</c:v>
                </c:pt>
              </c:numCache>
            </c:numRef>
          </c:val>
          <c:extLst>
            <c:ext xmlns:c16="http://schemas.microsoft.com/office/drawing/2014/chart" uri="{C3380CC4-5D6E-409C-BE32-E72D297353CC}">
              <c16:uniqueId val="{00000004-2EE0-4477-80DF-6AE12D561776}"/>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16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318740769648709"/>
          <c:y val="0.2013888888888889"/>
          <c:w val="0.64917395529640465"/>
          <c:h val="0.77314814814814903"/>
        </c:manualLayout>
      </c:layout>
      <c:pieChart>
        <c:varyColors val="1"/>
        <c:ser>
          <c:idx val="0"/>
          <c:order val="0"/>
          <c:spPr>
            <a:ln>
              <a:solidFill>
                <a:prstClr val="white"/>
              </a:solidFill>
            </a:ln>
          </c:spPr>
          <c:dLbls>
            <c:dLbl>
              <c:idx val="0"/>
              <c:layout>
                <c:manualLayout>
                  <c:x val="-0.13859951179571942"/>
                  <c:y val="-0.2426089967920679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423-4175-8782-7FBFF640D301}"/>
                </c:ext>
              </c:extLst>
            </c:dLbl>
            <c:dLbl>
              <c:idx val="3"/>
              <c:layout>
                <c:manualLayout>
                  <c:x val="-0.10866417208053095"/>
                  <c:y val="1.649496937882765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423-4175-8782-7FBFF640D301}"/>
                </c:ext>
              </c:extLst>
            </c:dLbl>
            <c:numFmt formatCode="0.0%" sourceLinked="0"/>
            <c:spPr>
              <a:noFill/>
              <a:ln>
                <a:noFill/>
              </a:ln>
              <a:effectLst/>
            </c:spPr>
            <c:txPr>
              <a:bodyPr/>
              <a:lstStyle/>
              <a:p>
                <a:pPr>
                  <a:defRPr sz="1600">
                    <a:latin typeface="Corbel" pitchFamily="34" charset="0"/>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'Summary more Detail'!$E$21:$E$26</c:f>
              <c:strCache>
                <c:ptCount val="6"/>
                <c:pt idx="0">
                  <c:v>White</c:v>
                </c:pt>
                <c:pt idx="1">
                  <c:v>Black</c:v>
                </c:pt>
                <c:pt idx="2">
                  <c:v>Asian</c:v>
                </c:pt>
                <c:pt idx="3">
                  <c:v>Other</c:v>
                </c:pt>
                <c:pt idx="4">
                  <c:v>Two or more</c:v>
                </c:pt>
                <c:pt idx="5">
                  <c:v>Hispanic</c:v>
                </c:pt>
              </c:strCache>
            </c:strRef>
          </c:cat>
          <c:val>
            <c:numRef>
              <c:f>'Summary more Detail'!$J$14:$J$19</c:f>
              <c:numCache>
                <c:formatCode>0%</c:formatCode>
                <c:ptCount val="6"/>
                <c:pt idx="0">
                  <c:v>0.83295234745911761</c:v>
                </c:pt>
                <c:pt idx="1">
                  <c:v>1.1370963015063601E-2</c:v>
                </c:pt>
                <c:pt idx="2">
                  <c:v>0.12736650841099584</c:v>
                </c:pt>
                <c:pt idx="3">
                  <c:v>3.9270851649961932E-3</c:v>
                </c:pt>
                <c:pt idx="4">
                  <c:v>8.2058495984995115E-3</c:v>
                </c:pt>
                <c:pt idx="5">
                  <c:v>1.6177246351327588E-2</c:v>
                </c:pt>
              </c:numCache>
            </c:numRef>
          </c:val>
          <c:extLst>
            <c:ext xmlns:c16="http://schemas.microsoft.com/office/drawing/2014/chart" uri="{C3380CC4-5D6E-409C-BE32-E72D297353CC}">
              <c16:uniqueId val="{00000002-4423-4175-8782-7FBFF640D301}"/>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15740740740740741"/>
          <c:w val="0.73477449693788277"/>
          <c:h val="0.69223789734616503"/>
        </c:manualLayout>
      </c:layout>
      <c:barChart>
        <c:barDir val="col"/>
        <c:grouping val="percentStacked"/>
        <c:varyColors val="0"/>
        <c:ser>
          <c:idx val="0"/>
          <c:order val="0"/>
          <c:tx>
            <c:strRef>
              <c:f>Sheet1!$K$47</c:f>
              <c:strCache>
                <c:ptCount val="1"/>
                <c:pt idx="0">
                  <c:v>Jobs</c:v>
                </c:pt>
              </c:strCache>
            </c:strRef>
          </c:tx>
          <c:spPr>
            <a:solidFill>
              <a:schemeClr val="accent1"/>
            </a:solidFill>
            <a:ln>
              <a:noFill/>
            </a:ln>
            <a:effectLst/>
          </c:spPr>
          <c:invertIfNegative val="0"/>
          <c:cat>
            <c:numRef>
              <c:f>Sheet1!$J$48:$J$54</c:f>
              <c:numCache>
                <c:formatCode>General</c:formatCode>
                <c:ptCount val="7"/>
                <c:pt idx="0">
                  <c:v>1970</c:v>
                </c:pt>
                <c:pt idx="1">
                  <c:v>1980</c:v>
                </c:pt>
                <c:pt idx="2">
                  <c:v>1990</c:v>
                </c:pt>
                <c:pt idx="3">
                  <c:v>2000</c:v>
                </c:pt>
                <c:pt idx="4">
                  <c:v>2010</c:v>
                </c:pt>
                <c:pt idx="5">
                  <c:v>2014</c:v>
                </c:pt>
                <c:pt idx="6">
                  <c:v>2035</c:v>
                </c:pt>
              </c:numCache>
            </c:numRef>
          </c:cat>
          <c:val>
            <c:numRef>
              <c:f>Sheet1!$K$48:$K$54</c:f>
              <c:numCache>
                <c:formatCode>_(* #,##0_);_(* \(#,##0\);_(* "-"??_);_(@_)</c:formatCode>
                <c:ptCount val="7"/>
                <c:pt idx="0">
                  <c:v>21000</c:v>
                </c:pt>
                <c:pt idx="1">
                  <c:v>42000</c:v>
                </c:pt>
                <c:pt idx="2">
                  <c:v>89910</c:v>
                </c:pt>
                <c:pt idx="3">
                  <c:v>132242.13766233766</c:v>
                </c:pt>
                <c:pt idx="4">
                  <c:v>130249</c:v>
                </c:pt>
                <c:pt idx="5">
                  <c:v>148788</c:v>
                </c:pt>
                <c:pt idx="6">
                  <c:v>192800</c:v>
                </c:pt>
              </c:numCache>
            </c:numRef>
          </c:val>
          <c:extLst>
            <c:ext xmlns:c16="http://schemas.microsoft.com/office/drawing/2014/chart" uri="{C3380CC4-5D6E-409C-BE32-E72D297353CC}">
              <c16:uniqueId val="{00000000-AC21-4965-A4B9-15BBE9148936}"/>
            </c:ext>
          </c:extLst>
        </c:ser>
        <c:ser>
          <c:idx val="1"/>
          <c:order val="1"/>
          <c:tx>
            <c:strRef>
              <c:f>Sheet1!$L$47</c:f>
              <c:strCache>
                <c:ptCount val="1"/>
                <c:pt idx="0">
                  <c:v>Housing</c:v>
                </c:pt>
              </c:strCache>
            </c:strRef>
          </c:tx>
          <c:spPr>
            <a:solidFill>
              <a:schemeClr val="accent2"/>
            </a:solidFill>
            <a:ln>
              <a:noFill/>
            </a:ln>
            <a:effectLst/>
          </c:spPr>
          <c:invertIfNegative val="0"/>
          <c:dLbls>
            <c:dLbl>
              <c:idx val="0"/>
              <c:layout>
                <c:manualLayout>
                  <c:x val="0"/>
                  <c:y val="-0.23785797608632253"/>
                </c:manualLayout>
              </c:layout>
              <c:tx>
                <c:rich>
                  <a:bodyPr/>
                  <a:lstStyle/>
                  <a:p>
                    <a:r>
                      <a:rPr lang="en-US"/>
                      <a:t>1.11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21-4965-A4B9-15BBE9148936}"/>
                </c:ext>
              </c:extLst>
            </c:dLbl>
            <c:dLbl>
              <c:idx val="1"/>
              <c:layout>
                <c:manualLayout>
                  <c:x val="0"/>
                  <c:y val="-0.21861950393231822"/>
                </c:manualLayout>
              </c:layout>
              <c:tx>
                <c:rich>
                  <a:bodyPr/>
                  <a:lstStyle/>
                  <a:p>
                    <a:r>
                      <a:rPr lang="en-US"/>
                      <a:t>1.43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21-4965-A4B9-15BBE9148936}"/>
                </c:ext>
              </c:extLst>
            </c:dLbl>
            <c:dLbl>
              <c:idx val="2"/>
              <c:layout>
                <c:manualLayout>
                  <c:x val="0"/>
                  <c:y val="-0.17592382614343327"/>
                </c:manualLayout>
              </c:layout>
              <c:tx>
                <c:rich>
                  <a:bodyPr/>
                  <a:lstStyle/>
                  <a:p>
                    <a:r>
                      <a:rPr lang="en-US"/>
                      <a:t>2.40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21-4965-A4B9-15BBE9148936}"/>
                </c:ext>
              </c:extLst>
            </c:dLbl>
            <c:dLbl>
              <c:idx val="3"/>
              <c:layout>
                <c:manualLayout>
                  <c:x val="0"/>
                  <c:y val="-0.1667691017789443"/>
                </c:manualLayout>
              </c:layout>
              <c:tx>
                <c:rich>
                  <a:bodyPr/>
                  <a:lstStyle/>
                  <a:p>
                    <a:r>
                      <a:rPr lang="en-US"/>
                      <a:t>2.73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21-4965-A4B9-15BBE9148936}"/>
                </c:ext>
              </c:extLst>
            </c:dLbl>
            <c:dLbl>
              <c:idx val="4"/>
              <c:layout>
                <c:manualLayout>
                  <c:x val="0"/>
                  <c:y val="-0.17917700126879593"/>
                </c:manualLayout>
              </c:layout>
              <c:tx>
                <c:rich>
                  <a:bodyPr/>
                  <a:lstStyle/>
                  <a:p>
                    <a:r>
                      <a:rPr lang="en-US"/>
                      <a:t>2.34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21-4965-A4B9-15BBE9148936}"/>
                </c:ext>
              </c:extLst>
            </c:dLbl>
            <c:dLbl>
              <c:idx val="5"/>
              <c:layout>
                <c:manualLayout>
                  <c:x val="0"/>
                  <c:y val="-0.17169218431029454"/>
                </c:manualLayout>
              </c:layout>
              <c:tx>
                <c:rich>
                  <a:bodyPr/>
                  <a:lstStyle/>
                  <a:p>
                    <a:r>
                      <a:rPr lang="en-US"/>
                      <a:t>2.54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21-4965-A4B9-15BBE9148936}"/>
                </c:ext>
              </c:extLst>
            </c:dLbl>
            <c:dLbl>
              <c:idx val="6"/>
              <c:layout>
                <c:manualLayout>
                  <c:x val="0"/>
                  <c:y val="-0.17005285797608632"/>
                </c:manualLayout>
              </c:layout>
              <c:tx>
                <c:rich>
                  <a:bodyPr/>
                  <a:lstStyle/>
                  <a:p>
                    <a:r>
                      <a:rPr lang="en-US"/>
                      <a:t>2.60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21-4965-A4B9-15BBE9148936}"/>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Sheet1!$J$48:$J$54</c:f>
              <c:numCache>
                <c:formatCode>General</c:formatCode>
                <c:ptCount val="7"/>
                <c:pt idx="0">
                  <c:v>1970</c:v>
                </c:pt>
                <c:pt idx="1">
                  <c:v>1980</c:v>
                </c:pt>
                <c:pt idx="2">
                  <c:v>1990</c:v>
                </c:pt>
                <c:pt idx="3">
                  <c:v>2000</c:v>
                </c:pt>
                <c:pt idx="4">
                  <c:v>2010</c:v>
                </c:pt>
                <c:pt idx="5">
                  <c:v>2014</c:v>
                </c:pt>
                <c:pt idx="6">
                  <c:v>2035</c:v>
                </c:pt>
              </c:numCache>
            </c:numRef>
          </c:cat>
          <c:val>
            <c:numRef>
              <c:f>Sheet1!$L$48:$L$54</c:f>
              <c:numCache>
                <c:formatCode>_(* #,##0_);_(* \(#,##0\);_(* "-"??_);_(@_)</c:formatCode>
                <c:ptCount val="7"/>
                <c:pt idx="0">
                  <c:v>18909</c:v>
                </c:pt>
                <c:pt idx="1">
                  <c:v>29315</c:v>
                </c:pt>
                <c:pt idx="2">
                  <c:v>37428</c:v>
                </c:pt>
                <c:pt idx="3">
                  <c:v>48519</c:v>
                </c:pt>
                <c:pt idx="4">
                  <c:v>55551</c:v>
                </c:pt>
                <c:pt idx="5">
                  <c:v>58622</c:v>
                </c:pt>
                <c:pt idx="6">
                  <c:v>74200</c:v>
                </c:pt>
              </c:numCache>
            </c:numRef>
          </c:val>
          <c:extLst>
            <c:ext xmlns:c16="http://schemas.microsoft.com/office/drawing/2014/chart" uri="{C3380CC4-5D6E-409C-BE32-E72D297353CC}">
              <c16:uniqueId val="{00000008-AC21-4965-A4B9-15BBE9148936}"/>
            </c:ext>
          </c:extLst>
        </c:ser>
        <c:dLbls>
          <c:showLegendKey val="0"/>
          <c:showVal val="0"/>
          <c:showCatName val="0"/>
          <c:showSerName val="0"/>
          <c:showPercent val="0"/>
          <c:showBubbleSize val="0"/>
        </c:dLbls>
        <c:gapWidth val="150"/>
        <c:overlap val="100"/>
        <c:axId val="227182728"/>
        <c:axId val="227845128"/>
      </c:barChart>
      <c:catAx>
        <c:axId val="22718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crossAx val="227845128"/>
        <c:crosses val="autoZero"/>
        <c:auto val="1"/>
        <c:lblAlgn val="ctr"/>
        <c:lblOffset val="100"/>
        <c:noMultiLvlLbl val="0"/>
      </c:catAx>
      <c:valAx>
        <c:axId val="227845128"/>
        <c:scaling>
          <c:orientation val="minMax"/>
        </c:scaling>
        <c:delete val="1"/>
        <c:axPos val="l"/>
        <c:majorGridlines>
          <c:spPr>
            <a:ln w="12700" cap="flat" cmpd="sng" algn="ctr">
              <a:solidFill>
                <a:schemeClr val="bg1"/>
              </a:solidFill>
              <a:prstDash val="dash"/>
              <a:round/>
            </a:ln>
            <a:effectLst/>
          </c:spPr>
        </c:majorGridlines>
        <c:numFmt formatCode="0%" sourceLinked="1"/>
        <c:majorTickMark val="none"/>
        <c:minorTickMark val="none"/>
        <c:tickLblPos val="nextTo"/>
        <c:crossAx val="227182728"/>
        <c:crosses val="autoZero"/>
        <c:crossBetween val="between"/>
      </c:valAx>
      <c:spPr>
        <a:noFill/>
        <a:ln>
          <a:noFill/>
        </a:ln>
        <a:effectLst/>
      </c:spPr>
    </c:plotArea>
    <c:legend>
      <c:legendPos val="r"/>
      <c:layout>
        <c:manualLayout>
          <c:xMode val="edge"/>
          <c:yMode val="edge"/>
          <c:x val="0.76182959794349303"/>
          <c:y val="0.20407025838257159"/>
          <c:w val="0.19133341964895706"/>
          <c:h val="0.3273494422046865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showDLblsOverMax val="0"/>
  </c:chart>
  <c:spPr>
    <a:solidFill>
      <a:schemeClr val="tx2">
        <a:lumMod val="75000"/>
        <a:alpha val="25000"/>
      </a:schemeClr>
    </a:solidFill>
    <a:ln w="9525" cap="flat" cmpd="sng" algn="ctr">
      <a:noFill/>
      <a:round/>
    </a:ln>
    <a:effectLst/>
  </c:spPr>
  <c:txPr>
    <a:bodyPr/>
    <a:lstStyle/>
    <a:p>
      <a:pPr>
        <a:defRPr sz="1800">
          <a:solidFill>
            <a:schemeClr val="bg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393562545720549E-2"/>
          <c:y val="5.0925925925925923E-2"/>
          <c:w val="0.70239273424656856"/>
          <c:h val="0.80646147134827795"/>
        </c:manualLayout>
      </c:layout>
      <c:barChart>
        <c:barDir val="col"/>
        <c:grouping val="percentStacked"/>
        <c:varyColors val="0"/>
        <c:ser>
          <c:idx val="0"/>
          <c:order val="0"/>
          <c:tx>
            <c:strRef>
              <c:f>'DP05'!$A$108</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('DP05'!$B$5,'DP05'!$F$5,'DP05'!$J$5,'DP05'!$N$5,'DP05'!$R$5)</c:f>
              <c:strCache>
                <c:ptCount val="5"/>
                <c:pt idx="0">
                  <c:v>United States</c:v>
                </c:pt>
                <c:pt idx="1">
                  <c:v>Washington</c:v>
                </c:pt>
                <c:pt idx="2">
                  <c:v>King County</c:v>
                </c:pt>
                <c:pt idx="3">
                  <c:v>BELLEVUE</c:v>
                </c:pt>
                <c:pt idx="4">
                  <c:v>Seattle</c:v>
                </c:pt>
              </c:strCache>
            </c:strRef>
          </c:cat>
          <c:val>
            <c:numRef>
              <c:f>('DP05'!$D$108,'DP05'!$H$108,'DP05'!$L$108,'DP05'!$P$108,'DP05'!$T$108)</c:f>
              <c:numCache>
                <c:formatCode>0%</c:formatCode>
                <c:ptCount val="5"/>
                <c:pt idx="0">
                  <c:v>0.61457040812180685</c:v>
                </c:pt>
                <c:pt idx="1">
                  <c:v>0.6968798319635956</c:v>
                </c:pt>
                <c:pt idx="2">
                  <c:v>0.61527968353309326</c:v>
                </c:pt>
                <c:pt idx="3" formatCode="0.000%">
                  <c:v>0.49996423820218289</c:v>
                </c:pt>
                <c:pt idx="4">
                  <c:v>0.65974376244625188</c:v>
                </c:pt>
              </c:numCache>
            </c:numRef>
          </c:val>
          <c:extLst>
            <c:ext xmlns:c16="http://schemas.microsoft.com/office/drawing/2014/chart" uri="{C3380CC4-5D6E-409C-BE32-E72D297353CC}">
              <c16:uniqueId val="{00000000-E803-4F8A-986B-6FDC43377655}"/>
            </c:ext>
          </c:extLst>
        </c:ser>
        <c:ser>
          <c:idx val="1"/>
          <c:order val="1"/>
          <c:tx>
            <c:strRef>
              <c:f>'DP05'!$A$109</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('DP05'!$B$5,'DP05'!$F$5,'DP05'!$J$5,'DP05'!$N$5,'DP05'!$R$5)</c:f>
              <c:strCache>
                <c:ptCount val="5"/>
                <c:pt idx="0">
                  <c:v>United States</c:v>
                </c:pt>
                <c:pt idx="1">
                  <c:v>Washington</c:v>
                </c:pt>
                <c:pt idx="2">
                  <c:v>King County</c:v>
                </c:pt>
                <c:pt idx="3">
                  <c:v>BELLEVUE</c:v>
                </c:pt>
                <c:pt idx="4">
                  <c:v>Seattle</c:v>
                </c:pt>
              </c:strCache>
            </c:strRef>
          </c:cat>
          <c:val>
            <c:numRef>
              <c:f>('DP05'!$D$109,'DP05'!$H$109,'DP05'!$L$109,'DP05'!$P$109,'DP05'!$T$109)</c:f>
              <c:numCache>
                <c:formatCode>0%</c:formatCode>
                <c:ptCount val="5"/>
                <c:pt idx="0">
                  <c:v>0.12319627045113204</c:v>
                </c:pt>
                <c:pt idx="1">
                  <c:v>3.5314868128491897E-2</c:v>
                </c:pt>
                <c:pt idx="2">
                  <c:v>6.20823050126941E-2</c:v>
                </c:pt>
                <c:pt idx="3" formatCode="0.0%">
                  <c:v>2.1900524983191956E-2</c:v>
                </c:pt>
                <c:pt idx="4">
                  <c:v>7.183213211326582E-2</c:v>
                </c:pt>
              </c:numCache>
            </c:numRef>
          </c:val>
          <c:extLst>
            <c:ext xmlns:c16="http://schemas.microsoft.com/office/drawing/2014/chart" uri="{C3380CC4-5D6E-409C-BE32-E72D297353CC}">
              <c16:uniqueId val="{00000001-E803-4F8A-986B-6FDC43377655}"/>
            </c:ext>
          </c:extLst>
        </c:ser>
        <c:ser>
          <c:idx val="2"/>
          <c:order val="2"/>
          <c:tx>
            <c:strRef>
              <c:f>'DP05'!$A$110</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('DP05'!$B$5,'DP05'!$F$5,'DP05'!$J$5,'DP05'!$N$5,'DP05'!$R$5)</c:f>
              <c:strCache>
                <c:ptCount val="5"/>
                <c:pt idx="0">
                  <c:v>United States</c:v>
                </c:pt>
                <c:pt idx="1">
                  <c:v>Washington</c:v>
                </c:pt>
                <c:pt idx="2">
                  <c:v>King County</c:v>
                </c:pt>
                <c:pt idx="3">
                  <c:v>BELLEVUE</c:v>
                </c:pt>
                <c:pt idx="4">
                  <c:v>Seattle</c:v>
                </c:pt>
              </c:strCache>
            </c:strRef>
          </c:cat>
          <c:val>
            <c:numRef>
              <c:f>('DP05'!$D$110,'DP05'!$H$110,'DP05'!$L$110,'DP05'!$P$110,'DP05'!$T$110)</c:f>
              <c:numCache>
                <c:formatCode>0%</c:formatCode>
                <c:ptCount val="5"/>
                <c:pt idx="0">
                  <c:v>5.3142790291051435E-2</c:v>
                </c:pt>
                <c:pt idx="1">
                  <c:v>7.8615956178435337E-2</c:v>
                </c:pt>
                <c:pt idx="2">
                  <c:v>0.16254779476884926</c:v>
                </c:pt>
                <c:pt idx="3" formatCode="0.0%">
                  <c:v>0.34118900825382292</c:v>
                </c:pt>
                <c:pt idx="4">
                  <c:v>0.14043390026634797</c:v>
                </c:pt>
              </c:numCache>
            </c:numRef>
          </c:val>
          <c:extLst>
            <c:ext xmlns:c16="http://schemas.microsoft.com/office/drawing/2014/chart" uri="{C3380CC4-5D6E-409C-BE32-E72D297353CC}">
              <c16:uniqueId val="{00000002-E803-4F8A-986B-6FDC43377655}"/>
            </c:ext>
          </c:extLst>
        </c:ser>
        <c:ser>
          <c:idx val="3"/>
          <c:order val="3"/>
          <c:tx>
            <c:strRef>
              <c:f>'DP05'!$A$111</c:f>
              <c:strCache>
                <c:ptCount val="1"/>
                <c:pt idx="0">
                  <c:v>Other</c:v>
                </c:pt>
              </c:strCache>
            </c:strRef>
          </c:tx>
          <c:spPr>
            <a:solidFill>
              <a:schemeClr val="accent4"/>
            </a:solidFill>
            <a:ln>
              <a:noFill/>
            </a:ln>
            <a:effectLst/>
          </c:spPr>
          <c:invertIfNegative val="0"/>
          <c:cat>
            <c:strRef>
              <c:f>('DP05'!$B$5,'DP05'!$F$5,'DP05'!$J$5,'DP05'!$N$5,'DP05'!$R$5)</c:f>
              <c:strCache>
                <c:ptCount val="5"/>
                <c:pt idx="0">
                  <c:v>United States</c:v>
                </c:pt>
                <c:pt idx="1">
                  <c:v>Washington</c:v>
                </c:pt>
                <c:pt idx="2">
                  <c:v>King County</c:v>
                </c:pt>
                <c:pt idx="3">
                  <c:v>BELLEVUE</c:v>
                </c:pt>
                <c:pt idx="4">
                  <c:v>Seattle</c:v>
                </c:pt>
              </c:strCache>
            </c:strRef>
          </c:cat>
          <c:val>
            <c:numRef>
              <c:f>('DP05'!$D$111,'DP05'!$H$111,'DP05'!$L$111,'DP05'!$P$111,'DP05'!$T$111)</c:f>
              <c:numCache>
                <c:formatCode>0%</c:formatCode>
                <c:ptCount val="5"/>
                <c:pt idx="0">
                  <c:v>1.0179335453414535E-2</c:v>
                </c:pt>
                <c:pt idx="1">
                  <c:v>1.9244525128546706E-2</c:v>
                </c:pt>
                <c:pt idx="2">
                  <c:v>1.5783668890594557E-2</c:v>
                </c:pt>
                <c:pt idx="3" formatCode="0.0%">
                  <c:v>5.9436107972019973E-3</c:v>
                </c:pt>
                <c:pt idx="4">
                  <c:v>1.0024209466675822E-2</c:v>
                </c:pt>
              </c:numCache>
            </c:numRef>
          </c:val>
          <c:extLst>
            <c:ext xmlns:c16="http://schemas.microsoft.com/office/drawing/2014/chart" uri="{C3380CC4-5D6E-409C-BE32-E72D297353CC}">
              <c16:uniqueId val="{00000003-E803-4F8A-986B-6FDC43377655}"/>
            </c:ext>
          </c:extLst>
        </c:ser>
        <c:ser>
          <c:idx val="4"/>
          <c:order val="4"/>
          <c:tx>
            <c:strRef>
              <c:f>'DP05'!$A$112</c:f>
              <c:strCache>
                <c:ptCount val="1"/>
                <c:pt idx="0">
                  <c:v>Two or more</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('DP05'!$B$5,'DP05'!$F$5,'DP05'!$J$5,'DP05'!$N$5,'DP05'!$R$5)</c:f>
              <c:strCache>
                <c:ptCount val="5"/>
                <c:pt idx="0">
                  <c:v>United States</c:v>
                </c:pt>
                <c:pt idx="1">
                  <c:v>Washington</c:v>
                </c:pt>
                <c:pt idx="2">
                  <c:v>King County</c:v>
                </c:pt>
                <c:pt idx="3">
                  <c:v>BELLEVUE</c:v>
                </c:pt>
                <c:pt idx="4">
                  <c:v>Seattle</c:v>
                </c:pt>
              </c:strCache>
            </c:strRef>
          </c:cat>
          <c:val>
            <c:numRef>
              <c:f>('DP05'!$D$112,'DP05'!$H$112,'DP05'!$L$112,'DP05'!$P$112,'DP05'!$T$112)</c:f>
              <c:numCache>
                <c:formatCode>0%</c:formatCode>
                <c:ptCount val="5"/>
                <c:pt idx="0">
                  <c:v>2.3140150837651165E-2</c:v>
                </c:pt>
                <c:pt idx="1">
                  <c:v>4.6322000136394995E-2</c:v>
                </c:pt>
                <c:pt idx="2">
                  <c:v>4.9485505107161834E-2</c:v>
                </c:pt>
                <c:pt idx="3" formatCode="0.0%">
                  <c:v>4.363654569642525E-2</c:v>
                </c:pt>
                <c:pt idx="4">
                  <c:v>5.5053525275296847E-2</c:v>
                </c:pt>
              </c:numCache>
            </c:numRef>
          </c:val>
          <c:extLst>
            <c:ext xmlns:c16="http://schemas.microsoft.com/office/drawing/2014/chart" uri="{C3380CC4-5D6E-409C-BE32-E72D297353CC}">
              <c16:uniqueId val="{00000004-E803-4F8A-986B-6FDC43377655}"/>
            </c:ext>
          </c:extLst>
        </c:ser>
        <c:ser>
          <c:idx val="5"/>
          <c:order val="5"/>
          <c:tx>
            <c:strRef>
              <c:f>'DP05'!$A$113</c:f>
              <c:strCache>
                <c:ptCount val="1"/>
                <c:pt idx="0">
                  <c:v>Hispanic</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('DP05'!$B$5,'DP05'!$F$5,'DP05'!$J$5,'DP05'!$N$5,'DP05'!$R$5)</c:f>
              <c:strCache>
                <c:ptCount val="5"/>
                <c:pt idx="0">
                  <c:v>United States</c:v>
                </c:pt>
                <c:pt idx="1">
                  <c:v>Washington</c:v>
                </c:pt>
                <c:pt idx="2">
                  <c:v>King County</c:v>
                </c:pt>
                <c:pt idx="3">
                  <c:v>BELLEVUE</c:v>
                </c:pt>
                <c:pt idx="4">
                  <c:v>Seattle</c:v>
                </c:pt>
              </c:strCache>
            </c:strRef>
          </c:cat>
          <c:val>
            <c:numRef>
              <c:f>('DP05'!$D$113,'DP05'!$H$113,'DP05'!$L$113,'DP05'!$P$113,'DP05'!$T$113)</c:f>
              <c:numCache>
                <c:formatCode>0%</c:formatCode>
                <c:ptCount val="5"/>
                <c:pt idx="0">
                  <c:v>0.17577104484494391</c:v>
                </c:pt>
                <c:pt idx="1">
                  <c:v>0.12362281846453542</c:v>
                </c:pt>
                <c:pt idx="2">
                  <c:v>9.4821042687607021E-2</c:v>
                </c:pt>
                <c:pt idx="3" formatCode="0.0%">
                  <c:v>8.7366072067174963E-2</c:v>
                </c:pt>
                <c:pt idx="4">
                  <c:v>6.2912470432161624E-2</c:v>
                </c:pt>
              </c:numCache>
            </c:numRef>
          </c:val>
          <c:extLst>
            <c:ext xmlns:c16="http://schemas.microsoft.com/office/drawing/2014/chart" uri="{C3380CC4-5D6E-409C-BE32-E72D297353CC}">
              <c16:uniqueId val="{00000005-E803-4F8A-986B-6FDC43377655}"/>
            </c:ext>
          </c:extLst>
        </c:ser>
        <c:dLbls>
          <c:showLegendKey val="0"/>
          <c:showVal val="0"/>
          <c:showCatName val="0"/>
          <c:showSerName val="0"/>
          <c:showPercent val="0"/>
          <c:showBubbleSize val="0"/>
        </c:dLbls>
        <c:gapWidth val="100"/>
        <c:overlap val="100"/>
        <c:axId val="55897320"/>
        <c:axId val="56233768"/>
      </c:barChart>
      <c:catAx>
        <c:axId val="55897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6233768"/>
        <c:crosses val="autoZero"/>
        <c:auto val="1"/>
        <c:lblAlgn val="ctr"/>
        <c:lblOffset val="100"/>
        <c:noMultiLvlLbl val="0"/>
      </c:catAx>
      <c:valAx>
        <c:axId val="56233768"/>
        <c:scaling>
          <c:orientation val="minMax"/>
        </c:scaling>
        <c:delete val="1"/>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crossAx val="55897320"/>
        <c:crosses val="autoZero"/>
        <c:crossBetween val="between"/>
      </c:valAx>
      <c:spPr>
        <a:noFill/>
        <a:ln>
          <a:noFill/>
        </a:ln>
        <a:effectLst/>
      </c:spPr>
    </c:plotArea>
    <c:legend>
      <c:legendPos val="r"/>
      <c:layout>
        <c:manualLayout>
          <c:xMode val="edge"/>
          <c:yMode val="edge"/>
          <c:x val="0.75311014680367838"/>
          <c:y val="4.3609288422280547E-2"/>
          <c:w val="0.21563097239723167"/>
          <c:h val="0.940976572185465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6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WA1YearPlaces!$C$17:$C$27</c:f>
              <c:strCache>
                <c:ptCount val="11"/>
                <c:pt idx="0">
                  <c:v>Spokane</c:v>
                </c:pt>
                <c:pt idx="1">
                  <c:v>Bellingham</c:v>
                </c:pt>
                <c:pt idx="2">
                  <c:v>Vancouver</c:v>
                </c:pt>
                <c:pt idx="3">
                  <c:v>Seattle</c:v>
                </c:pt>
                <c:pt idx="4">
                  <c:v>Everett</c:v>
                </c:pt>
                <c:pt idx="5">
                  <c:v>Tacoma</c:v>
                </c:pt>
                <c:pt idx="6">
                  <c:v>BELLEVUE</c:v>
                </c:pt>
                <c:pt idx="7">
                  <c:v>Renton</c:v>
                </c:pt>
                <c:pt idx="8">
                  <c:v>Federal Way</c:v>
                </c:pt>
                <c:pt idx="9">
                  <c:v>Yakima</c:v>
                </c:pt>
                <c:pt idx="10">
                  <c:v>Kent</c:v>
                </c:pt>
              </c:strCache>
            </c:strRef>
          </c:cat>
          <c:val>
            <c:numRef>
              <c:f>WA1YearPlaces!$D$17:$D$27</c:f>
              <c:numCache>
                <c:formatCode>0%</c:formatCode>
                <c:ptCount val="11"/>
                <c:pt idx="0">
                  <c:v>0.18383528628432899</c:v>
                </c:pt>
                <c:pt idx="1">
                  <c:v>0.22078150875585778</c:v>
                </c:pt>
                <c:pt idx="2">
                  <c:v>0.26440385761311636</c:v>
                </c:pt>
                <c:pt idx="3">
                  <c:v>0.34025623755374812</c:v>
                </c:pt>
                <c:pt idx="4">
                  <c:v>0.34066585194237675</c:v>
                </c:pt>
                <c:pt idx="5">
                  <c:v>0.40926665063717238</c:v>
                </c:pt>
                <c:pt idx="6">
                  <c:v>0.50003576179781706</c:v>
                </c:pt>
                <c:pt idx="7">
                  <c:v>0.51379093638712381</c:v>
                </c:pt>
                <c:pt idx="8">
                  <c:v>0.51801697692986504</c:v>
                </c:pt>
                <c:pt idx="9">
                  <c:v>0.51928495197438629</c:v>
                </c:pt>
                <c:pt idx="10">
                  <c:v>0.55344118712685686</c:v>
                </c:pt>
              </c:numCache>
            </c:numRef>
          </c:val>
          <c:extLst>
            <c:ext xmlns:c16="http://schemas.microsoft.com/office/drawing/2014/chart" uri="{C3380CC4-5D6E-409C-BE32-E72D297353CC}">
              <c16:uniqueId val="{00000000-31D4-4D03-A73A-DD90D834B1F0}"/>
            </c:ext>
          </c:extLst>
        </c:ser>
        <c:dLbls>
          <c:showLegendKey val="0"/>
          <c:showVal val="0"/>
          <c:showCatName val="0"/>
          <c:showSerName val="0"/>
          <c:showPercent val="0"/>
          <c:showBubbleSize val="0"/>
        </c:dLbls>
        <c:gapWidth val="100"/>
        <c:axId val="56234552"/>
        <c:axId val="56234944"/>
      </c:barChart>
      <c:catAx>
        <c:axId val="56234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6234944"/>
        <c:crosses val="autoZero"/>
        <c:auto val="1"/>
        <c:lblAlgn val="ctr"/>
        <c:lblOffset val="100"/>
        <c:noMultiLvlLbl val="0"/>
      </c:catAx>
      <c:valAx>
        <c:axId val="56234944"/>
        <c:scaling>
          <c:orientation val="minMax"/>
        </c:scaling>
        <c:delete val="1"/>
        <c:axPos val="b"/>
        <c:numFmt formatCode="0%" sourceLinked="1"/>
        <c:majorTickMark val="none"/>
        <c:minorTickMark val="none"/>
        <c:tickLblPos val="nextTo"/>
        <c:crossAx val="562345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All1YearPlaces!$C$325:$C$338</c:f>
              <c:strCache>
                <c:ptCount val="14"/>
                <c:pt idx="0">
                  <c:v>BELLEVUE, WA</c:v>
                </c:pt>
                <c:pt idx="1">
                  <c:v>San Francisco, CA</c:v>
                </c:pt>
                <c:pt idx="2">
                  <c:v>San Jose, CA</c:v>
                </c:pt>
                <c:pt idx="3">
                  <c:v>San Leandro, CA</c:v>
                </c:pt>
                <c:pt idx="4">
                  <c:v>Garden Grove, CA</c:v>
                </c:pt>
                <c:pt idx="5">
                  <c:v>Sunnyvale, CA</c:v>
                </c:pt>
                <c:pt idx="6">
                  <c:v>Santa Clara, CA</c:v>
                </c:pt>
                <c:pt idx="7">
                  <c:v>Irvine, CA</c:v>
                </c:pt>
                <c:pt idx="8">
                  <c:v>Westminster, CA</c:v>
                </c:pt>
                <c:pt idx="9">
                  <c:v>Alhambra, CA</c:v>
                </c:pt>
                <c:pt idx="10">
                  <c:v>Urban Honolulu, HI</c:v>
                </c:pt>
                <c:pt idx="11">
                  <c:v>Daly City, CA</c:v>
                </c:pt>
                <c:pt idx="12">
                  <c:v>Union City, CA</c:v>
                </c:pt>
                <c:pt idx="13">
                  <c:v>Fremont, CA</c:v>
                </c:pt>
              </c:strCache>
            </c:strRef>
          </c:cat>
          <c:val>
            <c:numRef>
              <c:f>All1YearPlaces!$D$325:$D$338</c:f>
              <c:numCache>
                <c:formatCode>0.0%</c:formatCode>
                <c:ptCount val="14"/>
                <c:pt idx="0">
                  <c:v>0.34118900825382292</c:v>
                </c:pt>
                <c:pt idx="1">
                  <c:v>0.34496470925607298</c:v>
                </c:pt>
                <c:pt idx="2">
                  <c:v>0.34645088853161737</c:v>
                </c:pt>
                <c:pt idx="3">
                  <c:v>0.3518867612527698</c:v>
                </c:pt>
                <c:pt idx="4">
                  <c:v>0.39979701683163799</c:v>
                </c:pt>
                <c:pt idx="5">
                  <c:v>0.42735898787559307</c:v>
                </c:pt>
                <c:pt idx="6">
                  <c:v>0.43241744311339292</c:v>
                </c:pt>
                <c:pt idx="7">
                  <c:v>0.4526149451011377</c:v>
                </c:pt>
                <c:pt idx="8">
                  <c:v>0.48293906265266906</c:v>
                </c:pt>
                <c:pt idx="9">
                  <c:v>0.50348244752956572</c:v>
                </c:pt>
                <c:pt idx="10">
                  <c:v>0.53732219091409039</c:v>
                </c:pt>
                <c:pt idx="11">
                  <c:v>0.5405352149680035</c:v>
                </c:pt>
                <c:pt idx="12">
                  <c:v>0.561642732519125</c:v>
                </c:pt>
                <c:pt idx="13">
                  <c:v>0.56940191480289937</c:v>
                </c:pt>
              </c:numCache>
            </c:numRef>
          </c:val>
          <c:extLst>
            <c:ext xmlns:c16="http://schemas.microsoft.com/office/drawing/2014/chart" uri="{C3380CC4-5D6E-409C-BE32-E72D297353CC}">
              <c16:uniqueId val="{00000000-F6B6-4424-9D8A-F9458508878F}"/>
            </c:ext>
          </c:extLst>
        </c:ser>
        <c:dLbls>
          <c:showLegendKey val="0"/>
          <c:showVal val="0"/>
          <c:showCatName val="0"/>
          <c:showSerName val="0"/>
          <c:showPercent val="0"/>
          <c:showBubbleSize val="0"/>
        </c:dLbls>
        <c:gapWidth val="50"/>
        <c:axId val="56235728"/>
        <c:axId val="56236120"/>
      </c:barChart>
      <c:catAx>
        <c:axId val="56235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6236120"/>
        <c:crosses val="autoZero"/>
        <c:auto val="1"/>
        <c:lblAlgn val="ctr"/>
        <c:lblOffset val="100"/>
        <c:noMultiLvlLbl val="0"/>
      </c:catAx>
      <c:valAx>
        <c:axId val="56236120"/>
        <c:scaling>
          <c:orientation val="minMax"/>
        </c:scaling>
        <c:delete val="1"/>
        <c:axPos val="b"/>
        <c:numFmt formatCode="0.0%" sourceLinked="1"/>
        <c:majorTickMark val="none"/>
        <c:minorTickMark val="none"/>
        <c:tickLblPos val="nextTo"/>
        <c:crossAx val="562357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'%foreinlang'!$A$3:$A$6</c:f>
              <c:numCache>
                <c:formatCode>General</c:formatCode>
                <c:ptCount val="4"/>
                <c:pt idx="0">
                  <c:v>1990</c:v>
                </c:pt>
                <c:pt idx="1">
                  <c:v>2000</c:v>
                </c:pt>
                <c:pt idx="2">
                  <c:v>2010</c:v>
                </c:pt>
                <c:pt idx="3">
                  <c:v>2015</c:v>
                </c:pt>
              </c:numCache>
            </c:numRef>
          </c:cat>
          <c:val>
            <c:numRef>
              <c:f>'%foreinlang'!$B$3:$B$6</c:f>
              <c:numCache>
                <c:formatCode>0%</c:formatCode>
                <c:ptCount val="4"/>
                <c:pt idx="0">
                  <c:v>0.14000000000000001</c:v>
                </c:pt>
                <c:pt idx="1">
                  <c:v>0.27</c:v>
                </c:pt>
                <c:pt idx="2">
                  <c:v>0.38</c:v>
                </c:pt>
                <c:pt idx="3">
                  <c:v>0.42</c:v>
                </c:pt>
              </c:numCache>
            </c:numRef>
          </c:val>
          <c:extLst>
            <c:ext xmlns:c16="http://schemas.microsoft.com/office/drawing/2014/chart" uri="{C3380CC4-5D6E-409C-BE32-E72D297353CC}">
              <c16:uniqueId val="{00000000-4D28-4BD9-BDE5-92C9B6BED7D0}"/>
            </c:ext>
          </c:extLst>
        </c:ser>
        <c:dLbls>
          <c:showLegendKey val="0"/>
          <c:showVal val="0"/>
          <c:showCatName val="0"/>
          <c:showSerName val="0"/>
          <c:showPercent val="0"/>
          <c:showBubbleSize val="0"/>
        </c:dLbls>
        <c:gapWidth val="75"/>
        <c:overlap val="-27"/>
        <c:axId val="56237296"/>
        <c:axId val="56154888"/>
      </c:barChart>
      <c:catAx>
        <c:axId val="5623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154888"/>
        <c:crosses val="autoZero"/>
        <c:auto val="1"/>
        <c:lblAlgn val="ctr"/>
        <c:lblOffset val="100"/>
        <c:noMultiLvlLbl val="0"/>
      </c:catAx>
      <c:valAx>
        <c:axId val="56154888"/>
        <c:scaling>
          <c:orientation val="minMax"/>
        </c:scaling>
        <c:delete val="1"/>
        <c:axPos val="l"/>
        <c:numFmt formatCode="0%" sourceLinked="1"/>
        <c:majorTickMark val="none"/>
        <c:minorTickMark val="none"/>
        <c:tickLblPos val="nextTo"/>
        <c:crossAx val="562372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600">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537186836387732E-2"/>
          <c:y val="5.20834279159791E-2"/>
          <c:w val="0.70600672665005471"/>
          <c:h val="0.78015774995529519"/>
        </c:manualLayout>
      </c:layout>
      <c:barChart>
        <c:barDir val="col"/>
        <c:grouping val="percentStacked"/>
        <c:varyColors val="0"/>
        <c:ser>
          <c:idx val="0"/>
          <c:order val="0"/>
          <c:tx>
            <c:strRef>
              <c:f>OccupationsByRace!$A$33</c:f>
              <c:strCache>
                <c:ptCount val="1"/>
                <c:pt idx="0">
                  <c:v>Management, business, science, and arts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(OccupationsByRace!$D$8:$I$8,OccupationsByRace!$N$8:$R$8)</c:f>
              <c:strCache>
                <c:ptCount val="11"/>
                <c:pt idx="0">
                  <c:v>Black or African American</c:v>
                </c:pt>
                <c:pt idx="2">
                  <c:v>White</c:v>
                </c:pt>
                <c:pt idx="4">
                  <c:v>Asian</c:v>
                </c:pt>
                <c:pt idx="6">
                  <c:v>Two or more Races</c:v>
                </c:pt>
                <c:pt idx="8">
                  <c:v>Hispanic or Latino</c:v>
                </c:pt>
                <c:pt idx="10">
                  <c:v>Other Race</c:v>
                </c:pt>
              </c:strCache>
              <c:extLst/>
            </c:strRef>
          </c:cat>
          <c:val>
            <c:numRef>
              <c:f>OccupationsByRace!$D$33:$S$33</c:f>
              <c:numCache>
                <c:formatCode>General</c:formatCode>
                <c:ptCount val="11"/>
                <c:pt idx="0" formatCode="0%">
                  <c:v>0.28431120331553572</c:v>
                </c:pt>
                <c:pt idx="2" formatCode="0%">
                  <c:v>0.40643318762663733</c:v>
                </c:pt>
                <c:pt idx="4" formatCode="0%">
                  <c:v>0.49509945389732857</c:v>
                </c:pt>
                <c:pt idx="6" formatCode="0%">
                  <c:v>0.24976760753038477</c:v>
                </c:pt>
                <c:pt idx="8" formatCode="0%">
                  <c:v>0.15320182223656301</c:v>
                </c:pt>
                <c:pt idx="10" formatCode="0%">
                  <c:v>0.32868565502629515</c:v>
                </c:pt>
              </c:numCache>
              <c:extLst/>
            </c:numRef>
          </c:val>
          <c:extLst>
            <c:ext xmlns:c16="http://schemas.microsoft.com/office/drawing/2014/chart" uri="{C3380CC4-5D6E-409C-BE32-E72D297353CC}">
              <c16:uniqueId val="{00000000-07C7-4826-A3A3-798E9A66D63D}"/>
            </c:ext>
          </c:extLst>
        </c:ser>
        <c:ser>
          <c:idx val="1"/>
          <c:order val="1"/>
          <c:tx>
            <c:strRef>
              <c:f>OccupationsByRace!$A$34</c:f>
              <c:strCache>
                <c:ptCount val="1"/>
                <c:pt idx="0">
                  <c:v>Service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(OccupationsByRace!$D$8:$I$8,OccupationsByRace!$N$8:$R$8)</c:f>
              <c:strCache>
                <c:ptCount val="11"/>
                <c:pt idx="0">
                  <c:v>Black or African American</c:v>
                </c:pt>
                <c:pt idx="2">
                  <c:v>White</c:v>
                </c:pt>
                <c:pt idx="4">
                  <c:v>Asian</c:v>
                </c:pt>
                <c:pt idx="6">
                  <c:v>Two or more Races</c:v>
                </c:pt>
                <c:pt idx="8">
                  <c:v>Hispanic or Latino</c:v>
                </c:pt>
                <c:pt idx="10">
                  <c:v>Other Race</c:v>
                </c:pt>
              </c:strCache>
              <c:extLst/>
            </c:strRef>
          </c:cat>
          <c:val>
            <c:numRef>
              <c:f>OccupationsByRace!$D$34:$S$34</c:f>
              <c:numCache>
                <c:formatCode>General</c:formatCode>
                <c:ptCount val="11"/>
                <c:pt idx="0" formatCode="0%">
                  <c:v>0.25513840169485641</c:v>
                </c:pt>
                <c:pt idx="2" formatCode="0%">
                  <c:v>0.15014886946582759</c:v>
                </c:pt>
                <c:pt idx="4" formatCode="0%">
                  <c:v>0.17127028455368801</c:v>
                </c:pt>
                <c:pt idx="6" formatCode="0%">
                  <c:v>0.24583213879260166</c:v>
                </c:pt>
                <c:pt idx="8" formatCode="0%">
                  <c:v>0.28947578984906175</c:v>
                </c:pt>
                <c:pt idx="10" formatCode="0%">
                  <c:v>0.22209203900231272</c:v>
                </c:pt>
              </c:numCache>
              <c:extLst/>
            </c:numRef>
          </c:val>
          <c:extLst>
            <c:ext xmlns:c16="http://schemas.microsoft.com/office/drawing/2014/chart" uri="{C3380CC4-5D6E-409C-BE32-E72D297353CC}">
              <c16:uniqueId val="{00000001-07C7-4826-A3A3-798E9A66D63D}"/>
            </c:ext>
          </c:extLst>
        </c:ser>
        <c:ser>
          <c:idx val="2"/>
          <c:order val="2"/>
          <c:tx>
            <c:strRef>
              <c:f>OccupationsByRace!$A$35</c:f>
              <c:strCache>
                <c:ptCount val="1"/>
                <c:pt idx="0">
                  <c:v>Sales and office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(OccupationsByRace!$D$8:$I$8,OccupationsByRace!$N$8:$R$8)</c:f>
              <c:strCache>
                <c:ptCount val="11"/>
                <c:pt idx="0">
                  <c:v>Black or African American</c:v>
                </c:pt>
                <c:pt idx="2">
                  <c:v>White</c:v>
                </c:pt>
                <c:pt idx="4">
                  <c:v>Asian</c:v>
                </c:pt>
                <c:pt idx="6">
                  <c:v>Two or more Races</c:v>
                </c:pt>
                <c:pt idx="8">
                  <c:v>Hispanic or Latino</c:v>
                </c:pt>
                <c:pt idx="10">
                  <c:v>Other Race</c:v>
                </c:pt>
              </c:strCache>
              <c:extLst/>
            </c:strRef>
          </c:cat>
          <c:val>
            <c:numRef>
              <c:f>OccupationsByRace!$D$35:$S$35</c:f>
              <c:numCache>
                <c:formatCode>General</c:formatCode>
                <c:ptCount val="11"/>
                <c:pt idx="0" formatCode="0%">
                  <c:v>0.25690208215108351</c:v>
                </c:pt>
                <c:pt idx="2" formatCode="0%">
                  <c:v>0.24935449976958168</c:v>
                </c:pt>
                <c:pt idx="4" formatCode="0%">
                  <c:v>0.20680465171706286</c:v>
                </c:pt>
                <c:pt idx="6" formatCode="0%">
                  <c:v>0.26031431624488521</c:v>
                </c:pt>
                <c:pt idx="8" formatCode="0%">
                  <c:v>0.20414280380732749</c:v>
                </c:pt>
                <c:pt idx="10" formatCode="0%">
                  <c:v>0.26070941079311227</c:v>
                </c:pt>
              </c:numCache>
              <c:extLst/>
            </c:numRef>
          </c:val>
          <c:extLst>
            <c:ext xmlns:c16="http://schemas.microsoft.com/office/drawing/2014/chart" uri="{C3380CC4-5D6E-409C-BE32-E72D297353CC}">
              <c16:uniqueId val="{00000002-07C7-4826-A3A3-798E9A66D63D}"/>
            </c:ext>
          </c:extLst>
        </c:ser>
        <c:ser>
          <c:idx val="3"/>
          <c:order val="3"/>
          <c:tx>
            <c:strRef>
              <c:f>OccupationsByRace!$A$36</c:f>
              <c:strCache>
                <c:ptCount val="1"/>
                <c:pt idx="0">
                  <c:v>Natural resources, construction, and maintenance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(OccupationsByRace!$D$8:$I$8,OccupationsByRace!$N$8:$R$8)</c:f>
              <c:strCache>
                <c:ptCount val="11"/>
                <c:pt idx="0">
                  <c:v>Black or African American</c:v>
                </c:pt>
                <c:pt idx="2">
                  <c:v>White</c:v>
                </c:pt>
                <c:pt idx="4">
                  <c:v>Asian</c:v>
                </c:pt>
                <c:pt idx="6">
                  <c:v>Two or more Races</c:v>
                </c:pt>
                <c:pt idx="8">
                  <c:v>Hispanic or Latino</c:v>
                </c:pt>
                <c:pt idx="10">
                  <c:v>Other Race</c:v>
                </c:pt>
              </c:strCache>
              <c:extLst/>
            </c:strRef>
          </c:cat>
          <c:val>
            <c:numRef>
              <c:f>OccupationsByRace!$D$36:$S$36</c:f>
              <c:numCache>
                <c:formatCode>General</c:formatCode>
                <c:ptCount val="11"/>
                <c:pt idx="0" formatCode="0%">
                  <c:v>5.2932845234745833E-2</c:v>
                </c:pt>
                <c:pt idx="2" formatCode="0%">
                  <c:v>8.6130276090404953E-2</c:v>
                </c:pt>
                <c:pt idx="4" formatCode="0%">
                  <c:v>3.1379271932187931E-2</c:v>
                </c:pt>
                <c:pt idx="6" formatCode="0%">
                  <c:v>8.7557663738955932E-2</c:v>
                </c:pt>
                <c:pt idx="8" formatCode="0%">
                  <c:v>0.16746478719661195</c:v>
                </c:pt>
                <c:pt idx="10" formatCode="0%">
                  <c:v>7.6918824161654589E-2</c:v>
                </c:pt>
              </c:numCache>
              <c:extLst/>
            </c:numRef>
          </c:val>
          <c:extLst>
            <c:ext xmlns:c16="http://schemas.microsoft.com/office/drawing/2014/chart" uri="{C3380CC4-5D6E-409C-BE32-E72D297353CC}">
              <c16:uniqueId val="{00000003-07C7-4826-A3A3-798E9A66D63D}"/>
            </c:ext>
          </c:extLst>
        </c:ser>
        <c:ser>
          <c:idx val="4"/>
          <c:order val="4"/>
          <c:tx>
            <c:strRef>
              <c:f>OccupationsByRace!$A$37</c:f>
              <c:strCache>
                <c:ptCount val="1"/>
                <c:pt idx="0">
                  <c:v>Prod. Trans. and material moving</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(OccupationsByRace!$D$8:$I$8,OccupationsByRace!$N$8:$R$8)</c:f>
              <c:strCache>
                <c:ptCount val="11"/>
                <c:pt idx="0">
                  <c:v>Black or African American</c:v>
                </c:pt>
                <c:pt idx="2">
                  <c:v>White</c:v>
                </c:pt>
                <c:pt idx="4">
                  <c:v>Asian</c:v>
                </c:pt>
                <c:pt idx="6">
                  <c:v>Two or more Races</c:v>
                </c:pt>
                <c:pt idx="8">
                  <c:v>Hispanic or Latino</c:v>
                </c:pt>
                <c:pt idx="10">
                  <c:v>Other Race</c:v>
                </c:pt>
              </c:strCache>
              <c:extLst/>
            </c:strRef>
          </c:cat>
          <c:val>
            <c:numRef>
              <c:f>OccupationsByRace!$D$37:$S$37</c:f>
              <c:numCache>
                <c:formatCode>General</c:formatCode>
                <c:ptCount val="11"/>
                <c:pt idx="0" formatCode="0%">
                  <c:v>0.15071546760377857</c:v>
                </c:pt>
                <c:pt idx="2" formatCode="0%">
                  <c:v>0.10793316704754849</c:v>
                </c:pt>
                <c:pt idx="4" formatCode="0%">
                  <c:v>9.5446337899732642E-2</c:v>
                </c:pt>
                <c:pt idx="6" formatCode="0%">
                  <c:v>0.15652827369317243</c:v>
                </c:pt>
                <c:pt idx="8" formatCode="0%">
                  <c:v>0.18571479691043577</c:v>
                </c:pt>
                <c:pt idx="10" formatCode="0%">
                  <c:v>0.11159407101662526</c:v>
                </c:pt>
              </c:numCache>
              <c:extLst/>
            </c:numRef>
          </c:val>
          <c:extLst>
            <c:ext xmlns:c16="http://schemas.microsoft.com/office/drawing/2014/chart" uri="{C3380CC4-5D6E-409C-BE32-E72D297353CC}">
              <c16:uniqueId val="{00000004-07C7-4826-A3A3-798E9A66D63D}"/>
            </c:ext>
          </c:extLst>
        </c:ser>
        <c:dLbls>
          <c:dLblPos val="ctr"/>
          <c:showLegendKey val="0"/>
          <c:showVal val="1"/>
          <c:showCatName val="0"/>
          <c:showSerName val="0"/>
          <c:showPercent val="0"/>
          <c:showBubbleSize val="0"/>
        </c:dLbls>
        <c:gapWidth val="25"/>
        <c:overlap val="100"/>
        <c:axId val="56155672"/>
        <c:axId val="56156064"/>
      </c:barChart>
      <c:catAx>
        <c:axId val="561556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6156064"/>
        <c:crosses val="autoZero"/>
        <c:auto val="1"/>
        <c:lblAlgn val="ctr"/>
        <c:lblOffset val="100"/>
        <c:noMultiLvlLbl val="0"/>
      </c:catAx>
      <c:valAx>
        <c:axId val="56156064"/>
        <c:scaling>
          <c:orientation val="minMax"/>
        </c:scaling>
        <c:delete val="1"/>
        <c:axPos val="l"/>
        <c:majorGridlines>
          <c:spPr>
            <a:ln w="9525" cap="flat" cmpd="sng" algn="ctr">
              <a:solidFill>
                <a:schemeClr val="tx1">
                  <a:lumMod val="15000"/>
                  <a:lumOff val="85000"/>
                </a:schemeClr>
              </a:solidFill>
              <a:prstDash val="dash"/>
              <a:round/>
            </a:ln>
            <a:effectLst/>
          </c:spPr>
        </c:majorGridlines>
        <c:numFmt formatCode="0%" sourceLinked="1"/>
        <c:majorTickMark val="out"/>
        <c:minorTickMark val="none"/>
        <c:tickLblPos val="nextTo"/>
        <c:crossAx val="56155672"/>
        <c:crosses val="autoZero"/>
        <c:crossBetween val="between"/>
      </c:valAx>
      <c:spPr>
        <a:noFill/>
        <a:ln>
          <a:noFill/>
        </a:ln>
        <a:effectLst/>
      </c:spPr>
    </c:plotArea>
    <c:legend>
      <c:legendPos val="r"/>
      <c:layout>
        <c:manualLayout>
          <c:xMode val="edge"/>
          <c:yMode val="edge"/>
          <c:x val="0.75112387592705598"/>
          <c:y val="4.767020938513096E-2"/>
          <c:w val="0.23449892457322244"/>
          <c:h val="0.7882424120010784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EarningsByRace!$B$20</c:f>
              <c:strCache>
                <c:ptCount val="1"/>
                <c:pt idx="0">
                  <c:v>United States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EarningsByRace!$A$21:$A$28</c:f>
              <c:strCache>
                <c:ptCount val="8"/>
                <c:pt idx="0">
                  <c:v>Black or African American alone</c:v>
                </c:pt>
                <c:pt idx="1">
                  <c:v>American Indian and Alaska Native</c:v>
                </c:pt>
                <c:pt idx="2">
                  <c:v>Asian</c:v>
                </c:pt>
                <c:pt idx="3">
                  <c:v>Native Hawaiian and Other Pacific Islander</c:v>
                </c:pt>
                <c:pt idx="4">
                  <c:v>Some other race</c:v>
                </c:pt>
                <c:pt idx="5">
                  <c:v>Two or more races </c:v>
                </c:pt>
                <c:pt idx="6">
                  <c:v>White</c:v>
                </c:pt>
                <c:pt idx="7">
                  <c:v>Hispanic or Latino</c:v>
                </c:pt>
              </c:strCache>
            </c:strRef>
          </c:cat>
          <c:val>
            <c:numRef>
              <c:f>EarningsByRace!$B$21:$B$28</c:f>
              <c:numCache>
                <c:formatCode>"$"#,##0_);\("$"#,##0\)</c:formatCode>
                <c:ptCount val="8"/>
                <c:pt idx="0">
                  <c:v>25584</c:v>
                </c:pt>
                <c:pt idx="1">
                  <c:v>22447</c:v>
                </c:pt>
                <c:pt idx="2">
                  <c:v>36741</c:v>
                </c:pt>
                <c:pt idx="3">
                  <c:v>27038</c:v>
                </c:pt>
                <c:pt idx="4">
                  <c:v>21354</c:v>
                </c:pt>
                <c:pt idx="5">
                  <c:v>23611</c:v>
                </c:pt>
                <c:pt idx="6">
                  <c:v>34338</c:v>
                </c:pt>
                <c:pt idx="7">
                  <c:v>22214</c:v>
                </c:pt>
              </c:numCache>
            </c:numRef>
          </c:val>
          <c:extLst>
            <c:ext xmlns:c16="http://schemas.microsoft.com/office/drawing/2014/chart" uri="{C3380CC4-5D6E-409C-BE32-E72D297353CC}">
              <c16:uniqueId val="{00000000-730D-4CDC-AE66-90967509BEB3}"/>
            </c:ext>
          </c:extLst>
        </c:ser>
        <c:ser>
          <c:idx val="1"/>
          <c:order val="1"/>
          <c:tx>
            <c:strRef>
              <c:f>EarningsByRace!$C$20</c:f>
              <c:strCache>
                <c:ptCount val="1"/>
                <c:pt idx="0">
                  <c:v>Washington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EarningsByRace!$A$21:$A$28</c:f>
              <c:strCache>
                <c:ptCount val="8"/>
                <c:pt idx="0">
                  <c:v>Black or African American alone</c:v>
                </c:pt>
                <c:pt idx="1">
                  <c:v>American Indian and Alaska Native</c:v>
                </c:pt>
                <c:pt idx="2">
                  <c:v>Asian</c:v>
                </c:pt>
                <c:pt idx="3">
                  <c:v>Native Hawaiian and Other Pacific Islander</c:v>
                </c:pt>
                <c:pt idx="4">
                  <c:v>Some other race</c:v>
                </c:pt>
                <c:pt idx="5">
                  <c:v>Two or more races </c:v>
                </c:pt>
                <c:pt idx="6">
                  <c:v>White</c:v>
                </c:pt>
                <c:pt idx="7">
                  <c:v>Hispanic or Latino</c:v>
                </c:pt>
              </c:strCache>
            </c:strRef>
          </c:cat>
          <c:val>
            <c:numRef>
              <c:f>EarningsByRace!$C$21:$C$28</c:f>
              <c:numCache>
                <c:formatCode>"$"#,##0_);\("$"#,##0\)</c:formatCode>
                <c:ptCount val="8"/>
                <c:pt idx="0">
                  <c:v>28462</c:v>
                </c:pt>
                <c:pt idx="1">
                  <c:v>25128</c:v>
                </c:pt>
                <c:pt idx="2">
                  <c:v>36782</c:v>
                </c:pt>
                <c:pt idx="3">
                  <c:v>27549</c:v>
                </c:pt>
                <c:pt idx="4">
                  <c:v>20157</c:v>
                </c:pt>
                <c:pt idx="5">
                  <c:v>25547</c:v>
                </c:pt>
                <c:pt idx="6">
                  <c:v>36690</c:v>
                </c:pt>
                <c:pt idx="7">
                  <c:v>21575</c:v>
                </c:pt>
              </c:numCache>
            </c:numRef>
          </c:val>
          <c:extLst>
            <c:ext xmlns:c16="http://schemas.microsoft.com/office/drawing/2014/chart" uri="{C3380CC4-5D6E-409C-BE32-E72D297353CC}">
              <c16:uniqueId val="{00000001-730D-4CDC-AE66-90967509BEB3}"/>
            </c:ext>
          </c:extLst>
        </c:ser>
        <c:ser>
          <c:idx val="2"/>
          <c:order val="2"/>
          <c:tx>
            <c:strRef>
              <c:f>EarningsByRace!$D$20</c:f>
              <c:strCache>
                <c:ptCount val="1"/>
                <c:pt idx="0">
                  <c:v>King County</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EarningsByRace!$A$21:$A$28</c:f>
              <c:strCache>
                <c:ptCount val="8"/>
                <c:pt idx="0">
                  <c:v>Black or African American alone</c:v>
                </c:pt>
                <c:pt idx="1">
                  <c:v>American Indian and Alaska Native</c:v>
                </c:pt>
                <c:pt idx="2">
                  <c:v>Asian</c:v>
                </c:pt>
                <c:pt idx="3">
                  <c:v>Native Hawaiian and Other Pacific Islander</c:v>
                </c:pt>
                <c:pt idx="4">
                  <c:v>Some other race</c:v>
                </c:pt>
                <c:pt idx="5">
                  <c:v>Two or more races </c:v>
                </c:pt>
                <c:pt idx="6">
                  <c:v>White</c:v>
                </c:pt>
                <c:pt idx="7">
                  <c:v>Hispanic or Latino</c:v>
                </c:pt>
              </c:strCache>
            </c:strRef>
          </c:cat>
          <c:val>
            <c:numRef>
              <c:f>EarningsByRace!$D$21:$D$28</c:f>
              <c:numCache>
                <c:formatCode>"$"#,##0_);\("$"#,##0\)</c:formatCode>
                <c:ptCount val="8"/>
                <c:pt idx="0">
                  <c:v>27536</c:v>
                </c:pt>
                <c:pt idx="1">
                  <c:v>26203</c:v>
                </c:pt>
                <c:pt idx="2">
                  <c:v>40666</c:v>
                </c:pt>
                <c:pt idx="3">
                  <c:v>30450</c:v>
                </c:pt>
                <c:pt idx="4">
                  <c:v>21983</c:v>
                </c:pt>
                <c:pt idx="5">
                  <c:v>30180</c:v>
                </c:pt>
                <c:pt idx="6">
                  <c:v>46053</c:v>
                </c:pt>
                <c:pt idx="7">
                  <c:v>25023</c:v>
                </c:pt>
              </c:numCache>
            </c:numRef>
          </c:val>
          <c:extLst>
            <c:ext xmlns:c16="http://schemas.microsoft.com/office/drawing/2014/chart" uri="{C3380CC4-5D6E-409C-BE32-E72D297353CC}">
              <c16:uniqueId val="{00000002-730D-4CDC-AE66-90967509BEB3}"/>
            </c:ext>
          </c:extLst>
        </c:ser>
        <c:ser>
          <c:idx val="3"/>
          <c:order val="3"/>
          <c:tx>
            <c:strRef>
              <c:f>EarningsByRace!$E$20</c:f>
              <c:strCache>
                <c:ptCount val="1"/>
                <c:pt idx="0">
                  <c:v>Bellevue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EarningsByRace!$A$21:$A$28</c:f>
              <c:strCache>
                <c:ptCount val="8"/>
                <c:pt idx="0">
                  <c:v>Black or African American alone</c:v>
                </c:pt>
                <c:pt idx="1">
                  <c:v>American Indian and Alaska Native</c:v>
                </c:pt>
                <c:pt idx="2">
                  <c:v>Asian</c:v>
                </c:pt>
                <c:pt idx="3">
                  <c:v>Native Hawaiian and Other Pacific Islander</c:v>
                </c:pt>
                <c:pt idx="4">
                  <c:v>Some other race</c:v>
                </c:pt>
                <c:pt idx="5">
                  <c:v>Two or more races </c:v>
                </c:pt>
                <c:pt idx="6">
                  <c:v>White</c:v>
                </c:pt>
                <c:pt idx="7">
                  <c:v>Hispanic or Latino</c:v>
                </c:pt>
              </c:strCache>
            </c:strRef>
          </c:cat>
          <c:val>
            <c:numRef>
              <c:f>EarningsByRace!$E$21:$E$28</c:f>
              <c:numCache>
                <c:formatCode>"$"#,##0</c:formatCode>
                <c:ptCount val="8"/>
                <c:pt idx="0">
                  <c:v>35549</c:v>
                </c:pt>
                <c:pt idx="1">
                  <c:v>33000</c:v>
                </c:pt>
                <c:pt idx="2">
                  <c:v>66591</c:v>
                </c:pt>
                <c:pt idx="3">
                  <c:v>43461</c:v>
                </c:pt>
                <c:pt idx="4">
                  <c:v>22033</c:v>
                </c:pt>
                <c:pt idx="5">
                  <c:v>21875</c:v>
                </c:pt>
                <c:pt idx="6">
                  <c:v>52249</c:v>
                </c:pt>
                <c:pt idx="7">
                  <c:v>25974</c:v>
                </c:pt>
              </c:numCache>
            </c:numRef>
          </c:val>
          <c:extLst>
            <c:ext xmlns:c16="http://schemas.microsoft.com/office/drawing/2014/chart" uri="{C3380CC4-5D6E-409C-BE32-E72D297353CC}">
              <c16:uniqueId val="{00000003-730D-4CDC-AE66-90967509BEB3}"/>
            </c:ext>
          </c:extLst>
        </c:ser>
        <c:dLbls>
          <c:showLegendKey val="0"/>
          <c:showVal val="0"/>
          <c:showCatName val="0"/>
          <c:showSerName val="0"/>
          <c:showPercent val="0"/>
          <c:showBubbleSize val="0"/>
        </c:dLbls>
        <c:gapWidth val="50"/>
        <c:axId val="56157632"/>
        <c:axId val="56157240"/>
      </c:barChart>
      <c:catAx>
        <c:axId val="56157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6157240"/>
        <c:crosses val="autoZero"/>
        <c:auto val="1"/>
        <c:lblAlgn val="ctr"/>
        <c:lblOffset val="100"/>
        <c:noMultiLvlLbl val="0"/>
      </c:catAx>
      <c:valAx>
        <c:axId val="56157240"/>
        <c:scaling>
          <c:orientation val="minMax"/>
        </c:scaling>
        <c:delete val="1"/>
        <c:axPos val="b"/>
        <c:numFmt formatCode="&quot;$&quot;#,##0_);\(&quot;$&quot;#,##0\)" sourceLinked="1"/>
        <c:majorTickMark val="none"/>
        <c:minorTickMark val="none"/>
        <c:tickLblPos val="nextTo"/>
        <c:crossAx val="56157632"/>
        <c:crosses val="autoZero"/>
        <c:crossBetween val="between"/>
      </c:valAx>
      <c:spPr>
        <a:noFill/>
        <a:ln>
          <a:noFill/>
        </a:ln>
        <a:effectLst/>
      </c:spPr>
    </c:plotArea>
    <c:legend>
      <c:legendPos val="r"/>
      <c:layout>
        <c:manualLayout>
          <c:xMode val="edge"/>
          <c:yMode val="edge"/>
          <c:x val="0.78555562530868428"/>
          <c:y val="3.43117367044736E-2"/>
          <c:w val="0.21231593932114423"/>
          <c:h val="0.155710432389722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306145782756187E-2"/>
          <c:y val="0.17457647412222133"/>
          <c:w val="0.91558273857260752"/>
          <c:h val="0.71731836768202162"/>
        </c:manualLayout>
      </c:layout>
      <c:barChart>
        <c:barDir val="col"/>
        <c:grouping val="clustered"/>
        <c:varyColors val="0"/>
        <c:ser>
          <c:idx val="0"/>
          <c:order val="0"/>
          <c:tx>
            <c:strRef>
              <c:f>'AgeAndHHType1970-2010'!$B$9</c:f>
              <c:strCache>
                <c:ptCount val="1"/>
                <c:pt idx="0">
                  <c:v>1970</c:v>
                </c:pt>
              </c:strCache>
            </c:strRef>
          </c:tx>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'AgeAndHHType1970-2010'!$A$10:$A$13</c:f>
              <c:strCache>
                <c:ptCount val="4"/>
                <c:pt idx="0">
                  <c:v>Under 20</c:v>
                </c:pt>
                <c:pt idx="1">
                  <c:v>20 to 44 years</c:v>
                </c:pt>
                <c:pt idx="2">
                  <c:v>45 to 64 years</c:v>
                </c:pt>
                <c:pt idx="3">
                  <c:v>65 and older</c:v>
                </c:pt>
              </c:strCache>
            </c:strRef>
          </c:cat>
          <c:val>
            <c:numRef>
              <c:f>'AgeAndHHType1970-2010'!$B$10:$B$13</c:f>
              <c:numCache>
                <c:formatCode>0%</c:formatCode>
                <c:ptCount val="4"/>
                <c:pt idx="0">
                  <c:v>0.43715426663611667</c:v>
                </c:pt>
                <c:pt idx="1">
                  <c:v>0.36172302052305982</c:v>
                </c:pt>
                <c:pt idx="2">
                  <c:v>0.16935615855454814</c:v>
                </c:pt>
                <c:pt idx="3">
                  <c:v>3.1766554286275409E-2</c:v>
                </c:pt>
              </c:numCache>
            </c:numRef>
          </c:val>
          <c:extLst>
            <c:ext xmlns:c16="http://schemas.microsoft.com/office/drawing/2014/chart" uri="{C3380CC4-5D6E-409C-BE32-E72D297353CC}">
              <c16:uniqueId val="{00000000-9DDC-440D-B34F-22DABF0E0038}"/>
            </c:ext>
          </c:extLst>
        </c:ser>
        <c:ser>
          <c:idx val="1"/>
          <c:order val="1"/>
          <c:tx>
            <c:strRef>
              <c:f>'AgeAndHHType1970-2010'!$C$9</c:f>
              <c:strCache>
                <c:ptCount val="1"/>
                <c:pt idx="0">
                  <c:v>1980</c:v>
                </c:pt>
              </c:strCache>
            </c:strRef>
          </c:tx>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'AgeAndHHType1970-2010'!$A$10:$A$13</c:f>
              <c:strCache>
                <c:ptCount val="4"/>
                <c:pt idx="0">
                  <c:v>Under 20</c:v>
                </c:pt>
                <c:pt idx="1">
                  <c:v>20 to 44 years</c:v>
                </c:pt>
                <c:pt idx="2">
                  <c:v>45 to 64 years</c:v>
                </c:pt>
                <c:pt idx="3">
                  <c:v>65 and older</c:v>
                </c:pt>
              </c:strCache>
            </c:strRef>
          </c:cat>
          <c:val>
            <c:numRef>
              <c:f>'AgeAndHHType1970-2010'!$C$10:$C$13</c:f>
              <c:numCache>
                <c:formatCode>0%</c:formatCode>
                <c:ptCount val="4"/>
                <c:pt idx="0">
                  <c:v>0.30008254062757939</c:v>
                </c:pt>
                <c:pt idx="1">
                  <c:v>0.41471929420997794</c:v>
                </c:pt>
                <c:pt idx="2">
                  <c:v>0.22354978823593089</c:v>
                </c:pt>
                <c:pt idx="3">
                  <c:v>6.1648376926511782E-2</c:v>
                </c:pt>
              </c:numCache>
            </c:numRef>
          </c:val>
          <c:extLst>
            <c:ext xmlns:c16="http://schemas.microsoft.com/office/drawing/2014/chart" uri="{C3380CC4-5D6E-409C-BE32-E72D297353CC}">
              <c16:uniqueId val="{00000001-9DDC-440D-B34F-22DABF0E0038}"/>
            </c:ext>
          </c:extLst>
        </c:ser>
        <c:ser>
          <c:idx val="2"/>
          <c:order val="2"/>
          <c:tx>
            <c:strRef>
              <c:f>'AgeAndHHType1970-2010'!$D$9</c:f>
              <c:strCache>
                <c:ptCount val="1"/>
                <c:pt idx="0">
                  <c:v>1990</c:v>
                </c:pt>
              </c:strCache>
            </c:strRef>
          </c:tx>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'AgeAndHHType1970-2010'!$A$10:$A$13</c:f>
              <c:strCache>
                <c:ptCount val="4"/>
                <c:pt idx="0">
                  <c:v>Under 20</c:v>
                </c:pt>
                <c:pt idx="1">
                  <c:v>20 to 44 years</c:v>
                </c:pt>
                <c:pt idx="2">
                  <c:v>45 to 64 years</c:v>
                </c:pt>
                <c:pt idx="3">
                  <c:v>65 and older</c:v>
                </c:pt>
              </c:strCache>
            </c:strRef>
          </c:cat>
          <c:val>
            <c:numRef>
              <c:f>'AgeAndHHType1970-2010'!$D$10:$D$13</c:f>
              <c:numCache>
                <c:formatCode>0%</c:formatCode>
                <c:ptCount val="4"/>
                <c:pt idx="0">
                  <c:v>0.23516817459769321</c:v>
                </c:pt>
                <c:pt idx="1">
                  <c:v>0.42300343025531228</c:v>
                </c:pt>
                <c:pt idx="2">
                  <c:v>0.2379538181734466</c:v>
                </c:pt>
                <c:pt idx="3">
                  <c:v>0.10387457697354789</c:v>
                </c:pt>
              </c:numCache>
            </c:numRef>
          </c:val>
          <c:extLst>
            <c:ext xmlns:c16="http://schemas.microsoft.com/office/drawing/2014/chart" uri="{C3380CC4-5D6E-409C-BE32-E72D297353CC}">
              <c16:uniqueId val="{00000002-9DDC-440D-B34F-22DABF0E0038}"/>
            </c:ext>
          </c:extLst>
        </c:ser>
        <c:ser>
          <c:idx val="3"/>
          <c:order val="3"/>
          <c:tx>
            <c:strRef>
              <c:f>'AgeAndHHType1970-2010'!$E$9</c:f>
              <c:strCache>
                <c:ptCount val="1"/>
                <c:pt idx="0">
                  <c:v>2000</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'AgeAndHHType1970-2010'!$A$10:$A$13</c:f>
              <c:strCache>
                <c:ptCount val="4"/>
                <c:pt idx="0">
                  <c:v>Under 20</c:v>
                </c:pt>
                <c:pt idx="1">
                  <c:v>20 to 44 years</c:v>
                </c:pt>
                <c:pt idx="2">
                  <c:v>45 to 64 years</c:v>
                </c:pt>
                <c:pt idx="3">
                  <c:v>65 and older</c:v>
                </c:pt>
              </c:strCache>
            </c:strRef>
          </c:cat>
          <c:val>
            <c:numRef>
              <c:f>'AgeAndHHType1970-2010'!$E$10:$E$13</c:f>
              <c:numCache>
                <c:formatCode>0%</c:formatCode>
                <c:ptCount val="4"/>
                <c:pt idx="0">
                  <c:v>0.23099599339229163</c:v>
                </c:pt>
                <c:pt idx="1">
                  <c:v>0.38445180662413642</c:v>
                </c:pt>
                <c:pt idx="2">
                  <c:v>0.25049055846087853</c:v>
                </c:pt>
                <c:pt idx="3">
                  <c:v>0.13406164152269345</c:v>
                </c:pt>
              </c:numCache>
            </c:numRef>
          </c:val>
          <c:extLst>
            <c:ext xmlns:c16="http://schemas.microsoft.com/office/drawing/2014/chart" uri="{C3380CC4-5D6E-409C-BE32-E72D297353CC}">
              <c16:uniqueId val="{00000003-9DDC-440D-B34F-22DABF0E0038}"/>
            </c:ext>
          </c:extLst>
        </c:ser>
        <c:ser>
          <c:idx val="4"/>
          <c:order val="4"/>
          <c:tx>
            <c:strRef>
              <c:f>'AgeAndHHType1970-2010'!$F$9</c:f>
              <c:strCache>
                <c:ptCount val="1"/>
                <c:pt idx="0">
                  <c:v>2010</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'AgeAndHHType1970-2010'!$A$10:$A$13</c:f>
              <c:strCache>
                <c:ptCount val="4"/>
                <c:pt idx="0">
                  <c:v>Under 20</c:v>
                </c:pt>
                <c:pt idx="1">
                  <c:v>20 to 44 years</c:v>
                </c:pt>
                <c:pt idx="2">
                  <c:v>45 to 64 years</c:v>
                </c:pt>
                <c:pt idx="3">
                  <c:v>65 and older</c:v>
                </c:pt>
              </c:strCache>
            </c:strRef>
          </c:cat>
          <c:val>
            <c:numRef>
              <c:f>'AgeAndHHType1970-2010'!$F$10:$F$13</c:f>
              <c:numCache>
                <c:formatCode>0%</c:formatCode>
                <c:ptCount val="4"/>
                <c:pt idx="0">
                  <c:v>0.23130358033065551</c:v>
                </c:pt>
                <c:pt idx="1">
                  <c:v>0.36462819643192795</c:v>
                </c:pt>
                <c:pt idx="2">
                  <c:v>0.26463882055850219</c:v>
                </c:pt>
                <c:pt idx="3">
                  <c:v>0.13942940267891438</c:v>
                </c:pt>
              </c:numCache>
            </c:numRef>
          </c:val>
          <c:extLst>
            <c:ext xmlns:c16="http://schemas.microsoft.com/office/drawing/2014/chart" uri="{C3380CC4-5D6E-409C-BE32-E72D297353CC}">
              <c16:uniqueId val="{00000004-9DDC-440D-B34F-22DABF0E0038}"/>
            </c:ext>
          </c:extLst>
        </c:ser>
        <c:ser>
          <c:idx val="5"/>
          <c:order val="5"/>
          <c:tx>
            <c:strRef>
              <c:f>'AgeAndHHType1970-2010'!$G$9</c:f>
              <c:strCache>
                <c:ptCount val="1"/>
                <c:pt idx="0">
                  <c:v>2015</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'AgeAndHHType1970-2010'!$G$10:$G$13</c:f>
              <c:numCache>
                <c:formatCode>0%</c:formatCode>
                <c:ptCount val="4"/>
                <c:pt idx="0">
                  <c:v>0.21461370105997968</c:v>
                </c:pt>
                <c:pt idx="1">
                  <c:v>0.38793683036033588</c:v>
                </c:pt>
                <c:pt idx="2">
                  <c:v>0.25317922382594016</c:v>
                </c:pt>
                <c:pt idx="3">
                  <c:v>0.14427024475374425</c:v>
                </c:pt>
              </c:numCache>
            </c:numRef>
          </c:val>
          <c:extLst>
            <c:ext xmlns:c16="http://schemas.microsoft.com/office/drawing/2014/chart" uri="{C3380CC4-5D6E-409C-BE32-E72D297353CC}">
              <c16:uniqueId val="{00000005-9DDC-440D-B34F-22DABF0E0038}"/>
            </c:ext>
          </c:extLst>
        </c:ser>
        <c:dLbls>
          <c:showLegendKey val="0"/>
          <c:showVal val="0"/>
          <c:showCatName val="0"/>
          <c:showSerName val="0"/>
          <c:showPercent val="0"/>
          <c:showBubbleSize val="0"/>
        </c:dLbls>
        <c:gapWidth val="150"/>
        <c:axId val="56499640"/>
        <c:axId val="56500032"/>
      </c:barChart>
      <c:catAx>
        <c:axId val="56499640"/>
        <c:scaling>
          <c:orientation val="minMax"/>
        </c:scaling>
        <c:delete val="0"/>
        <c:axPos val="b"/>
        <c:numFmt formatCode="General" sourceLinked="0"/>
        <c:majorTickMark val="out"/>
        <c:minorTickMark val="none"/>
        <c:tickLblPos val="nextTo"/>
        <c:txPr>
          <a:bodyPr/>
          <a:lstStyle/>
          <a:p>
            <a:pPr>
              <a:defRPr sz="1600"/>
            </a:pPr>
            <a:endParaRPr lang="en-US"/>
          </a:p>
        </c:txPr>
        <c:crossAx val="56500032"/>
        <c:crosses val="autoZero"/>
        <c:auto val="1"/>
        <c:lblAlgn val="ctr"/>
        <c:lblOffset val="100"/>
        <c:noMultiLvlLbl val="0"/>
      </c:catAx>
      <c:valAx>
        <c:axId val="56500032"/>
        <c:scaling>
          <c:orientation val="minMax"/>
        </c:scaling>
        <c:delete val="0"/>
        <c:axPos val="l"/>
        <c:majorGridlines>
          <c:spPr>
            <a:ln>
              <a:solidFill>
                <a:schemeClr val="bg1">
                  <a:lumMod val="75000"/>
                </a:schemeClr>
              </a:solidFill>
              <a:prstDash val="dash"/>
            </a:ln>
          </c:spPr>
        </c:majorGridlines>
        <c:numFmt formatCode="0%" sourceLinked="0"/>
        <c:majorTickMark val="out"/>
        <c:minorTickMark val="none"/>
        <c:tickLblPos val="nextTo"/>
        <c:crossAx val="56499640"/>
        <c:crosses val="autoZero"/>
        <c:crossBetween val="between"/>
      </c:valAx>
    </c:plotArea>
    <c:legend>
      <c:legendPos val="t"/>
      <c:layout>
        <c:manualLayout>
          <c:xMode val="edge"/>
          <c:yMode val="edge"/>
          <c:x val="3.5342147218335104E-2"/>
          <c:y val="2.6827526625944405E-2"/>
          <c:w val="0.92977668242398082"/>
          <c:h val="8.9750682018326172E-2"/>
        </c:manualLayout>
      </c:layout>
      <c:overlay val="0"/>
      <c:txPr>
        <a:bodyPr/>
        <a:lstStyle/>
        <a:p>
          <a:pPr>
            <a:defRPr sz="1600"/>
          </a:pPr>
          <a:endParaRPr lang="en-US"/>
        </a:p>
      </c:txPr>
    </c:legend>
    <c:plotVisOnly val="1"/>
    <c:dispBlanksAs val="gap"/>
    <c:showDLblsOverMax val="0"/>
  </c:chart>
  <c:spPr>
    <a:noFill/>
    <a:ln>
      <a:noFill/>
    </a:ln>
  </c:spPr>
  <c:txPr>
    <a:bodyPr/>
    <a:lstStyle/>
    <a:p>
      <a:pPr>
        <a:defRPr sz="10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MedianAgeTrends!$A$1:$A$4</c:f>
              <c:numCache>
                <c:formatCode>General</c:formatCode>
                <c:ptCount val="4"/>
                <c:pt idx="0">
                  <c:v>1990</c:v>
                </c:pt>
                <c:pt idx="1">
                  <c:v>2000</c:v>
                </c:pt>
                <c:pt idx="2">
                  <c:v>2010</c:v>
                </c:pt>
                <c:pt idx="3">
                  <c:v>2015</c:v>
                </c:pt>
              </c:numCache>
            </c:numRef>
          </c:cat>
          <c:val>
            <c:numRef>
              <c:f>MedianAgeTrends!$B$1:$B$4</c:f>
              <c:numCache>
                <c:formatCode>General</c:formatCode>
                <c:ptCount val="4"/>
                <c:pt idx="0">
                  <c:v>35.4</c:v>
                </c:pt>
                <c:pt idx="1">
                  <c:v>38.200000000000003</c:v>
                </c:pt>
                <c:pt idx="2">
                  <c:v>38.5</c:v>
                </c:pt>
                <c:pt idx="3">
                  <c:v>37.4</c:v>
                </c:pt>
              </c:numCache>
            </c:numRef>
          </c:val>
          <c:extLst>
            <c:ext xmlns:c16="http://schemas.microsoft.com/office/drawing/2014/chart" uri="{C3380CC4-5D6E-409C-BE32-E72D297353CC}">
              <c16:uniqueId val="{00000000-ACFF-4B83-B947-2A61305B7230}"/>
            </c:ext>
          </c:extLst>
        </c:ser>
        <c:dLbls>
          <c:showLegendKey val="0"/>
          <c:showVal val="0"/>
          <c:showCatName val="0"/>
          <c:showSerName val="0"/>
          <c:showPercent val="0"/>
          <c:showBubbleSize val="0"/>
        </c:dLbls>
        <c:gapWidth val="70"/>
        <c:axId val="56500816"/>
        <c:axId val="56501208"/>
      </c:barChart>
      <c:catAx>
        <c:axId val="56500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6501208"/>
        <c:crosses val="autoZero"/>
        <c:auto val="1"/>
        <c:lblAlgn val="ctr"/>
        <c:lblOffset val="100"/>
        <c:noMultiLvlLbl val="0"/>
      </c:catAx>
      <c:valAx>
        <c:axId val="56501208"/>
        <c:scaling>
          <c:orientation val="minMax"/>
        </c:scaling>
        <c:delete val="1"/>
        <c:axPos val="b"/>
        <c:numFmt formatCode="General" sourceLinked="1"/>
        <c:majorTickMark val="none"/>
        <c:minorTickMark val="none"/>
        <c:tickLblPos val="nextTo"/>
        <c:crossAx val="5650081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393562545720549E-2"/>
          <c:y val="7.394380556235218E-2"/>
          <c:w val="0.77065994906923951"/>
          <c:h val="0.81865671641791049"/>
        </c:manualLayout>
      </c:layout>
      <c:barChart>
        <c:barDir val="col"/>
        <c:grouping val="percentStacked"/>
        <c:varyColors val="0"/>
        <c:ser>
          <c:idx val="0"/>
          <c:order val="0"/>
          <c:tx>
            <c:strRef>
              <c:f>'DP05'!$A$117</c:f>
              <c:strCache>
                <c:ptCount val="1"/>
                <c:pt idx="0">
                  <c:v>Under 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('DP05'!$B$5,'DP05'!$F$5,'DP05'!$J$5,'DP05'!$N$5,'DP05'!$R$5)</c:f>
              <c:strCache>
                <c:ptCount val="5"/>
                <c:pt idx="0">
                  <c:v>United States</c:v>
                </c:pt>
                <c:pt idx="1">
                  <c:v>Washington</c:v>
                </c:pt>
                <c:pt idx="2">
                  <c:v>King County</c:v>
                </c:pt>
                <c:pt idx="3">
                  <c:v>BELLEVUE</c:v>
                </c:pt>
                <c:pt idx="4">
                  <c:v>Seattle</c:v>
                </c:pt>
              </c:strCache>
            </c:strRef>
          </c:cat>
          <c:val>
            <c:numRef>
              <c:f>('DP05'!$D$117,'DP05'!$H$117,'DP05'!$L$117,'DP05'!$P$117,'DP05'!$T$117)</c:f>
              <c:numCache>
                <c:formatCode>0%</c:formatCode>
                <c:ptCount val="5"/>
                <c:pt idx="0">
                  <c:v>0.22907715786811378</c:v>
                </c:pt>
                <c:pt idx="1">
                  <c:v>0.2248104730158956</c:v>
                </c:pt>
                <c:pt idx="2">
                  <c:v>0.20715498612505165</c:v>
                </c:pt>
                <c:pt idx="3">
                  <c:v>0.20224727137482656</c:v>
                </c:pt>
                <c:pt idx="4">
                  <c:v>0.14580469082158778</c:v>
                </c:pt>
              </c:numCache>
            </c:numRef>
          </c:val>
          <c:extLst>
            <c:ext xmlns:c16="http://schemas.microsoft.com/office/drawing/2014/chart" uri="{C3380CC4-5D6E-409C-BE32-E72D297353CC}">
              <c16:uniqueId val="{00000000-4041-4504-9594-2E647FCC90BE}"/>
            </c:ext>
          </c:extLst>
        </c:ser>
        <c:ser>
          <c:idx val="1"/>
          <c:order val="1"/>
          <c:tx>
            <c:strRef>
              <c:f>'DP05'!$A$118</c:f>
              <c:strCache>
                <c:ptCount val="1"/>
                <c:pt idx="0">
                  <c:v>18 to 44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('DP05'!$B$5,'DP05'!$F$5,'DP05'!$J$5,'DP05'!$N$5,'DP05'!$R$5)</c:f>
              <c:strCache>
                <c:ptCount val="5"/>
                <c:pt idx="0">
                  <c:v>United States</c:v>
                </c:pt>
                <c:pt idx="1">
                  <c:v>Washington</c:v>
                </c:pt>
                <c:pt idx="2">
                  <c:v>King County</c:v>
                </c:pt>
                <c:pt idx="3">
                  <c:v>BELLEVUE</c:v>
                </c:pt>
                <c:pt idx="4">
                  <c:v>Seattle</c:v>
                </c:pt>
              </c:strCache>
            </c:strRef>
          </c:cat>
          <c:val>
            <c:numRef>
              <c:f>('DP05'!$D$118,'DP05'!$H$118,'DP05'!$L$118,'DP05'!$P$118,'DP05'!$T$118)</c:f>
              <c:numCache>
                <c:formatCode>0%</c:formatCode>
                <c:ptCount val="5"/>
                <c:pt idx="0">
                  <c:v>0.36103644969813387</c:v>
                </c:pt>
                <c:pt idx="1">
                  <c:v>0.36904748456526049</c:v>
                </c:pt>
                <c:pt idx="2">
                  <c:v>0.40619708330873239</c:v>
                </c:pt>
                <c:pt idx="3">
                  <c:v>0.400303260045489</c:v>
                </c:pt>
                <c:pt idx="4">
                  <c:v>0.49865511079812341</c:v>
                </c:pt>
              </c:numCache>
            </c:numRef>
          </c:val>
          <c:extLst>
            <c:ext xmlns:c16="http://schemas.microsoft.com/office/drawing/2014/chart" uri="{C3380CC4-5D6E-409C-BE32-E72D297353CC}">
              <c16:uniqueId val="{00000001-4041-4504-9594-2E647FCC90BE}"/>
            </c:ext>
          </c:extLst>
        </c:ser>
        <c:ser>
          <c:idx val="2"/>
          <c:order val="2"/>
          <c:tx>
            <c:strRef>
              <c:f>'DP05'!$A$119</c:f>
              <c:strCache>
                <c:ptCount val="1"/>
                <c:pt idx="0">
                  <c:v>45 to 64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('DP05'!$B$5,'DP05'!$F$5,'DP05'!$J$5,'DP05'!$N$5,'DP05'!$R$5)</c:f>
              <c:strCache>
                <c:ptCount val="5"/>
                <c:pt idx="0">
                  <c:v>United States</c:v>
                </c:pt>
                <c:pt idx="1">
                  <c:v>Washington</c:v>
                </c:pt>
                <c:pt idx="2">
                  <c:v>King County</c:v>
                </c:pt>
                <c:pt idx="3">
                  <c:v>BELLEVUE</c:v>
                </c:pt>
                <c:pt idx="4">
                  <c:v>Seattle</c:v>
                </c:pt>
              </c:strCache>
            </c:strRef>
          </c:cat>
          <c:val>
            <c:numRef>
              <c:f>('DP05'!$D$119,'DP05'!$H$119,'DP05'!$L$119,'DP05'!$P$119,'DP05'!$T$119)</c:f>
              <c:numCache>
                <c:formatCode>0%</c:formatCode>
                <c:ptCount val="5"/>
                <c:pt idx="0">
                  <c:v>0.26138083867839212</c:v>
                </c:pt>
                <c:pt idx="1">
                  <c:v>0.26157087707421856</c:v>
                </c:pt>
                <c:pt idx="2">
                  <c:v>0.26193824171931274</c:v>
                </c:pt>
                <c:pt idx="3">
                  <c:v>0.25317922382594016</c:v>
                </c:pt>
                <c:pt idx="4">
                  <c:v>0.24240294662959516</c:v>
                </c:pt>
              </c:numCache>
            </c:numRef>
          </c:val>
          <c:extLst>
            <c:ext xmlns:c16="http://schemas.microsoft.com/office/drawing/2014/chart" uri="{C3380CC4-5D6E-409C-BE32-E72D297353CC}">
              <c16:uniqueId val="{00000002-4041-4504-9594-2E647FCC90BE}"/>
            </c:ext>
          </c:extLst>
        </c:ser>
        <c:ser>
          <c:idx val="3"/>
          <c:order val="3"/>
          <c:tx>
            <c:strRef>
              <c:f>'DP05'!$A$120</c:f>
              <c:strCache>
                <c:ptCount val="1"/>
                <c:pt idx="0">
                  <c:v>65 &amp; over</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('DP05'!$B$5,'DP05'!$F$5,'DP05'!$J$5,'DP05'!$N$5,'DP05'!$R$5)</c:f>
              <c:strCache>
                <c:ptCount val="5"/>
                <c:pt idx="0">
                  <c:v>United States</c:v>
                </c:pt>
                <c:pt idx="1">
                  <c:v>Washington</c:v>
                </c:pt>
                <c:pt idx="2">
                  <c:v>King County</c:v>
                </c:pt>
                <c:pt idx="3">
                  <c:v>BELLEVUE</c:v>
                </c:pt>
                <c:pt idx="4">
                  <c:v>Seattle</c:v>
                </c:pt>
              </c:strCache>
            </c:strRef>
          </c:cat>
          <c:val>
            <c:numRef>
              <c:f>('DP05'!$D$120,'DP05'!$H$120,'DP05'!$L$120,'DP05'!$P$120,'DP05'!$T$120)</c:f>
              <c:numCache>
                <c:formatCode>0%</c:formatCode>
                <c:ptCount val="5"/>
                <c:pt idx="0">
                  <c:v>0.1485055537553602</c:v>
                </c:pt>
                <c:pt idx="1">
                  <c:v>0.14457116534462539</c:v>
                </c:pt>
                <c:pt idx="2">
                  <c:v>0.12470968884690323</c:v>
                </c:pt>
                <c:pt idx="3">
                  <c:v>0.14427024475374425</c:v>
                </c:pt>
                <c:pt idx="4">
                  <c:v>0.11313725175069363</c:v>
                </c:pt>
              </c:numCache>
            </c:numRef>
          </c:val>
          <c:extLst>
            <c:ext xmlns:c16="http://schemas.microsoft.com/office/drawing/2014/chart" uri="{C3380CC4-5D6E-409C-BE32-E72D297353CC}">
              <c16:uniqueId val="{00000003-4041-4504-9594-2E647FCC90BE}"/>
            </c:ext>
          </c:extLst>
        </c:ser>
        <c:dLbls>
          <c:showLegendKey val="0"/>
          <c:showVal val="0"/>
          <c:showCatName val="0"/>
          <c:showSerName val="0"/>
          <c:showPercent val="0"/>
          <c:showBubbleSize val="0"/>
        </c:dLbls>
        <c:gapWidth val="100"/>
        <c:overlap val="100"/>
        <c:axId val="56501992"/>
        <c:axId val="56502384"/>
      </c:barChart>
      <c:catAx>
        <c:axId val="56501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6502384"/>
        <c:crosses val="autoZero"/>
        <c:auto val="1"/>
        <c:lblAlgn val="ctr"/>
        <c:lblOffset val="100"/>
        <c:noMultiLvlLbl val="0"/>
      </c:catAx>
      <c:valAx>
        <c:axId val="56502384"/>
        <c:scaling>
          <c:orientation val="minMax"/>
        </c:scaling>
        <c:delete val="1"/>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crossAx val="56501992"/>
        <c:crosses val="autoZero"/>
        <c:crossBetween val="between"/>
      </c:valAx>
      <c:spPr>
        <a:noFill/>
        <a:ln>
          <a:noFill/>
        </a:ln>
        <a:effectLst/>
      </c:spPr>
    </c:plotArea>
    <c:legend>
      <c:legendPos val="r"/>
      <c:layout>
        <c:manualLayout>
          <c:xMode val="edge"/>
          <c:yMode val="edge"/>
          <c:x val="0.75311014480782201"/>
          <c:y val="0"/>
          <c:w val="0.24467058424890706"/>
          <c:h val="0.972455291343340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4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'DP05'!$X$25:$AB$25</c:f>
              <c:strCache>
                <c:ptCount val="5"/>
                <c:pt idx="0">
                  <c:v>United States</c:v>
                </c:pt>
                <c:pt idx="1">
                  <c:v>Washington</c:v>
                </c:pt>
                <c:pt idx="2">
                  <c:v>King County</c:v>
                </c:pt>
                <c:pt idx="3">
                  <c:v>BELLEVUE</c:v>
                </c:pt>
                <c:pt idx="4">
                  <c:v>Seattle</c:v>
                </c:pt>
              </c:strCache>
            </c:strRef>
          </c:cat>
          <c:val>
            <c:numRef>
              <c:f>'DP05'!$X$26:$AB$26</c:f>
              <c:numCache>
                <c:formatCode>General</c:formatCode>
                <c:ptCount val="5"/>
                <c:pt idx="0">
                  <c:v>37.799999999999997</c:v>
                </c:pt>
                <c:pt idx="1">
                  <c:v>37.5</c:v>
                </c:pt>
                <c:pt idx="2">
                  <c:v>37.200000000000003</c:v>
                </c:pt>
                <c:pt idx="3" formatCode="0.00">
                  <c:v>37.4</c:v>
                </c:pt>
                <c:pt idx="4">
                  <c:v>35.5</c:v>
                </c:pt>
              </c:numCache>
            </c:numRef>
          </c:val>
          <c:extLst>
            <c:ext xmlns:c16="http://schemas.microsoft.com/office/drawing/2014/chart" uri="{C3380CC4-5D6E-409C-BE32-E72D297353CC}">
              <c16:uniqueId val="{00000000-981C-42B0-BD23-3940FD15AA3D}"/>
            </c:ext>
          </c:extLst>
        </c:ser>
        <c:dLbls>
          <c:showLegendKey val="0"/>
          <c:showVal val="0"/>
          <c:showCatName val="0"/>
          <c:showSerName val="0"/>
          <c:showPercent val="0"/>
          <c:showBubbleSize val="0"/>
        </c:dLbls>
        <c:gapWidth val="50"/>
        <c:axId val="56503168"/>
        <c:axId val="57159496"/>
      </c:barChart>
      <c:catAx>
        <c:axId val="5650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7159496"/>
        <c:crosses val="autoZero"/>
        <c:auto val="1"/>
        <c:lblAlgn val="ctr"/>
        <c:lblOffset val="100"/>
        <c:noMultiLvlLbl val="0"/>
      </c:catAx>
      <c:valAx>
        <c:axId val="57159496"/>
        <c:scaling>
          <c:orientation val="minMax"/>
        </c:scaling>
        <c:delete val="1"/>
        <c:axPos val="b"/>
        <c:numFmt formatCode="General" sourceLinked="1"/>
        <c:majorTickMark val="none"/>
        <c:minorTickMark val="none"/>
        <c:tickLblPos val="nextTo"/>
        <c:crossAx val="565031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5659246297915"/>
          <c:y val="4.8276691618013082E-2"/>
          <c:w val="0.64729626389293926"/>
          <c:h val="0.7905336010437003"/>
        </c:manualLayout>
      </c:layout>
      <c:barChart>
        <c:barDir val="col"/>
        <c:grouping val="stacked"/>
        <c:varyColors val="0"/>
        <c:ser>
          <c:idx val="0"/>
          <c:order val="0"/>
          <c:tx>
            <c:strRef>
              <c:f>ForIntranet!$A$3</c:f>
              <c:strCache>
                <c:ptCount val="1"/>
                <c:pt idx="0">
                  <c:v>Construction/ Resource</c:v>
                </c:pt>
              </c:strCache>
            </c:strRef>
          </c:tx>
          <c:spPr>
            <a:solidFill>
              <a:schemeClr val="accent1"/>
            </a:solidFill>
            <a:ln>
              <a:noFill/>
            </a:ln>
            <a:effectLst/>
          </c:spPr>
          <c:invertIfNegative val="0"/>
          <c:cat>
            <c:numRef>
              <c:f>ForIntranet!$B$2:$P$2</c:f>
              <c:numCache>
                <c:formatCode>0_);\(0\)</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ForIntranet!$B$3:$P$3</c:f>
              <c:numCache>
                <c:formatCode>_(* #,##0_);_(* \(#,##0\);_(* "-"??_);_(@_)</c:formatCode>
                <c:ptCount val="15"/>
                <c:pt idx="0">
                  <c:v>7640</c:v>
                </c:pt>
                <c:pt idx="1">
                  <c:v>7239</c:v>
                </c:pt>
                <c:pt idx="2">
                  <c:v>6070</c:v>
                </c:pt>
                <c:pt idx="3">
                  <c:v>6190</c:v>
                </c:pt>
                <c:pt idx="4">
                  <c:v>5951</c:v>
                </c:pt>
                <c:pt idx="5">
                  <c:v>6302</c:v>
                </c:pt>
                <c:pt idx="6">
                  <c:v>7772</c:v>
                </c:pt>
                <c:pt idx="7">
                  <c:v>8479</c:v>
                </c:pt>
                <c:pt idx="8">
                  <c:v>8480</c:v>
                </c:pt>
                <c:pt idx="9">
                  <c:v>7228</c:v>
                </c:pt>
                <c:pt idx="10">
                  <c:v>5518</c:v>
                </c:pt>
                <c:pt idx="11">
                  <c:v>4984</c:v>
                </c:pt>
                <c:pt idx="12">
                  <c:v>5547</c:v>
                </c:pt>
                <c:pt idx="13">
                  <c:v>5313</c:v>
                </c:pt>
                <c:pt idx="14">
                  <c:v>6400</c:v>
                </c:pt>
              </c:numCache>
            </c:numRef>
          </c:val>
          <c:extLst>
            <c:ext xmlns:c16="http://schemas.microsoft.com/office/drawing/2014/chart" uri="{C3380CC4-5D6E-409C-BE32-E72D297353CC}">
              <c16:uniqueId val="{00000000-B03F-4438-BF47-6982BD234A40}"/>
            </c:ext>
          </c:extLst>
        </c:ser>
        <c:ser>
          <c:idx val="1"/>
          <c:order val="1"/>
          <c:tx>
            <c:strRef>
              <c:f>ForIntranet!$A$4</c:f>
              <c:strCache>
                <c:ptCount val="1"/>
                <c:pt idx="0">
                  <c:v>FIRE</c:v>
                </c:pt>
              </c:strCache>
            </c:strRef>
          </c:tx>
          <c:spPr>
            <a:solidFill>
              <a:schemeClr val="accent2"/>
            </a:solidFill>
            <a:ln>
              <a:noFill/>
            </a:ln>
            <a:effectLst/>
          </c:spPr>
          <c:invertIfNegative val="0"/>
          <c:cat>
            <c:numRef>
              <c:f>ForIntranet!$B$2:$P$2</c:f>
              <c:numCache>
                <c:formatCode>0_);\(0\)</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ForIntranet!$B$4:$P$4</c:f>
              <c:numCache>
                <c:formatCode>_(* #,##0_);_(* \(#,##0\);_(* "-"??_);_(@_)</c:formatCode>
                <c:ptCount val="15"/>
                <c:pt idx="0">
                  <c:v>12930</c:v>
                </c:pt>
                <c:pt idx="1">
                  <c:v>13440</c:v>
                </c:pt>
                <c:pt idx="2">
                  <c:v>12694</c:v>
                </c:pt>
                <c:pt idx="3">
                  <c:v>13612</c:v>
                </c:pt>
                <c:pt idx="4">
                  <c:v>14520</c:v>
                </c:pt>
                <c:pt idx="5">
                  <c:v>14295</c:v>
                </c:pt>
                <c:pt idx="6">
                  <c:v>15809</c:v>
                </c:pt>
                <c:pt idx="7">
                  <c:v>15905</c:v>
                </c:pt>
                <c:pt idx="8">
                  <c:v>14859</c:v>
                </c:pt>
                <c:pt idx="9">
                  <c:v>13266</c:v>
                </c:pt>
                <c:pt idx="10">
                  <c:v>12309</c:v>
                </c:pt>
                <c:pt idx="11">
                  <c:v>12533</c:v>
                </c:pt>
                <c:pt idx="12">
                  <c:v>11710</c:v>
                </c:pt>
                <c:pt idx="13">
                  <c:v>12667</c:v>
                </c:pt>
                <c:pt idx="14">
                  <c:v>13466</c:v>
                </c:pt>
              </c:numCache>
            </c:numRef>
          </c:val>
          <c:extLst>
            <c:ext xmlns:c16="http://schemas.microsoft.com/office/drawing/2014/chart" uri="{C3380CC4-5D6E-409C-BE32-E72D297353CC}">
              <c16:uniqueId val="{00000001-B03F-4438-BF47-6982BD234A40}"/>
            </c:ext>
          </c:extLst>
        </c:ser>
        <c:ser>
          <c:idx val="2"/>
          <c:order val="2"/>
          <c:tx>
            <c:strRef>
              <c:f>ForIntranet!$A$5</c:f>
              <c:strCache>
                <c:ptCount val="1"/>
                <c:pt idx="0">
                  <c:v>Manufacturing</c:v>
                </c:pt>
              </c:strCache>
            </c:strRef>
          </c:tx>
          <c:spPr>
            <a:solidFill>
              <a:schemeClr val="accent3"/>
            </a:solidFill>
            <a:ln>
              <a:noFill/>
            </a:ln>
            <a:effectLst/>
          </c:spPr>
          <c:invertIfNegative val="0"/>
          <c:cat>
            <c:numRef>
              <c:f>ForIntranet!$B$2:$P$2</c:f>
              <c:numCache>
                <c:formatCode>0_);\(0\)</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ForIntranet!$B$5:$P$5</c:f>
              <c:numCache>
                <c:formatCode>_(* #,##0_);_(* \(#,##0\);_(* "-"??_);_(@_)</c:formatCode>
                <c:ptCount val="15"/>
                <c:pt idx="0">
                  <c:v>7617</c:v>
                </c:pt>
                <c:pt idx="1">
                  <c:v>6403</c:v>
                </c:pt>
                <c:pt idx="2">
                  <c:v>6578</c:v>
                </c:pt>
                <c:pt idx="3">
                  <c:v>6514</c:v>
                </c:pt>
                <c:pt idx="4">
                  <c:v>6403</c:v>
                </c:pt>
                <c:pt idx="5">
                  <c:v>6501</c:v>
                </c:pt>
                <c:pt idx="6">
                  <c:v>6698</c:v>
                </c:pt>
                <c:pt idx="7">
                  <c:v>5890</c:v>
                </c:pt>
                <c:pt idx="8">
                  <c:v>6057</c:v>
                </c:pt>
                <c:pt idx="9">
                  <c:v>5896</c:v>
                </c:pt>
                <c:pt idx="10">
                  <c:v>5529</c:v>
                </c:pt>
                <c:pt idx="11">
                  <c:v>5638</c:v>
                </c:pt>
                <c:pt idx="12">
                  <c:v>6224</c:v>
                </c:pt>
                <c:pt idx="13">
                  <c:v>6182</c:v>
                </c:pt>
                <c:pt idx="14">
                  <c:v>5675</c:v>
                </c:pt>
              </c:numCache>
            </c:numRef>
          </c:val>
          <c:extLst>
            <c:ext xmlns:c16="http://schemas.microsoft.com/office/drawing/2014/chart" uri="{C3380CC4-5D6E-409C-BE32-E72D297353CC}">
              <c16:uniqueId val="{00000002-B03F-4438-BF47-6982BD234A40}"/>
            </c:ext>
          </c:extLst>
        </c:ser>
        <c:ser>
          <c:idx val="3"/>
          <c:order val="3"/>
          <c:tx>
            <c:strRef>
              <c:f>ForIntranet!$A$6</c:f>
              <c:strCache>
                <c:ptCount val="1"/>
                <c:pt idx="0">
                  <c:v>Retail</c:v>
                </c:pt>
              </c:strCache>
            </c:strRef>
          </c:tx>
          <c:spPr>
            <a:solidFill>
              <a:schemeClr val="accent4"/>
            </a:solidFill>
            <a:ln>
              <a:noFill/>
            </a:ln>
            <a:effectLst/>
          </c:spPr>
          <c:invertIfNegative val="0"/>
          <c:cat>
            <c:numRef>
              <c:f>ForIntranet!$B$2:$P$2</c:f>
              <c:numCache>
                <c:formatCode>0_);\(0\)</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ForIntranet!$B$6:$P$6</c:f>
              <c:numCache>
                <c:formatCode>_(* #,##0_);_(* \(#,##0\);_(* "-"??_);_(@_)</c:formatCode>
                <c:ptCount val="15"/>
                <c:pt idx="0">
                  <c:v>16315</c:v>
                </c:pt>
                <c:pt idx="1">
                  <c:v>15695</c:v>
                </c:pt>
                <c:pt idx="2">
                  <c:v>14741</c:v>
                </c:pt>
                <c:pt idx="3">
                  <c:v>14539</c:v>
                </c:pt>
                <c:pt idx="4">
                  <c:v>13791</c:v>
                </c:pt>
                <c:pt idx="5">
                  <c:v>14129</c:v>
                </c:pt>
                <c:pt idx="6">
                  <c:v>14801</c:v>
                </c:pt>
                <c:pt idx="7">
                  <c:v>14399</c:v>
                </c:pt>
                <c:pt idx="8">
                  <c:v>14403</c:v>
                </c:pt>
                <c:pt idx="9">
                  <c:v>12871</c:v>
                </c:pt>
                <c:pt idx="10">
                  <c:v>13024</c:v>
                </c:pt>
                <c:pt idx="11">
                  <c:v>13459</c:v>
                </c:pt>
                <c:pt idx="12">
                  <c:v>13959</c:v>
                </c:pt>
                <c:pt idx="13">
                  <c:v>14441</c:v>
                </c:pt>
                <c:pt idx="14">
                  <c:v>15682</c:v>
                </c:pt>
              </c:numCache>
            </c:numRef>
          </c:val>
          <c:extLst>
            <c:ext xmlns:c16="http://schemas.microsoft.com/office/drawing/2014/chart" uri="{C3380CC4-5D6E-409C-BE32-E72D297353CC}">
              <c16:uniqueId val="{00000003-B03F-4438-BF47-6982BD234A40}"/>
            </c:ext>
          </c:extLst>
        </c:ser>
        <c:ser>
          <c:idx val="4"/>
          <c:order val="4"/>
          <c:tx>
            <c:strRef>
              <c:f>ForIntranet!$A$7</c:f>
              <c:strCache>
                <c:ptCount val="1"/>
                <c:pt idx="0">
                  <c:v>Services</c:v>
                </c:pt>
              </c:strCache>
            </c:strRef>
          </c:tx>
          <c:spPr>
            <a:solidFill>
              <a:schemeClr val="accent5"/>
            </a:solidFill>
            <a:ln>
              <a:noFill/>
            </a:ln>
            <a:effectLst/>
          </c:spPr>
          <c:invertIfNegative val="0"/>
          <c:cat>
            <c:numRef>
              <c:f>ForIntranet!$B$2:$P$2</c:f>
              <c:numCache>
                <c:formatCode>0_);\(0\)</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ForIntranet!$B$7:$P$7</c:f>
              <c:numCache>
                <c:formatCode>_(* #,##0_);_(* \(#,##0\);_(* "-"??_);_(@_)</c:formatCode>
                <c:ptCount val="15"/>
                <c:pt idx="0">
                  <c:v>70312.137662337656</c:v>
                </c:pt>
                <c:pt idx="1">
                  <c:v>71000.762337662338</c:v>
                </c:pt>
                <c:pt idx="2">
                  <c:v>64688.92060859131</c:v>
                </c:pt>
                <c:pt idx="3">
                  <c:v>65177.69164437001</c:v>
                </c:pt>
                <c:pt idx="4">
                  <c:v>63248.085249354001</c:v>
                </c:pt>
                <c:pt idx="5">
                  <c:v>66018.583537851053</c:v>
                </c:pt>
                <c:pt idx="6">
                  <c:v>69148.826131478301</c:v>
                </c:pt>
                <c:pt idx="7">
                  <c:v>72627.107066330718</c:v>
                </c:pt>
                <c:pt idx="8">
                  <c:v>76671.655242509587</c:v>
                </c:pt>
                <c:pt idx="9">
                  <c:v>74107.547911644942</c:v>
                </c:pt>
                <c:pt idx="10">
                  <c:v>77359</c:v>
                </c:pt>
                <c:pt idx="11">
                  <c:v>80066</c:v>
                </c:pt>
                <c:pt idx="12">
                  <c:v>84117</c:v>
                </c:pt>
                <c:pt idx="13">
                  <c:v>80397</c:v>
                </c:pt>
                <c:pt idx="14">
                  <c:v>89810</c:v>
                </c:pt>
              </c:numCache>
            </c:numRef>
          </c:val>
          <c:extLst>
            <c:ext xmlns:c16="http://schemas.microsoft.com/office/drawing/2014/chart" uri="{C3380CC4-5D6E-409C-BE32-E72D297353CC}">
              <c16:uniqueId val="{00000004-B03F-4438-BF47-6982BD234A40}"/>
            </c:ext>
          </c:extLst>
        </c:ser>
        <c:ser>
          <c:idx val="5"/>
          <c:order val="5"/>
          <c:tx>
            <c:strRef>
              <c:f>ForIntranet!$A$8</c:f>
              <c:strCache>
                <c:ptCount val="1"/>
                <c:pt idx="0">
                  <c:v>WTU</c:v>
                </c:pt>
              </c:strCache>
            </c:strRef>
          </c:tx>
          <c:spPr>
            <a:solidFill>
              <a:schemeClr val="accent6"/>
            </a:solidFill>
            <a:ln>
              <a:noFill/>
            </a:ln>
            <a:effectLst/>
          </c:spPr>
          <c:invertIfNegative val="0"/>
          <c:cat>
            <c:numRef>
              <c:f>ForIntranet!$B$2:$P$2</c:f>
              <c:numCache>
                <c:formatCode>0_);\(0\)</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ForIntranet!$B$8:$P$8</c:f>
              <c:numCache>
                <c:formatCode>_(* #,##0_);_(* \(#,##0\);_(* "-"??_);_(@_)</c:formatCode>
                <c:ptCount val="15"/>
                <c:pt idx="0">
                  <c:v>9835</c:v>
                </c:pt>
                <c:pt idx="1">
                  <c:v>9014</c:v>
                </c:pt>
                <c:pt idx="2">
                  <c:v>8918</c:v>
                </c:pt>
                <c:pt idx="3">
                  <c:v>9007</c:v>
                </c:pt>
                <c:pt idx="4">
                  <c:v>9201</c:v>
                </c:pt>
                <c:pt idx="5">
                  <c:v>9310</c:v>
                </c:pt>
                <c:pt idx="6">
                  <c:v>9180</c:v>
                </c:pt>
                <c:pt idx="7">
                  <c:v>9195</c:v>
                </c:pt>
                <c:pt idx="8">
                  <c:v>9465</c:v>
                </c:pt>
                <c:pt idx="9">
                  <c:v>8906</c:v>
                </c:pt>
                <c:pt idx="10">
                  <c:v>7838</c:v>
                </c:pt>
                <c:pt idx="11">
                  <c:v>8613</c:v>
                </c:pt>
                <c:pt idx="12">
                  <c:v>8548</c:v>
                </c:pt>
                <c:pt idx="13">
                  <c:v>8467</c:v>
                </c:pt>
                <c:pt idx="14">
                  <c:v>8589</c:v>
                </c:pt>
              </c:numCache>
            </c:numRef>
          </c:val>
          <c:extLst>
            <c:ext xmlns:c16="http://schemas.microsoft.com/office/drawing/2014/chart" uri="{C3380CC4-5D6E-409C-BE32-E72D297353CC}">
              <c16:uniqueId val="{00000005-B03F-4438-BF47-6982BD234A40}"/>
            </c:ext>
          </c:extLst>
        </c:ser>
        <c:ser>
          <c:idx val="6"/>
          <c:order val="6"/>
          <c:tx>
            <c:strRef>
              <c:f>ForIntranet!$A$9</c:f>
              <c:strCache>
                <c:ptCount val="1"/>
                <c:pt idx="0">
                  <c:v>Government</c:v>
                </c:pt>
              </c:strCache>
            </c:strRef>
          </c:tx>
          <c:spPr>
            <a:solidFill>
              <a:schemeClr val="accent1">
                <a:lumMod val="60000"/>
              </a:schemeClr>
            </a:solidFill>
            <a:ln>
              <a:noFill/>
            </a:ln>
            <a:effectLst/>
          </c:spPr>
          <c:invertIfNegative val="0"/>
          <c:cat>
            <c:numRef>
              <c:f>ForIntranet!$B$2:$P$2</c:f>
              <c:numCache>
                <c:formatCode>0_);\(0\)</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ForIntranet!$B$9:$P$9</c:f>
              <c:numCache>
                <c:formatCode>_(* #,##0_);_(* \(#,##0\);_(* "-"??_);_(@_)</c:formatCode>
                <c:ptCount val="15"/>
                <c:pt idx="0">
                  <c:v>3779</c:v>
                </c:pt>
                <c:pt idx="1">
                  <c:v>4094</c:v>
                </c:pt>
                <c:pt idx="2">
                  <c:v>4057</c:v>
                </c:pt>
                <c:pt idx="3">
                  <c:v>4065</c:v>
                </c:pt>
                <c:pt idx="4">
                  <c:v>4094</c:v>
                </c:pt>
                <c:pt idx="5">
                  <c:v>4032</c:v>
                </c:pt>
                <c:pt idx="6">
                  <c:v>3728</c:v>
                </c:pt>
                <c:pt idx="7">
                  <c:v>3989</c:v>
                </c:pt>
                <c:pt idx="8">
                  <c:v>4141</c:v>
                </c:pt>
                <c:pt idx="9">
                  <c:v>4233</c:v>
                </c:pt>
                <c:pt idx="10">
                  <c:v>4365</c:v>
                </c:pt>
                <c:pt idx="11">
                  <c:v>4300</c:v>
                </c:pt>
                <c:pt idx="12">
                  <c:v>4333</c:v>
                </c:pt>
                <c:pt idx="13">
                  <c:v>4388</c:v>
                </c:pt>
                <c:pt idx="14">
                  <c:v>4296</c:v>
                </c:pt>
              </c:numCache>
            </c:numRef>
          </c:val>
          <c:extLst>
            <c:ext xmlns:c16="http://schemas.microsoft.com/office/drawing/2014/chart" uri="{C3380CC4-5D6E-409C-BE32-E72D297353CC}">
              <c16:uniqueId val="{00000006-B03F-4438-BF47-6982BD234A40}"/>
            </c:ext>
          </c:extLst>
        </c:ser>
        <c:ser>
          <c:idx val="7"/>
          <c:order val="7"/>
          <c:tx>
            <c:strRef>
              <c:f>ForIntranet!$A$10</c:f>
              <c:strCache>
                <c:ptCount val="1"/>
                <c:pt idx="0">
                  <c:v>Education</c:v>
                </c:pt>
              </c:strCache>
            </c:strRef>
          </c:tx>
          <c:spPr>
            <a:solidFill>
              <a:schemeClr val="accent2">
                <a:lumMod val="60000"/>
              </a:schemeClr>
            </a:solidFill>
            <a:ln>
              <a:noFill/>
            </a:ln>
            <a:effectLst/>
          </c:spPr>
          <c:invertIfNegative val="0"/>
          <c:cat>
            <c:numRef>
              <c:f>ForIntranet!$B$2:$P$2</c:f>
              <c:numCache>
                <c:formatCode>0_);\(0\)</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ForIntranet!$B$10:$P$10</c:f>
              <c:numCache>
                <c:formatCode>_(* #,##0_);_(* \(#,##0\);_(* "-"??_);_(@_)</c:formatCode>
                <c:ptCount val="15"/>
                <c:pt idx="0">
                  <c:v>3814</c:v>
                </c:pt>
                <c:pt idx="1">
                  <c:v>3894</c:v>
                </c:pt>
                <c:pt idx="2">
                  <c:v>4094</c:v>
                </c:pt>
                <c:pt idx="3">
                  <c:v>3824</c:v>
                </c:pt>
                <c:pt idx="4">
                  <c:v>3804</c:v>
                </c:pt>
                <c:pt idx="5">
                  <c:v>4127</c:v>
                </c:pt>
                <c:pt idx="6">
                  <c:v>4281</c:v>
                </c:pt>
                <c:pt idx="7">
                  <c:v>4285</c:v>
                </c:pt>
                <c:pt idx="8">
                  <c:v>4646</c:v>
                </c:pt>
                <c:pt idx="9">
                  <c:v>4420</c:v>
                </c:pt>
                <c:pt idx="10">
                  <c:v>4307</c:v>
                </c:pt>
                <c:pt idx="11">
                  <c:v>4253</c:v>
                </c:pt>
                <c:pt idx="12">
                  <c:v>4469</c:v>
                </c:pt>
                <c:pt idx="13">
                  <c:v>4229</c:v>
                </c:pt>
                <c:pt idx="14">
                  <c:v>4869</c:v>
                </c:pt>
              </c:numCache>
            </c:numRef>
          </c:val>
          <c:extLst>
            <c:ext xmlns:c16="http://schemas.microsoft.com/office/drawing/2014/chart" uri="{C3380CC4-5D6E-409C-BE32-E72D297353CC}">
              <c16:uniqueId val="{00000007-B03F-4438-BF47-6982BD234A40}"/>
            </c:ext>
          </c:extLst>
        </c:ser>
        <c:dLbls>
          <c:showLegendKey val="0"/>
          <c:showVal val="0"/>
          <c:showCatName val="0"/>
          <c:showSerName val="0"/>
          <c:showPercent val="0"/>
          <c:showBubbleSize val="0"/>
        </c:dLbls>
        <c:gapWidth val="150"/>
        <c:overlap val="100"/>
        <c:axId val="227845912"/>
        <c:axId val="227846304"/>
      </c:barChart>
      <c:catAx>
        <c:axId val="227845912"/>
        <c:scaling>
          <c:orientation val="minMax"/>
        </c:scaling>
        <c:delete val="0"/>
        <c:axPos val="b"/>
        <c:numFmt formatCode="0_);\(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7846304"/>
        <c:crosses val="autoZero"/>
        <c:auto val="1"/>
        <c:lblAlgn val="ctr"/>
        <c:lblOffset val="100"/>
        <c:noMultiLvlLbl val="0"/>
      </c:catAx>
      <c:valAx>
        <c:axId val="22784630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7845912"/>
        <c:crosses val="autoZero"/>
        <c:crossBetween val="between"/>
      </c:valAx>
      <c:spPr>
        <a:noFill/>
        <a:ln>
          <a:noFill/>
        </a:ln>
        <a:effectLst/>
      </c:spPr>
    </c:plotArea>
    <c:legend>
      <c:legendPos val="r"/>
      <c:layout>
        <c:manualLayout>
          <c:xMode val="edge"/>
          <c:yMode val="edge"/>
          <c:x val="0.777321052461035"/>
          <c:y val="9.5258935758764582E-2"/>
          <c:w val="0.21033326852661935"/>
          <c:h val="0.813045637215442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2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r>
              <a:rPr lang="en-US" sz="2200"/>
              <a:t>Annual Change</a:t>
            </a:r>
            <a:r>
              <a:rPr lang="en-US" sz="2200" baseline="0"/>
              <a:t> </a:t>
            </a:r>
            <a:r>
              <a:rPr lang="en-US" sz="2200"/>
              <a:t>in Populations 65 and over</a:t>
            </a:r>
          </a:p>
        </c:rich>
      </c:tx>
      <c:layout>
        <c:manualLayout>
          <c:xMode val="edge"/>
          <c:yMode val="edge"/>
          <c:x val="0.2045021373721905"/>
          <c:y val="1.2338393483099916E-2"/>
        </c:manualLayout>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045976058505231E-2"/>
          <c:y val="0.1368917167432544"/>
          <c:w val="0.91602724326538776"/>
          <c:h val="0.74738242555311551"/>
        </c:manualLayout>
      </c:layout>
      <c:barChart>
        <c:barDir val="col"/>
        <c:grouping val="clustered"/>
        <c:varyColors val="0"/>
        <c:ser>
          <c:idx val="0"/>
          <c:order val="0"/>
          <c:spPr>
            <a:solidFill>
              <a:schemeClr val="accent1"/>
            </a:solidFill>
            <a:ln>
              <a:noFill/>
            </a:ln>
            <a:effectLst/>
          </c:spPr>
          <c:invertIfNegative val="0"/>
          <c:cat>
            <c:numRef>
              <c:f>Sheet1!$D$8:$BT$8</c:f>
              <c:numCache>
                <c:formatCode>General</c:formatCode>
                <c:ptCount val="69"/>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pt idx="45">
                  <c:v>2017</c:v>
                </c:pt>
                <c:pt idx="46">
                  <c:v>2018</c:v>
                </c:pt>
                <c:pt idx="47">
                  <c:v>2019</c:v>
                </c:pt>
                <c:pt idx="48">
                  <c:v>2020</c:v>
                </c:pt>
                <c:pt idx="49">
                  <c:v>2021</c:v>
                </c:pt>
                <c:pt idx="50">
                  <c:v>2022</c:v>
                </c:pt>
                <c:pt idx="51">
                  <c:v>2023</c:v>
                </c:pt>
                <c:pt idx="52">
                  <c:v>2024</c:v>
                </c:pt>
                <c:pt idx="53">
                  <c:v>2025</c:v>
                </c:pt>
                <c:pt idx="54">
                  <c:v>2026</c:v>
                </c:pt>
                <c:pt idx="55">
                  <c:v>2027</c:v>
                </c:pt>
                <c:pt idx="56">
                  <c:v>2028</c:v>
                </c:pt>
                <c:pt idx="57">
                  <c:v>2029</c:v>
                </c:pt>
                <c:pt idx="58">
                  <c:v>2030</c:v>
                </c:pt>
                <c:pt idx="59">
                  <c:v>2031</c:v>
                </c:pt>
                <c:pt idx="60">
                  <c:v>2032</c:v>
                </c:pt>
                <c:pt idx="61">
                  <c:v>2033</c:v>
                </c:pt>
                <c:pt idx="62">
                  <c:v>2034</c:v>
                </c:pt>
                <c:pt idx="63">
                  <c:v>2035</c:v>
                </c:pt>
                <c:pt idx="64">
                  <c:v>2036</c:v>
                </c:pt>
                <c:pt idx="65">
                  <c:v>2037</c:v>
                </c:pt>
                <c:pt idx="66">
                  <c:v>2038</c:v>
                </c:pt>
                <c:pt idx="67">
                  <c:v>2039</c:v>
                </c:pt>
                <c:pt idx="68">
                  <c:v>2040</c:v>
                </c:pt>
              </c:numCache>
            </c:numRef>
          </c:cat>
          <c:val>
            <c:numRef>
              <c:f>Sheet1!$D$31:$BT$31</c:f>
              <c:numCache>
                <c:formatCode>#,##0</c:formatCode>
                <c:ptCount val="69"/>
                <c:pt idx="0">
                  <c:v>6983</c:v>
                </c:pt>
                <c:pt idx="1">
                  <c:v>7359</c:v>
                </c:pt>
                <c:pt idx="2">
                  <c:v>9565</c:v>
                </c:pt>
                <c:pt idx="3">
                  <c:v>9985</c:v>
                </c:pt>
                <c:pt idx="4">
                  <c:v>10763</c:v>
                </c:pt>
                <c:pt idx="5">
                  <c:v>12900</c:v>
                </c:pt>
                <c:pt idx="6">
                  <c:v>13825</c:v>
                </c:pt>
                <c:pt idx="7">
                  <c:v>15737</c:v>
                </c:pt>
                <c:pt idx="8">
                  <c:v>17091</c:v>
                </c:pt>
                <c:pt idx="9">
                  <c:v>13554</c:v>
                </c:pt>
                <c:pt idx="10">
                  <c:v>12057</c:v>
                </c:pt>
                <c:pt idx="11">
                  <c:v>14169</c:v>
                </c:pt>
                <c:pt idx="12">
                  <c:v>12944</c:v>
                </c:pt>
                <c:pt idx="13">
                  <c:v>13422</c:v>
                </c:pt>
                <c:pt idx="14">
                  <c:v>14511</c:v>
                </c:pt>
                <c:pt idx="15">
                  <c:v>15764</c:v>
                </c:pt>
                <c:pt idx="16">
                  <c:v>13748</c:v>
                </c:pt>
                <c:pt idx="17">
                  <c:v>14346</c:v>
                </c:pt>
                <c:pt idx="18">
                  <c:v>15328</c:v>
                </c:pt>
                <c:pt idx="19">
                  <c:v>14964</c:v>
                </c:pt>
                <c:pt idx="20">
                  <c:v>12449</c:v>
                </c:pt>
                <c:pt idx="21">
                  <c:v>10946</c:v>
                </c:pt>
                <c:pt idx="22">
                  <c:v>9616</c:v>
                </c:pt>
                <c:pt idx="23">
                  <c:v>10009</c:v>
                </c:pt>
                <c:pt idx="24">
                  <c:v>10000</c:v>
                </c:pt>
                <c:pt idx="25">
                  <c:v>5864</c:v>
                </c:pt>
                <c:pt idx="26">
                  <c:v>7454</c:v>
                </c:pt>
                <c:pt idx="27">
                  <c:v>6125</c:v>
                </c:pt>
                <c:pt idx="28">
                  <c:v>3309</c:v>
                </c:pt>
                <c:pt idx="29">
                  <c:v>7531</c:v>
                </c:pt>
                <c:pt idx="30">
                  <c:v>8582</c:v>
                </c:pt>
                <c:pt idx="31">
                  <c:v>10425</c:v>
                </c:pt>
                <c:pt idx="32">
                  <c:v>10963</c:v>
                </c:pt>
                <c:pt idx="33">
                  <c:v>14202</c:v>
                </c:pt>
                <c:pt idx="34">
                  <c:v>17393</c:v>
                </c:pt>
                <c:pt idx="35">
                  <c:v>19806</c:v>
                </c:pt>
                <c:pt idx="36">
                  <c:v>25094</c:v>
                </c:pt>
                <c:pt idx="37">
                  <c:v>25539</c:v>
                </c:pt>
                <c:pt idx="38">
                  <c:v>26001</c:v>
                </c:pt>
                <c:pt idx="39">
                  <c:v>23763</c:v>
                </c:pt>
                <c:pt idx="40">
                  <c:v>42221</c:v>
                </c:pt>
                <c:pt idx="41">
                  <c:v>42812</c:v>
                </c:pt>
                <c:pt idx="42">
                  <c:v>41613</c:v>
                </c:pt>
                <c:pt idx="43">
                  <c:v>43876</c:v>
                </c:pt>
                <c:pt idx="44">
                  <c:v>43708</c:v>
                </c:pt>
                <c:pt idx="45">
                  <c:v>45578</c:v>
                </c:pt>
                <c:pt idx="46">
                  <c:v>49218</c:v>
                </c:pt>
                <c:pt idx="47">
                  <c:v>46815</c:v>
                </c:pt>
                <c:pt idx="48">
                  <c:v>49043</c:v>
                </c:pt>
                <c:pt idx="49">
                  <c:v>47743</c:v>
                </c:pt>
                <c:pt idx="50">
                  <c:v>47364</c:v>
                </c:pt>
                <c:pt idx="51">
                  <c:v>47500</c:v>
                </c:pt>
                <c:pt idx="52">
                  <c:v>44570</c:v>
                </c:pt>
                <c:pt idx="53">
                  <c:v>46109</c:v>
                </c:pt>
                <c:pt idx="54">
                  <c:v>43999</c:v>
                </c:pt>
                <c:pt idx="55">
                  <c:v>40397</c:v>
                </c:pt>
                <c:pt idx="56">
                  <c:v>39215</c:v>
                </c:pt>
                <c:pt idx="57">
                  <c:v>35328</c:v>
                </c:pt>
                <c:pt idx="58">
                  <c:v>32113</c:v>
                </c:pt>
                <c:pt idx="59">
                  <c:v>24225</c:v>
                </c:pt>
                <c:pt idx="60">
                  <c:v>21572</c:v>
                </c:pt>
                <c:pt idx="61">
                  <c:v>21241</c:v>
                </c:pt>
                <c:pt idx="62">
                  <c:v>22330</c:v>
                </c:pt>
                <c:pt idx="63">
                  <c:v>26903</c:v>
                </c:pt>
                <c:pt idx="64">
                  <c:v>24314</c:v>
                </c:pt>
                <c:pt idx="65">
                  <c:v>16207</c:v>
                </c:pt>
                <c:pt idx="66">
                  <c:v>10697</c:v>
                </c:pt>
                <c:pt idx="67">
                  <c:v>7815</c:v>
                </c:pt>
                <c:pt idx="68">
                  <c:v>11416</c:v>
                </c:pt>
              </c:numCache>
            </c:numRef>
          </c:val>
          <c:extLst>
            <c:ext xmlns:c16="http://schemas.microsoft.com/office/drawing/2014/chart" uri="{C3380CC4-5D6E-409C-BE32-E72D297353CC}">
              <c16:uniqueId val="{00000000-A8E0-4911-A73E-70CED28FF99A}"/>
            </c:ext>
          </c:extLst>
        </c:ser>
        <c:dLbls>
          <c:showLegendKey val="0"/>
          <c:showVal val="0"/>
          <c:showCatName val="0"/>
          <c:showSerName val="0"/>
          <c:showPercent val="0"/>
          <c:showBubbleSize val="0"/>
        </c:dLbls>
        <c:gapWidth val="165"/>
        <c:overlap val="-27"/>
        <c:axId val="57159888"/>
        <c:axId val="57160280"/>
      </c:barChart>
      <c:catAx>
        <c:axId val="5715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160280"/>
        <c:crosses val="autoZero"/>
        <c:auto val="1"/>
        <c:lblAlgn val="ctr"/>
        <c:lblOffset val="100"/>
        <c:noMultiLvlLbl val="0"/>
      </c:catAx>
      <c:valAx>
        <c:axId val="57160280"/>
        <c:scaling>
          <c:orientation val="minMax"/>
          <c:max val="50000"/>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1598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62465394642513"/>
          <c:y val="0.1440336634920015"/>
          <c:w val="0.85025868477714051"/>
          <c:h val="0.76228907840332727"/>
        </c:manualLayout>
      </c:layout>
      <c:lineChart>
        <c:grouping val="standard"/>
        <c:varyColors val="0"/>
        <c:ser>
          <c:idx val="3"/>
          <c:order val="4"/>
          <c:tx>
            <c:strRef>
              <c:f>'Regional Chartmaker'!$F$3</c:f>
              <c:strCache>
                <c:ptCount val="1"/>
                <c:pt idx="0">
                  <c:v>ECO 14 New Draft</c:v>
                </c:pt>
              </c:strCache>
            </c:strRef>
          </c:tx>
          <c:spPr>
            <a:ln w="57150">
              <a:solidFill>
                <a:schemeClr val="accent1"/>
              </a:solidFill>
            </a:ln>
          </c:spPr>
          <c:marker>
            <c:symbol val="none"/>
          </c:marker>
          <c:cat>
            <c:numRef>
              <c:f>'Regional Chartmaker'!$A$4:$A$74</c:f>
              <c:numCache>
                <c:formatCode>General</c:formatCod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numCache>
            </c:numRef>
          </c:cat>
          <c:val>
            <c:numRef>
              <c:f>'Regional Chartmaker'!$F$4:$F$74</c:f>
              <c:numCache>
                <c:formatCode>_(* #,##0.000_);_(* \(#,##0.000\);_(* "-"??_);_(@_)</c:formatCode>
                <c:ptCount val="71"/>
                <c:pt idx="0">
                  <c:v>166.54560202963597</c:v>
                </c:pt>
                <c:pt idx="1">
                  <c:v>167.68441060195173</c:v>
                </c:pt>
                <c:pt idx="2">
                  <c:v>167.72071521195619</c:v>
                </c:pt>
                <c:pt idx="3">
                  <c:v>169.00135539444719</c:v>
                </c:pt>
                <c:pt idx="4">
                  <c:v>173.62523453603154</c:v>
                </c:pt>
                <c:pt idx="5">
                  <c:v>180.05073155451799</c:v>
                </c:pt>
                <c:pt idx="6">
                  <c:v>185.53513159158192</c:v>
                </c:pt>
                <c:pt idx="7">
                  <c:v>190.87856540239892</c:v>
                </c:pt>
                <c:pt idx="8">
                  <c:v>198.51640951840426</c:v>
                </c:pt>
                <c:pt idx="9">
                  <c:v>207.45770875150026</c:v>
                </c:pt>
                <c:pt idx="10">
                  <c:v>217.3044983346775</c:v>
                </c:pt>
                <c:pt idx="11">
                  <c:v>225.6957438061352</c:v>
                </c:pt>
                <c:pt idx="12">
                  <c:v>231.38009544676748</c:v>
                </c:pt>
                <c:pt idx="13">
                  <c:v>235.63164818054676</c:v>
                </c:pt>
                <c:pt idx="14">
                  <c:v>240.1220737554591</c:v>
                </c:pt>
                <c:pt idx="15">
                  <c:v>246.25723586278554</c:v>
                </c:pt>
                <c:pt idx="16">
                  <c:v>253.214227691128</c:v>
                </c:pt>
                <c:pt idx="17">
                  <c:v>261.26106619894142</c:v>
                </c:pt>
                <c:pt idx="18">
                  <c:v>271.0821080078149</c:v>
                </c:pt>
                <c:pt idx="19">
                  <c:v>280.54062299316877</c:v>
                </c:pt>
                <c:pt idx="20">
                  <c:v>291.41603718343868</c:v>
                </c:pt>
                <c:pt idx="21">
                  <c:v>299.85195535316274</c:v>
                </c:pt>
                <c:pt idx="22">
                  <c:v>306.45036248736159</c:v>
                </c:pt>
                <c:pt idx="23">
                  <c:v>312.69003688294339</c:v>
                </c:pt>
                <c:pt idx="24">
                  <c:v>316.17219296140786</c:v>
                </c:pt>
                <c:pt idx="25">
                  <c:v>319.86713413453492</c:v>
                </c:pt>
                <c:pt idx="26">
                  <c:v>323.57190636645907</c:v>
                </c:pt>
                <c:pt idx="27">
                  <c:v>327.05982211027992</c:v>
                </c:pt>
                <c:pt idx="28">
                  <c:v>330.61059024256338</c:v>
                </c:pt>
                <c:pt idx="29">
                  <c:v>332.13637143539415</c:v>
                </c:pt>
                <c:pt idx="30">
                  <c:v>333.39715009589696</c:v>
                </c:pt>
                <c:pt idx="31">
                  <c:v>335.95078556704561</c:v>
                </c:pt>
                <c:pt idx="32">
                  <c:v>338.82404570658912</c:v>
                </c:pt>
                <c:pt idx="33">
                  <c:v>342.59718884670997</c:v>
                </c:pt>
                <c:pt idx="34">
                  <c:v>347.04956685657561</c:v>
                </c:pt>
                <c:pt idx="35">
                  <c:v>352.49983000691822</c:v>
                </c:pt>
                <c:pt idx="36">
                  <c:v>359.17009764470743</c:v>
                </c:pt>
                <c:pt idx="37">
                  <c:v>366.52287409366858</c:v>
                </c:pt>
                <c:pt idx="38">
                  <c:v>377.22211795914058</c:v>
                </c:pt>
                <c:pt idx="39">
                  <c:v>387.59282626324398</c:v>
                </c:pt>
                <c:pt idx="40">
                  <c:v>402.4912903556978</c:v>
                </c:pt>
                <c:pt idx="41">
                  <c:v>418.10699314503455</c:v>
                </c:pt>
                <c:pt idx="42">
                  <c:v>438.49761366829739</c:v>
                </c:pt>
                <c:pt idx="43">
                  <c:v>462.17577570384054</c:v>
                </c:pt>
                <c:pt idx="44">
                  <c:v>483.00924642253619</c:v>
                </c:pt>
                <c:pt idx="45">
                  <c:v>504.32795557810164</c:v>
                </c:pt>
                <c:pt idx="46">
                  <c:v>526.03838917890653</c:v>
                </c:pt>
                <c:pt idx="47">
                  <c:v>547.25157447940592</c:v>
                </c:pt>
                <c:pt idx="48">
                  <c:v>569.51429848559872</c:v>
                </c:pt>
                <c:pt idx="49">
                  <c:v>592.6692670114362</c:v>
                </c:pt>
                <c:pt idx="50">
                  <c:v>616.40428030700923</c:v>
                </c:pt>
                <c:pt idx="51">
                  <c:v>640.18519677182803</c:v>
                </c:pt>
                <c:pt idx="52">
                  <c:v>663.96861235066444</c:v>
                </c:pt>
                <c:pt idx="53">
                  <c:v>687.70211895103205</c:v>
                </c:pt>
                <c:pt idx="54">
                  <c:v>710.99816044031434</c:v>
                </c:pt>
                <c:pt idx="55">
                  <c:v>734.31456886947876</c:v>
                </c:pt>
                <c:pt idx="56">
                  <c:v>757.05984531226761</c:v>
                </c:pt>
                <c:pt idx="57">
                  <c:v>777.88301399999023</c:v>
                </c:pt>
                <c:pt idx="58">
                  <c:v>797.13324420862671</c:v>
                </c:pt>
                <c:pt idx="59">
                  <c:v>815.12503008650413</c:v>
                </c:pt>
                <c:pt idx="60">
                  <c:v>831.12414989167803</c:v>
                </c:pt>
                <c:pt idx="61">
                  <c:v>843.75559880301455</c:v>
                </c:pt>
                <c:pt idx="62">
                  <c:v>853.67250057190699</c:v>
                </c:pt>
                <c:pt idx="63">
                  <c:v>862.77320460311466</c:v>
                </c:pt>
                <c:pt idx="64">
                  <c:v>872.22839214194198</c:v>
                </c:pt>
                <c:pt idx="65">
                  <c:v>883.38554878001332</c:v>
                </c:pt>
                <c:pt idx="66">
                  <c:v>894.46510024957763</c:v>
                </c:pt>
                <c:pt idx="67">
                  <c:v>902.36459596810141</c:v>
                </c:pt>
                <c:pt idx="68">
                  <c:v>906.85775599148405</c:v>
                </c:pt>
                <c:pt idx="69">
                  <c:v>909.62714714585991</c:v>
                </c:pt>
                <c:pt idx="70">
                  <c:v>912.89629002600714</c:v>
                </c:pt>
              </c:numCache>
            </c:numRef>
          </c:val>
          <c:smooth val="0"/>
          <c:extLst>
            <c:ext xmlns:c16="http://schemas.microsoft.com/office/drawing/2014/chart" uri="{C3380CC4-5D6E-409C-BE32-E72D297353CC}">
              <c16:uniqueId val="{00000000-C917-4319-AAA4-3853FBF46B29}"/>
            </c:ext>
          </c:extLst>
        </c:ser>
        <c:dLbls>
          <c:showLegendKey val="0"/>
          <c:showVal val="0"/>
          <c:showCatName val="0"/>
          <c:showSerName val="0"/>
          <c:showPercent val="0"/>
          <c:showBubbleSize val="0"/>
        </c:dLbls>
        <c:smooth val="0"/>
        <c:axId val="57161064"/>
        <c:axId val="57161456"/>
        <c:extLst>
          <c:ext xmlns:c15="http://schemas.microsoft.com/office/drawing/2012/chart" uri="{02D57815-91ED-43cb-92C2-25804820EDAC}">
            <c15:filteredLineSeries>
              <c15:ser>
                <c:idx val="2"/>
                <c:order val="0"/>
                <c:tx>
                  <c:strRef>
                    <c:extLst>
                      <c:ext uri="{02D57815-91ED-43cb-92C2-25804820EDAC}">
                        <c15:formulaRef>
                          <c15:sqref>'Regional Chartmaker'!$B$3</c15:sqref>
                        </c15:formulaRef>
                      </c:ext>
                    </c:extLst>
                    <c:strCache>
                      <c:ptCount val="1"/>
                      <c:pt idx="0">
                        <c:v>PSEF 06</c:v>
                      </c:pt>
                    </c:strCache>
                  </c:strRef>
                </c:tx>
                <c:spPr>
                  <a:ln>
                    <a:solidFill>
                      <a:schemeClr val="accent3">
                        <a:lumMod val="75000"/>
                      </a:schemeClr>
                    </a:solidFill>
                  </a:ln>
                </c:spPr>
                <c:marker>
                  <c:symbol val="none"/>
                </c:marker>
                <c:cat>
                  <c:numRef>
                    <c:extLst>
                      <c:ext uri="{02D57815-91ED-43cb-92C2-25804820EDAC}">
                        <c15:formulaRef>
                          <c15:sqref>'Regional Chartmaker'!$A$4:$A$74</c15:sqref>
                        </c15:formulaRef>
                      </c:ext>
                    </c:extLst>
                    <c:numCache>
                      <c:formatCode>General</c:formatCod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numCache>
                  </c:numRef>
                </c:cat>
                <c:val>
                  <c:numRef>
                    <c:extLst>
                      <c:ext uri="{02D57815-91ED-43cb-92C2-25804820EDAC}">
                        <c15:formulaRef>
                          <c15:sqref>'Regional Chartmaker'!$B$4:$B$74</c15:sqref>
                        </c15:formulaRef>
                      </c:ext>
                    </c:extLst>
                    <c:numCache>
                      <c:formatCode>_(* #,##0.000_);_(* \(#,##0.000\);_(* "-"??_);_(@_)</c:formatCode>
                      <c:ptCount val="71"/>
                      <c:pt idx="0">
                        <c:v>166.54560202963597</c:v>
                      </c:pt>
                      <c:pt idx="1">
                        <c:v>168.06924423678834</c:v>
                      </c:pt>
                      <c:pt idx="2">
                        <c:v>167.52765426337982</c:v>
                      </c:pt>
                      <c:pt idx="3">
                        <c:v>170.3526334553851</c:v>
                      </c:pt>
                      <c:pt idx="4">
                        <c:v>175.88902793051759</c:v>
                      </c:pt>
                      <c:pt idx="5">
                        <c:v>182.46986058610813</c:v>
                      </c:pt>
                      <c:pt idx="6">
                        <c:v>187.24326680246728</c:v>
                      </c:pt>
                      <c:pt idx="7">
                        <c:v>193.36173264470398</c:v>
                      </c:pt>
                      <c:pt idx="8">
                        <c:v>201.79931448641614</c:v>
                      </c:pt>
                      <c:pt idx="9">
                        <c:v>210.99767515905239</c:v>
                      </c:pt>
                      <c:pt idx="10">
                        <c:v>220.99838224860764</c:v>
                      </c:pt>
                      <c:pt idx="11">
                        <c:v>228.13146691358031</c:v>
                      </c:pt>
                      <c:pt idx="12">
                        <c:v>233.10996188554378</c:v>
                      </c:pt>
                      <c:pt idx="13">
                        <c:v>237.1138533177872</c:v>
                      </c:pt>
                      <c:pt idx="14">
                        <c:v>242.14345505589148</c:v>
                      </c:pt>
                      <c:pt idx="15">
                        <c:v>248.8523399701246</c:v>
                      </c:pt>
                      <c:pt idx="16">
                        <c:v>255.91420219793815</c:v>
                      </c:pt>
                      <c:pt idx="17">
                        <c:v>264.75756231654901</c:v>
                      </c:pt>
                      <c:pt idx="18">
                        <c:v>274.81192094796745</c:v>
                      </c:pt>
                      <c:pt idx="19">
                        <c:v>284.17440137131462</c:v>
                      </c:pt>
                      <c:pt idx="20">
                        <c:v>295.58534358841399</c:v>
                      </c:pt>
                      <c:pt idx="21">
                        <c:v>302.01613019838447</c:v>
                      </c:pt>
                      <c:pt idx="22">
                        <c:v>309.19617659259166</c:v>
                      </c:pt>
                      <c:pt idx="23">
                        <c:v>314.37682305073588</c:v>
                      </c:pt>
                      <c:pt idx="24">
                        <c:v>317.21391030226738</c:v>
                      </c:pt>
                      <c:pt idx="25">
                        <c:v>321.52609135981942</c:v>
                      </c:pt>
                      <c:pt idx="26">
                        <c:v>324.71503987617513</c:v>
                      </c:pt>
                      <c:pt idx="27">
                        <c:v>328.55282168065872</c:v>
                      </c:pt>
                      <c:pt idx="28">
                        <c:v>331.58492600929651</c:v>
                      </c:pt>
                      <c:pt idx="29">
                        <c:v>332.33740955088405</c:v>
                      </c:pt>
                      <c:pt idx="30">
                        <c:v>333.850374537736</c:v>
                      </c:pt>
                      <c:pt idx="31">
                        <c:v>337.51949318827485</c:v>
                      </c:pt>
                      <c:pt idx="32">
                        <c:v>339.78487063270114</c:v>
                      </c:pt>
                      <c:pt idx="33">
                        <c:v>341.91447389567759</c:v>
                      </c:pt>
                      <c:pt idx="34">
                        <c:v>344.69589646872487</c:v>
                      </c:pt>
                      <c:pt idx="35">
                        <c:v>349.08623453135726</c:v>
                      </c:pt>
                      <c:pt idx="36">
                        <c:v>355.40339976794536</c:v>
                      </c:pt>
                      <c:pt idx="37">
                        <c:v>363.76551775124477</c:v>
                      </c:pt>
                      <c:pt idx="38">
                        <c:v>373.93116084947428</c:v>
                      </c:pt>
                      <c:pt idx="39">
                        <c:v>384.26105976423798</c:v>
                      </c:pt>
                      <c:pt idx="40">
                        <c:v>394.13724889994239</c:v>
                      </c:pt>
                      <c:pt idx="41">
                        <c:v>405.26345910246181</c:v>
                      </c:pt>
                      <c:pt idx="42">
                        <c:v>420.27052116398369</c:v>
                      </c:pt>
                      <c:pt idx="43">
                        <c:v>435.39191590026292</c:v>
                      </c:pt>
                      <c:pt idx="44">
                        <c:v>450.41331208588139</c:v>
                      </c:pt>
                      <c:pt idx="45">
                        <c:v>466.26637248982104</c:v>
                      </c:pt>
                      <c:pt idx="46">
                        <c:v>482.39798986870136</c:v>
                      </c:pt>
                      <c:pt idx="47">
                        <c:v>499.30523087147748</c:v>
                      </c:pt>
                      <c:pt idx="48">
                        <c:v>516.78979858109801</c:v>
                      </c:pt>
                      <c:pt idx="49">
                        <c:v>534.73528259203249</c:v>
                      </c:pt>
                      <c:pt idx="50">
                        <c:v>553.17144400288316</c:v>
                      </c:pt>
                      <c:pt idx="51">
                        <c:v>571.290949761153</c:v>
                      </c:pt>
                      <c:pt idx="52">
                        <c:v>589.73015209130426</c:v>
                      </c:pt>
                      <c:pt idx="53">
                        <c:v>608.28337280478968</c:v>
                      </c:pt>
                      <c:pt idx="54">
                        <c:v>626.7460015691679</c:v>
                      </c:pt>
                      <c:pt idx="55">
                        <c:v>645.82910883208024</c:v>
                      </c:pt>
                      <c:pt idx="56">
                        <c:v>664.18595783971671</c:v>
                      </c:pt>
                      <c:pt idx="57">
                        <c:v>681.90176274964449</c:v>
                      </c:pt>
                      <c:pt idx="58">
                        <c:v>698.99808230494614</c:v>
                      </c:pt>
                      <c:pt idx="59">
                        <c:v>715.42301690900354</c:v>
                      </c:pt>
                      <c:pt idx="60">
                        <c:v>730.39172936645082</c:v>
                      </c:pt>
                      <c:pt idx="61">
                        <c:v>742.88620207267752</c:v>
                      </c:pt>
                      <c:pt idx="62">
                        <c:v>754.00425806883925</c:v>
                      </c:pt>
                      <c:pt idx="63">
                        <c:v>764.61617742445492</c:v>
                      </c:pt>
                      <c:pt idx="64">
                        <c:v>775.74754325892729</c:v>
                      </c:pt>
                      <c:pt idx="65">
                        <c:v>788.02768799949001</c:v>
                      </c:pt>
                      <c:pt idx="66">
                        <c:v>799.59479715920895</c:v>
                      </c:pt>
                      <c:pt idx="67">
                        <c:v>809.30310261309023</c:v>
                      </c:pt>
                      <c:pt idx="68">
                        <c:v>817.45435431453018</c:v>
                      </c:pt>
                      <c:pt idx="69">
                        <c:v>824.82522772629329</c:v>
                      </c:pt>
                      <c:pt idx="70">
                        <c:v>832.78809797112876</c:v>
                      </c:pt>
                    </c:numCache>
                  </c:numRef>
                </c:val>
                <c:smooth val="0"/>
                <c:extLst>
                  <c:ext xmlns:c16="http://schemas.microsoft.com/office/drawing/2014/chart" uri="{C3380CC4-5D6E-409C-BE32-E72D297353CC}">
                    <c16:uniqueId val="{00000001-C917-4319-AAA4-3853FBF46B29}"/>
                  </c:ext>
                </c:extLst>
              </c15:ser>
            </c15:filteredLineSeries>
            <c15:filteredLineSeries>
              <c15:ser>
                <c:idx val="4"/>
                <c:order val="1"/>
                <c:tx>
                  <c:strRef>
                    <c:extLst xmlns:c15="http://schemas.microsoft.com/office/drawing/2012/chart">
                      <c:ext xmlns:c15="http://schemas.microsoft.com/office/drawing/2012/chart" uri="{02D57815-91ED-43cb-92C2-25804820EDAC}">
                        <c15:formulaRef>
                          <c15:sqref>'Regional Chartmaker'!$C$3</c15:sqref>
                        </c15:formulaRef>
                      </c:ext>
                    </c:extLst>
                    <c:strCache>
                      <c:ptCount val="1"/>
                      <c:pt idx="0">
                        <c:v>Trend</c:v>
                      </c:pt>
                    </c:strCache>
                  </c:strRef>
                </c:tx>
                <c:spPr>
                  <a:ln>
                    <a:solidFill>
                      <a:schemeClr val="accent5">
                        <a:lumMod val="75000"/>
                        <a:alpha val="51000"/>
                      </a:schemeClr>
                    </a:solidFill>
                  </a:ln>
                </c:spPr>
                <c:marker>
                  <c:symbol val="none"/>
                </c:marker>
                <c:cat>
                  <c:numRef>
                    <c:extLst xmlns:c15="http://schemas.microsoft.com/office/drawing/2012/chart">
                      <c:ext xmlns:c15="http://schemas.microsoft.com/office/drawing/2012/chart" uri="{02D57815-91ED-43cb-92C2-25804820EDAC}">
                        <c15:formulaRef>
                          <c15:sqref>'Regional Chartmaker'!$A$4:$A$74</c15:sqref>
                        </c15:formulaRef>
                      </c:ext>
                    </c:extLst>
                    <c:numCache>
                      <c:formatCode>General</c:formatCod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numCache>
                  </c:numRef>
                </c:cat>
                <c:val>
                  <c:numRef>
                    <c:extLst xmlns:c15="http://schemas.microsoft.com/office/drawing/2012/chart">
                      <c:ext xmlns:c15="http://schemas.microsoft.com/office/drawing/2012/chart" uri="{02D57815-91ED-43cb-92C2-25804820EDAC}">
                        <c15:formulaRef>
                          <c15:sqref>'Regional Chartmaker'!$C$4:$C$74</c15:sqref>
                        </c15:formulaRef>
                      </c:ext>
                    </c:extLst>
                    <c:numCache>
                      <c:formatCode>_(* #,##0.000_);_(* \(#,##0.000\);_(* "-"??_);_(@_)</c:formatCode>
                      <c:ptCount val="71"/>
                      <c:pt idx="0">
                        <c:v>166.54560202963597</c:v>
                      </c:pt>
                      <c:pt idx="1">
                        <c:v>167.68441060195173</c:v>
                      </c:pt>
                      <c:pt idx="2">
                        <c:v>167.72071521195619</c:v>
                      </c:pt>
                      <c:pt idx="3">
                        <c:v>169.00135539444719</c:v>
                      </c:pt>
                      <c:pt idx="4">
                        <c:v>173.62523453603154</c:v>
                      </c:pt>
                      <c:pt idx="5">
                        <c:v>180.05073155451799</c:v>
                      </c:pt>
                      <c:pt idx="6">
                        <c:v>185.53513159158192</c:v>
                      </c:pt>
                      <c:pt idx="7">
                        <c:v>190.87856540239892</c:v>
                      </c:pt>
                      <c:pt idx="8">
                        <c:v>198.51640951840426</c:v>
                      </c:pt>
                      <c:pt idx="9">
                        <c:v>207.45770875150026</c:v>
                      </c:pt>
                      <c:pt idx="10">
                        <c:v>217.3044983346775</c:v>
                      </c:pt>
                      <c:pt idx="11">
                        <c:v>225.6957438061352</c:v>
                      </c:pt>
                      <c:pt idx="12">
                        <c:v>231.38009544676748</c:v>
                      </c:pt>
                      <c:pt idx="13">
                        <c:v>235.63164818054676</c:v>
                      </c:pt>
                      <c:pt idx="14">
                        <c:v>240.1220737554591</c:v>
                      </c:pt>
                      <c:pt idx="15">
                        <c:v>246.25723586278554</c:v>
                      </c:pt>
                      <c:pt idx="16">
                        <c:v>253.214227691128</c:v>
                      </c:pt>
                      <c:pt idx="17">
                        <c:v>261.26106619894142</c:v>
                      </c:pt>
                      <c:pt idx="18">
                        <c:v>271.0821080078149</c:v>
                      </c:pt>
                      <c:pt idx="19">
                        <c:v>280.54062299316877</c:v>
                      </c:pt>
                      <c:pt idx="20">
                        <c:v>291.41603718343868</c:v>
                      </c:pt>
                      <c:pt idx="21">
                        <c:v>299.85195535316274</c:v>
                      </c:pt>
                      <c:pt idx="22">
                        <c:v>306.45036248736159</c:v>
                      </c:pt>
                      <c:pt idx="23">
                        <c:v>312.69003688294339</c:v>
                      </c:pt>
                      <c:pt idx="24">
                        <c:v>316.17219296140786</c:v>
                      </c:pt>
                      <c:pt idx="25">
                        <c:v>319.86713413453492</c:v>
                      </c:pt>
                      <c:pt idx="26">
                        <c:v>323.57190636645907</c:v>
                      </c:pt>
                      <c:pt idx="27">
                        <c:v>327.05982211027992</c:v>
                      </c:pt>
                      <c:pt idx="28">
                        <c:v>330.61059024256338</c:v>
                      </c:pt>
                      <c:pt idx="29">
                        <c:v>332.13637143539415</c:v>
                      </c:pt>
                      <c:pt idx="30">
                        <c:v>333.39715009589696</c:v>
                      </c:pt>
                      <c:pt idx="31">
                        <c:v>335.95078556704561</c:v>
                      </c:pt>
                      <c:pt idx="32">
                        <c:v>338.82404570658912</c:v>
                      </c:pt>
                      <c:pt idx="33">
                        <c:v>342.59718884670997</c:v>
                      </c:pt>
                      <c:pt idx="34">
                        <c:v>347.04956685657561</c:v>
                      </c:pt>
                      <c:pt idx="35">
                        <c:v>352.49983000691822</c:v>
                      </c:pt>
                      <c:pt idx="36">
                        <c:v>359.17009764470743</c:v>
                      </c:pt>
                      <c:pt idx="37">
                        <c:v>366.52287409366858</c:v>
                      </c:pt>
                      <c:pt idx="38">
                        <c:v>377.22211795914058</c:v>
                      </c:pt>
                      <c:pt idx="39">
                        <c:v>387.59282626324398</c:v>
                      </c:pt>
                      <c:pt idx="40">
                        <c:v>402.4912903556978</c:v>
                      </c:pt>
                      <c:pt idx="41">
                        <c:v>418.10699314503455</c:v>
                      </c:pt>
                      <c:pt idx="42">
                        <c:v>438.49761366829739</c:v>
                      </c:pt>
                    </c:numCache>
                  </c:numRef>
                </c:val>
                <c:smooth val="0"/>
                <c:extLst>
                  <c:ext xmlns:c16="http://schemas.microsoft.com/office/drawing/2014/chart" uri="{C3380CC4-5D6E-409C-BE32-E72D297353CC}">
                    <c16:uniqueId val="{00000002-C917-4319-AAA4-3853FBF46B29}"/>
                  </c:ext>
                </c:extLst>
              </c15:ser>
            </c15:filteredLineSeries>
            <c15:filteredLineSeries>
              <c15:ser>
                <c:idx val="1"/>
                <c:order val="2"/>
                <c:tx>
                  <c:strRef>
                    <c:extLst xmlns:c15="http://schemas.microsoft.com/office/drawing/2012/chart">
                      <c:ext xmlns:c15="http://schemas.microsoft.com/office/drawing/2012/chart" uri="{02D57815-91ED-43cb-92C2-25804820EDAC}">
                        <c15:formulaRef>
                          <c15:sqref>'Regional Chartmaker'!$D$3</c15:sqref>
                        </c15:formulaRef>
                      </c:ext>
                    </c:extLst>
                    <c:strCache>
                      <c:ptCount val="1"/>
                      <c:pt idx="0">
                        <c:v>ECO 12</c:v>
                      </c:pt>
                    </c:strCache>
                  </c:strRef>
                </c:tx>
                <c:spPr>
                  <a:ln>
                    <a:solidFill>
                      <a:srgbClr val="C75F09">
                        <a:alpha val="80000"/>
                      </a:srgbClr>
                    </a:solidFill>
                  </a:ln>
                </c:spPr>
                <c:marker>
                  <c:symbol val="none"/>
                </c:marker>
                <c:cat>
                  <c:numRef>
                    <c:extLst xmlns:c15="http://schemas.microsoft.com/office/drawing/2012/chart">
                      <c:ext xmlns:c15="http://schemas.microsoft.com/office/drawing/2012/chart" uri="{02D57815-91ED-43cb-92C2-25804820EDAC}">
                        <c15:formulaRef>
                          <c15:sqref>'Regional Chartmaker'!$A$4:$A$74</c15:sqref>
                        </c15:formulaRef>
                      </c:ext>
                    </c:extLst>
                    <c:numCache>
                      <c:formatCode>General</c:formatCod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numCache>
                  </c:numRef>
                </c:cat>
                <c:val>
                  <c:numRef>
                    <c:extLst xmlns:c15="http://schemas.microsoft.com/office/drawing/2012/chart">
                      <c:ext xmlns:c15="http://schemas.microsoft.com/office/drawing/2012/chart" uri="{02D57815-91ED-43cb-92C2-25804820EDAC}">
                        <c15:formulaRef>
                          <c15:sqref>'Regional Chartmaker'!$D$4:$D$74</c15:sqref>
                        </c15:formulaRef>
                      </c:ext>
                    </c:extLst>
                    <c:numCache>
                      <c:formatCode>_(* #,##0.000_);_(* \(#,##0.000\);_(* "-"??_);_(@_)</c:formatCode>
                      <c:ptCount val="71"/>
                      <c:pt idx="0">
                        <c:v>166.545602</c:v>
                      </c:pt>
                      <c:pt idx="1">
                        <c:v>167.68441060000001</c:v>
                      </c:pt>
                      <c:pt idx="2">
                        <c:v>167.72071522499999</c:v>
                      </c:pt>
                      <c:pt idx="3">
                        <c:v>169.00135542500001</c:v>
                      </c:pt>
                      <c:pt idx="4">
                        <c:v>173.62523447499998</c:v>
                      </c:pt>
                      <c:pt idx="5">
                        <c:v>180.05073169999997</c:v>
                      </c:pt>
                      <c:pt idx="6">
                        <c:v>185.535131175</c:v>
                      </c:pt>
                      <c:pt idx="7">
                        <c:v>190.878566525</c:v>
                      </c:pt>
                      <c:pt idx="8">
                        <c:v>198.51640632499999</c:v>
                      </c:pt>
                      <c:pt idx="9">
                        <c:v>207.45771784999999</c:v>
                      </c:pt>
                      <c:pt idx="10">
                        <c:v>217.30447262499999</c:v>
                      </c:pt>
                      <c:pt idx="11">
                        <c:v>225.695816275</c:v>
                      </c:pt>
                      <c:pt idx="12">
                        <c:v>231.37989090000002</c:v>
                      </c:pt>
                      <c:pt idx="13">
                        <c:v>235.63222562499999</c:v>
                      </c:pt>
                      <c:pt idx="14">
                        <c:v>240.12044370000001</c:v>
                      </c:pt>
                      <c:pt idx="15">
                        <c:v>246.261837375</c:v>
                      </c:pt>
                      <c:pt idx="16">
                        <c:v>253.20123820000001</c:v>
                      </c:pt>
                      <c:pt idx="17">
                        <c:v>261.29773387500001</c:v>
                      </c:pt>
                      <c:pt idx="18">
                        <c:v>270.97859964999998</c:v>
                      </c:pt>
                      <c:pt idx="19">
                        <c:v>280.83281415000005</c:v>
                      </c:pt>
                      <c:pt idx="20">
                        <c:v>288.5471182</c:v>
                      </c:pt>
                      <c:pt idx="21">
                        <c:v>295.65723707500001</c:v>
                      </c:pt>
                      <c:pt idx="22">
                        <c:v>302.069138275</c:v>
                      </c:pt>
                      <c:pt idx="23">
                        <c:v>306.75380992499998</c:v>
                      </c:pt>
                      <c:pt idx="24">
                        <c:v>310.37460824999999</c:v>
                      </c:pt>
                      <c:pt idx="25">
                        <c:v>313.92327197500003</c:v>
                      </c:pt>
                      <c:pt idx="26">
                        <c:v>317.73780732499995</c:v>
                      </c:pt>
                      <c:pt idx="27">
                        <c:v>320.94692010000006</c:v>
                      </c:pt>
                      <c:pt idx="28">
                        <c:v>325.25777952499999</c:v>
                      </c:pt>
                      <c:pt idx="29">
                        <c:v>329.41809857499999</c:v>
                      </c:pt>
                      <c:pt idx="30">
                        <c:v>332.30015292499996</c:v>
                      </c:pt>
                      <c:pt idx="31">
                        <c:v>335.28048032499998</c:v>
                      </c:pt>
                      <c:pt idx="32">
                        <c:v>338.59378492500002</c:v>
                      </c:pt>
                      <c:pt idx="33">
                        <c:v>342.708287875</c:v>
                      </c:pt>
                      <c:pt idx="34">
                        <c:v>346.84668917500005</c:v>
                      </c:pt>
                      <c:pt idx="35">
                        <c:v>351.03640180000002</c:v>
                      </c:pt>
                      <c:pt idx="36">
                        <c:v>358.10467657500004</c:v>
                      </c:pt>
                      <c:pt idx="37">
                        <c:v>367.01975762500001</c:v>
                      </c:pt>
                      <c:pt idx="38">
                        <c:v>377.405572425</c:v>
                      </c:pt>
                      <c:pt idx="39">
                        <c:v>388.72247032499996</c:v>
                      </c:pt>
                      <c:pt idx="40">
                        <c:v>400.62002159999997</c:v>
                      </c:pt>
                      <c:pt idx="41">
                        <c:v>412.20307787500002</c:v>
                      </c:pt>
                      <c:pt idx="42">
                        <c:v>426.249261725</c:v>
                      </c:pt>
                      <c:pt idx="43">
                        <c:v>444.879477425</c:v>
                      </c:pt>
                      <c:pt idx="44">
                        <c:v>463.53150612499996</c:v>
                      </c:pt>
                      <c:pt idx="45">
                        <c:v>482.74746662500002</c:v>
                      </c:pt>
                      <c:pt idx="46">
                        <c:v>502.41034255</c:v>
                      </c:pt>
                      <c:pt idx="47">
                        <c:v>521.5084652999999</c:v>
                      </c:pt>
                      <c:pt idx="48">
                        <c:v>541.00688717499997</c:v>
                      </c:pt>
                      <c:pt idx="49">
                        <c:v>560.74705437500006</c:v>
                      </c:pt>
                      <c:pt idx="50">
                        <c:v>580.50096587499991</c:v>
                      </c:pt>
                      <c:pt idx="51">
                        <c:v>600.64262497499999</c:v>
                      </c:pt>
                      <c:pt idx="52">
                        <c:v>620.56461109999998</c:v>
                      </c:pt>
                      <c:pt idx="53">
                        <c:v>640.55077582500007</c:v>
                      </c:pt>
                      <c:pt idx="54">
                        <c:v>660.12067620000005</c:v>
                      </c:pt>
                      <c:pt idx="55">
                        <c:v>679.37783489999993</c:v>
                      </c:pt>
                      <c:pt idx="56">
                        <c:v>698.94164699999999</c:v>
                      </c:pt>
                      <c:pt idx="57">
                        <c:v>717.78091480000001</c:v>
                      </c:pt>
                      <c:pt idx="58">
                        <c:v>736.10697594999988</c:v>
                      </c:pt>
                      <c:pt idx="59">
                        <c:v>753.98378430000002</c:v>
                      </c:pt>
                      <c:pt idx="60">
                        <c:v>770.71784062500001</c:v>
                      </c:pt>
                      <c:pt idx="61">
                        <c:v>782.02868430000001</c:v>
                      </c:pt>
                      <c:pt idx="62">
                        <c:v>790.63981027500006</c:v>
                      </c:pt>
                      <c:pt idx="63">
                        <c:v>798.95850782500008</c:v>
                      </c:pt>
                      <c:pt idx="64">
                        <c:v>807.32895712499999</c:v>
                      </c:pt>
                      <c:pt idx="65">
                        <c:v>816.48709347499994</c:v>
                      </c:pt>
                      <c:pt idx="66">
                        <c:v>826.40995905</c:v>
                      </c:pt>
                      <c:pt idx="67">
                        <c:v>835.08102465000002</c:v>
                      </c:pt>
                      <c:pt idx="68">
                        <c:v>841.93992084999991</c:v>
                      </c:pt>
                      <c:pt idx="69">
                        <c:v>847.62546449999991</c:v>
                      </c:pt>
                      <c:pt idx="70">
                        <c:v>853.187979025</c:v>
                      </c:pt>
                    </c:numCache>
                  </c:numRef>
                </c:val>
                <c:smooth val="0"/>
                <c:extLst>
                  <c:ext xmlns:c16="http://schemas.microsoft.com/office/drawing/2014/chart" uri="{C3380CC4-5D6E-409C-BE32-E72D297353CC}">
                    <c16:uniqueId val="{00000003-C917-4319-AAA4-3853FBF46B29}"/>
                  </c:ext>
                </c:extLst>
              </c15:ser>
            </c15:filteredLineSeries>
            <c15:filteredLineSeries>
              <c15:ser>
                <c:idx val="0"/>
                <c:order val="3"/>
                <c:tx>
                  <c:strRef>
                    <c:extLst xmlns:c15="http://schemas.microsoft.com/office/drawing/2012/chart">
                      <c:ext xmlns:c15="http://schemas.microsoft.com/office/drawing/2012/chart" uri="{02D57815-91ED-43cb-92C2-25804820EDAC}">
                        <c15:formulaRef>
                          <c15:sqref>'Regional Chartmaker'!$E$3</c15:sqref>
                        </c15:formulaRef>
                      </c:ext>
                    </c:extLst>
                    <c:strCache>
                      <c:ptCount val="1"/>
                      <c:pt idx="0">
                        <c:v>ECO 14 Prior Draft</c:v>
                      </c:pt>
                    </c:strCache>
                  </c:strRef>
                </c:tx>
                <c:marker>
                  <c:symbol val="none"/>
                </c:marker>
                <c:cat>
                  <c:numRef>
                    <c:extLst xmlns:c15="http://schemas.microsoft.com/office/drawing/2012/chart">
                      <c:ext xmlns:c15="http://schemas.microsoft.com/office/drawing/2012/chart" uri="{02D57815-91ED-43cb-92C2-25804820EDAC}">
                        <c15:formulaRef>
                          <c15:sqref>'Regional Chartmaker'!$A$4:$A$74</c15:sqref>
                        </c15:formulaRef>
                      </c:ext>
                    </c:extLst>
                    <c:numCache>
                      <c:formatCode>General</c:formatCode>
                      <c:ptCount val="7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numCache>
                  </c:numRef>
                </c:cat>
                <c:val>
                  <c:numRef>
                    <c:extLst xmlns:c15="http://schemas.microsoft.com/office/drawing/2012/chart">
                      <c:ext xmlns:c15="http://schemas.microsoft.com/office/drawing/2012/chart" uri="{02D57815-91ED-43cb-92C2-25804820EDAC}">
                        <c15:formulaRef>
                          <c15:sqref>'Regional Chartmaker'!$E$4:$E$74</c15:sqref>
                        </c15:formulaRef>
                      </c:ext>
                    </c:extLst>
                    <c:numCache>
                      <c:formatCode>_(* #,##0.000_);_(* \(#,##0.000\);_(* "-"??_);_(@_)</c:formatCode>
                      <c:ptCount val="71"/>
                      <c:pt idx="0">
                        <c:v>166.54560202963597</c:v>
                      </c:pt>
                      <c:pt idx="1">
                        <c:v>167.68441060195173</c:v>
                      </c:pt>
                      <c:pt idx="2">
                        <c:v>167.72071521195619</c:v>
                      </c:pt>
                      <c:pt idx="3">
                        <c:v>169.00135539444719</c:v>
                      </c:pt>
                      <c:pt idx="4">
                        <c:v>173.62523453603154</c:v>
                      </c:pt>
                      <c:pt idx="5">
                        <c:v>180.05073155451799</c:v>
                      </c:pt>
                      <c:pt idx="6">
                        <c:v>185.53513159158192</c:v>
                      </c:pt>
                      <c:pt idx="7">
                        <c:v>190.87856540239892</c:v>
                      </c:pt>
                      <c:pt idx="8">
                        <c:v>198.51640951840426</c:v>
                      </c:pt>
                      <c:pt idx="9">
                        <c:v>207.45770875150026</c:v>
                      </c:pt>
                      <c:pt idx="10">
                        <c:v>217.3044983346775</c:v>
                      </c:pt>
                      <c:pt idx="11">
                        <c:v>225.6957438061352</c:v>
                      </c:pt>
                      <c:pt idx="12">
                        <c:v>231.38009544676748</c:v>
                      </c:pt>
                      <c:pt idx="13">
                        <c:v>235.63164818054676</c:v>
                      </c:pt>
                      <c:pt idx="14">
                        <c:v>240.1220737554591</c:v>
                      </c:pt>
                      <c:pt idx="15">
                        <c:v>246.25723586278554</c:v>
                      </c:pt>
                      <c:pt idx="16">
                        <c:v>253.214227691128</c:v>
                      </c:pt>
                      <c:pt idx="17">
                        <c:v>261.26106619894142</c:v>
                      </c:pt>
                      <c:pt idx="18">
                        <c:v>271.0821080078149</c:v>
                      </c:pt>
                      <c:pt idx="19">
                        <c:v>280.54062299316877</c:v>
                      </c:pt>
                      <c:pt idx="20">
                        <c:v>291.41603718343868</c:v>
                      </c:pt>
                      <c:pt idx="21">
                        <c:v>299.85195535316274</c:v>
                      </c:pt>
                      <c:pt idx="22">
                        <c:v>306.45036248736159</c:v>
                      </c:pt>
                      <c:pt idx="23">
                        <c:v>312.69003688294339</c:v>
                      </c:pt>
                      <c:pt idx="24">
                        <c:v>316.17219296140786</c:v>
                      </c:pt>
                      <c:pt idx="25">
                        <c:v>319.86713413453492</c:v>
                      </c:pt>
                      <c:pt idx="26">
                        <c:v>323.57190636645907</c:v>
                      </c:pt>
                      <c:pt idx="27">
                        <c:v>327.05982211027992</c:v>
                      </c:pt>
                      <c:pt idx="28">
                        <c:v>330.61059024256338</c:v>
                      </c:pt>
                      <c:pt idx="29">
                        <c:v>332.13637143539415</c:v>
                      </c:pt>
                      <c:pt idx="30">
                        <c:v>333.39715009589696</c:v>
                      </c:pt>
                      <c:pt idx="31">
                        <c:v>335.95078556704561</c:v>
                      </c:pt>
                      <c:pt idx="32">
                        <c:v>338.82404570658912</c:v>
                      </c:pt>
                      <c:pt idx="33">
                        <c:v>342.59718884670997</c:v>
                      </c:pt>
                      <c:pt idx="34">
                        <c:v>347.04956685657561</c:v>
                      </c:pt>
                      <c:pt idx="35">
                        <c:v>352.49983000691822</c:v>
                      </c:pt>
                      <c:pt idx="36">
                        <c:v>359.17009764470743</c:v>
                      </c:pt>
                      <c:pt idx="37">
                        <c:v>366.52287409366858</c:v>
                      </c:pt>
                      <c:pt idx="38">
                        <c:v>377.22211795914058</c:v>
                      </c:pt>
                      <c:pt idx="39">
                        <c:v>387.59282626324398</c:v>
                      </c:pt>
                      <c:pt idx="40">
                        <c:v>402.4912903556978</c:v>
                      </c:pt>
                      <c:pt idx="41">
                        <c:v>418.10699314503455</c:v>
                      </c:pt>
                      <c:pt idx="42">
                        <c:v>438.49761366829739</c:v>
                      </c:pt>
                      <c:pt idx="43">
                        <c:v>462.17577570384054</c:v>
                      </c:pt>
                      <c:pt idx="44">
                        <c:v>483.00924642253619</c:v>
                      </c:pt>
                      <c:pt idx="45">
                        <c:v>504.32795557810164</c:v>
                      </c:pt>
                      <c:pt idx="46">
                        <c:v>526.03838917890653</c:v>
                      </c:pt>
                      <c:pt idx="47">
                        <c:v>547.25157447940592</c:v>
                      </c:pt>
                      <c:pt idx="48">
                        <c:v>569.51429848559872</c:v>
                      </c:pt>
                      <c:pt idx="49">
                        <c:v>592.6692880683604</c:v>
                      </c:pt>
                      <c:pt idx="50">
                        <c:v>616.40823034213588</c:v>
                      </c:pt>
                      <c:pt idx="51">
                        <c:v>640.20184153560865</c:v>
                      </c:pt>
                      <c:pt idx="52">
                        <c:v>663.97742934476128</c:v>
                      </c:pt>
                      <c:pt idx="53">
                        <c:v>687.7106576039389</c:v>
                      </c:pt>
                      <c:pt idx="54">
                        <c:v>711.13131803083274</c:v>
                      </c:pt>
                      <c:pt idx="55">
                        <c:v>734.90375251132741</c:v>
                      </c:pt>
                      <c:pt idx="56">
                        <c:v>758.33428268846183</c:v>
                      </c:pt>
                      <c:pt idx="57">
                        <c:v>780.12763806870953</c:v>
                      </c:pt>
                      <c:pt idx="58">
                        <c:v>800.73714202958945</c:v>
                      </c:pt>
                      <c:pt idx="59">
                        <c:v>820.27927967221535</c:v>
                      </c:pt>
                      <c:pt idx="60">
                        <c:v>837.85848004012621</c:v>
                      </c:pt>
                      <c:pt idx="61">
                        <c:v>852.0526976289475</c:v>
                      </c:pt>
                      <c:pt idx="62">
                        <c:v>863.57892344137008</c:v>
                      </c:pt>
                      <c:pt idx="63">
                        <c:v>874.24603029108061</c:v>
                      </c:pt>
                      <c:pt idx="64">
                        <c:v>885.14730237171875</c:v>
                      </c:pt>
                      <c:pt idx="65">
                        <c:v>897.77605629421714</c:v>
                      </c:pt>
                      <c:pt idx="66">
                        <c:v>910.34362544011537</c:v>
                      </c:pt>
                      <c:pt idx="67">
                        <c:v>919.62339143488884</c:v>
                      </c:pt>
                      <c:pt idx="68">
                        <c:v>925.3471267411619</c:v>
                      </c:pt>
                      <c:pt idx="69">
                        <c:v>929.10556976370594</c:v>
                      </c:pt>
                      <c:pt idx="70">
                        <c:v>933.06809870617508</c:v>
                      </c:pt>
                    </c:numCache>
                  </c:numRef>
                </c:val>
                <c:smooth val="0"/>
                <c:extLst>
                  <c:ext xmlns:c16="http://schemas.microsoft.com/office/drawing/2014/chart" uri="{C3380CC4-5D6E-409C-BE32-E72D297353CC}">
                    <c16:uniqueId val="{00000004-C917-4319-AAA4-3853FBF46B29}"/>
                  </c:ext>
                </c:extLst>
              </c15:ser>
            </c15:filteredLineSeries>
          </c:ext>
        </c:extLst>
      </c:lineChart>
      <c:catAx>
        <c:axId val="57161064"/>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low"/>
        <c:txPr>
          <a:bodyPr rot="-5400000" vert="horz"/>
          <a:lstStyle/>
          <a:p>
            <a:pPr>
              <a:defRPr sz="1400"/>
            </a:pPr>
            <a:endParaRPr lang="en-US"/>
          </a:p>
        </c:txPr>
        <c:crossAx val="57161456"/>
        <c:crosses val="autoZero"/>
        <c:auto val="1"/>
        <c:lblAlgn val="ctr"/>
        <c:lblOffset val="100"/>
        <c:tickLblSkip val="5"/>
        <c:tickMarkSkip val="5"/>
        <c:noMultiLvlLbl val="0"/>
      </c:catAx>
      <c:valAx>
        <c:axId val="57161456"/>
        <c:scaling>
          <c:orientation val="minMax"/>
        </c:scaling>
        <c:delete val="0"/>
        <c:axPos val="l"/>
        <c:majorGridlines>
          <c:spPr>
            <a:ln>
              <a:solidFill>
                <a:schemeClr val="bg1">
                  <a:lumMod val="75000"/>
                </a:schemeClr>
              </a:solidFill>
              <a:prstDash val="dash"/>
            </a:ln>
          </c:spPr>
        </c:majorGridlines>
        <c:title>
          <c:tx>
            <c:rich>
              <a:bodyPr/>
              <a:lstStyle/>
              <a:p>
                <a:pPr>
                  <a:defRPr sz="1200"/>
                </a:pPr>
                <a:r>
                  <a:rPr lang="en-US" sz="1200" dirty="0" smtClean="0"/>
                  <a:t>Number of Older Adults in Puget Sound Region </a:t>
                </a:r>
                <a:r>
                  <a:rPr lang="en-US" sz="1200" baseline="0" dirty="0" smtClean="0"/>
                  <a:t> in Thousands</a:t>
                </a:r>
                <a:endParaRPr lang="en-US" sz="1200" dirty="0"/>
              </a:p>
            </c:rich>
          </c:tx>
          <c:overlay val="0"/>
        </c:title>
        <c:numFmt formatCode="#,##0" sourceLinked="0"/>
        <c:majorTickMark val="out"/>
        <c:minorTickMark val="none"/>
        <c:tickLblPos val="nextTo"/>
        <c:txPr>
          <a:bodyPr/>
          <a:lstStyle/>
          <a:p>
            <a:pPr>
              <a:defRPr sz="1400"/>
            </a:pPr>
            <a:endParaRPr lang="en-US"/>
          </a:p>
        </c:txPr>
        <c:crossAx val="57161064"/>
        <c:crosses val="autoZero"/>
        <c:crossBetween val="between"/>
      </c:valAx>
    </c:plotArea>
    <c:plotVisOnly val="1"/>
    <c:dispBlanksAs val="gap"/>
    <c:showDLblsOverMax val="0"/>
  </c:chart>
  <c:spPr>
    <a:ln>
      <a:noFill/>
    </a:ln>
  </c:sp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'EduAttain1970+'!$H$9</c:f>
              <c:strCache>
                <c:ptCount val="1"/>
                <c:pt idx="0">
                  <c:v>Less than 9th grade</c:v>
                </c:pt>
              </c:strCache>
            </c:strRef>
          </c:tx>
          <c:spPr>
            <a:solidFill>
              <a:schemeClr val="accent1"/>
            </a:solidFill>
            <a:ln>
              <a:noFill/>
            </a:ln>
            <a:effectLst/>
          </c:spPr>
          <c:invertIfNegative val="0"/>
          <c:cat>
            <c:numRef>
              <c:f>'EduAttain1970+'!$G$11:$G$16</c:f>
              <c:numCache>
                <c:formatCode>General</c:formatCode>
                <c:ptCount val="6"/>
                <c:pt idx="0">
                  <c:v>1970</c:v>
                </c:pt>
                <c:pt idx="1">
                  <c:v>1980</c:v>
                </c:pt>
                <c:pt idx="2">
                  <c:v>1990</c:v>
                </c:pt>
                <c:pt idx="3">
                  <c:v>2000</c:v>
                </c:pt>
                <c:pt idx="4">
                  <c:v>2010</c:v>
                </c:pt>
                <c:pt idx="5">
                  <c:v>2015</c:v>
                </c:pt>
              </c:numCache>
            </c:numRef>
          </c:cat>
          <c:val>
            <c:numRef>
              <c:f>'EduAttain1970+'!$H$11:$H$16</c:f>
              <c:numCache>
                <c:formatCode>0%</c:formatCode>
                <c:ptCount val="6"/>
                <c:pt idx="0">
                  <c:v>4.1846391553466811E-2</c:v>
                </c:pt>
                <c:pt idx="1">
                  <c:v>2.5947291030426423E-2</c:v>
                </c:pt>
                <c:pt idx="2">
                  <c:v>1.8379657401852961E-2</c:v>
                </c:pt>
                <c:pt idx="3">
                  <c:v>2.1285320689434228E-2</c:v>
                </c:pt>
                <c:pt idx="4">
                  <c:v>2.605961227116111E-2</c:v>
                </c:pt>
                <c:pt idx="5">
                  <c:v>2.8000000000000001E-2</c:v>
                </c:pt>
              </c:numCache>
            </c:numRef>
          </c:val>
          <c:extLst>
            <c:ext xmlns:c16="http://schemas.microsoft.com/office/drawing/2014/chart" uri="{C3380CC4-5D6E-409C-BE32-E72D297353CC}">
              <c16:uniqueId val="{00000000-6480-4F63-8196-B638308ACFEC}"/>
            </c:ext>
          </c:extLst>
        </c:ser>
        <c:ser>
          <c:idx val="1"/>
          <c:order val="1"/>
          <c:tx>
            <c:strRef>
              <c:f>'EduAttain1970+'!$I$9</c:f>
              <c:strCache>
                <c:ptCount val="1"/>
                <c:pt idx="0">
                  <c:v>9th grade to some college or associate's degree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'EduAttain1970+'!$G$11:$G$16</c:f>
              <c:numCache>
                <c:formatCode>General</c:formatCode>
                <c:ptCount val="6"/>
                <c:pt idx="0">
                  <c:v>1970</c:v>
                </c:pt>
                <c:pt idx="1">
                  <c:v>1980</c:v>
                </c:pt>
                <c:pt idx="2">
                  <c:v>1990</c:v>
                </c:pt>
                <c:pt idx="3">
                  <c:v>2000</c:v>
                </c:pt>
                <c:pt idx="4">
                  <c:v>2010</c:v>
                </c:pt>
                <c:pt idx="5">
                  <c:v>2015</c:v>
                </c:pt>
              </c:numCache>
            </c:numRef>
          </c:cat>
          <c:val>
            <c:numRef>
              <c:f>'EduAttain1970+'!$I$11:$I$16</c:f>
              <c:numCache>
                <c:formatCode>0%</c:formatCode>
                <c:ptCount val="6"/>
                <c:pt idx="0">
                  <c:v>0.59273804158887533</c:v>
                </c:pt>
                <c:pt idx="1">
                  <c:v>0.56493609320212645</c:v>
                </c:pt>
                <c:pt idx="2">
                  <c:v>0.52509498100379925</c:v>
                </c:pt>
                <c:pt idx="3">
                  <c:v>0.43766258730057028</c:v>
                </c:pt>
                <c:pt idx="4">
                  <c:v>0.35251567105317783</c:v>
                </c:pt>
                <c:pt idx="5">
                  <c:v>0.316</c:v>
                </c:pt>
              </c:numCache>
            </c:numRef>
          </c:val>
          <c:extLst>
            <c:ext xmlns:c16="http://schemas.microsoft.com/office/drawing/2014/chart" uri="{C3380CC4-5D6E-409C-BE32-E72D297353CC}">
              <c16:uniqueId val="{00000001-6480-4F63-8196-B638308ACFEC}"/>
            </c:ext>
          </c:extLst>
        </c:ser>
        <c:ser>
          <c:idx val="2"/>
          <c:order val="2"/>
          <c:tx>
            <c:strRef>
              <c:f>'EduAttain1970+'!$J$9</c:f>
              <c:strCache>
                <c:ptCount val="1"/>
                <c:pt idx="0">
                  <c:v>Bachelor's degree or higher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'EduAttain1970+'!$G$11:$G$16</c:f>
              <c:numCache>
                <c:formatCode>General</c:formatCode>
                <c:ptCount val="6"/>
                <c:pt idx="0">
                  <c:v>1970</c:v>
                </c:pt>
                <c:pt idx="1">
                  <c:v>1980</c:v>
                </c:pt>
                <c:pt idx="2">
                  <c:v>1990</c:v>
                </c:pt>
                <c:pt idx="3">
                  <c:v>2000</c:v>
                </c:pt>
                <c:pt idx="4">
                  <c:v>2010</c:v>
                </c:pt>
                <c:pt idx="5">
                  <c:v>2015</c:v>
                </c:pt>
              </c:numCache>
            </c:numRef>
          </c:cat>
          <c:val>
            <c:numRef>
              <c:f>'EduAttain1970+'!$J$11:$J$16</c:f>
              <c:numCache>
                <c:formatCode>0%</c:formatCode>
                <c:ptCount val="6"/>
                <c:pt idx="0">
                  <c:v>0.36541556685765791</c:v>
                </c:pt>
                <c:pt idx="1">
                  <c:v>0.40911661576744712</c:v>
                </c:pt>
                <c:pt idx="2">
                  <c:v>0.45652536159434781</c:v>
                </c:pt>
                <c:pt idx="3">
                  <c:v>0.54105209200999549</c:v>
                </c:pt>
                <c:pt idx="4">
                  <c:v>0.62142471667566113</c:v>
                </c:pt>
                <c:pt idx="5">
                  <c:v>0.65600000000000003</c:v>
                </c:pt>
              </c:numCache>
            </c:numRef>
          </c:val>
          <c:extLst>
            <c:ext xmlns:c16="http://schemas.microsoft.com/office/drawing/2014/chart" uri="{C3380CC4-5D6E-409C-BE32-E72D297353CC}">
              <c16:uniqueId val="{00000002-6480-4F63-8196-B638308ACFEC}"/>
            </c:ext>
          </c:extLst>
        </c:ser>
        <c:dLbls>
          <c:showLegendKey val="0"/>
          <c:showVal val="0"/>
          <c:showCatName val="0"/>
          <c:showSerName val="0"/>
          <c:showPercent val="0"/>
          <c:showBubbleSize val="0"/>
        </c:dLbls>
        <c:gapWidth val="150"/>
        <c:overlap val="100"/>
        <c:axId val="57162240"/>
        <c:axId val="57162632"/>
      </c:barChart>
      <c:catAx>
        <c:axId val="5716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162632"/>
        <c:crosses val="autoZero"/>
        <c:auto val="1"/>
        <c:lblAlgn val="ctr"/>
        <c:lblOffset val="100"/>
        <c:noMultiLvlLbl val="0"/>
      </c:catAx>
      <c:valAx>
        <c:axId val="57162632"/>
        <c:scaling>
          <c:orientation val="minMax"/>
        </c:scaling>
        <c:delete val="1"/>
        <c:axPos val="l"/>
        <c:majorGridlines>
          <c:spPr>
            <a:ln w="9525" cap="flat" cmpd="sng" algn="ctr">
              <a:solidFill>
                <a:schemeClr val="bg2">
                  <a:lumMod val="50000"/>
                </a:schemeClr>
              </a:solidFill>
              <a:prstDash val="dash"/>
              <a:round/>
            </a:ln>
            <a:effectLst/>
          </c:spPr>
        </c:majorGridlines>
        <c:numFmt formatCode="0%" sourceLinked="1"/>
        <c:majorTickMark val="none"/>
        <c:minorTickMark val="none"/>
        <c:tickLblPos val="nextTo"/>
        <c:crossAx val="57162240"/>
        <c:crosses val="autoZero"/>
        <c:crossBetween val="between"/>
      </c:valAx>
      <c:spPr>
        <a:noFill/>
        <a:ln>
          <a:noFill/>
        </a:ln>
        <a:effectLst/>
      </c:spPr>
    </c:plotArea>
    <c:legend>
      <c:legendPos val="r"/>
      <c:layout>
        <c:manualLayout>
          <c:xMode val="edge"/>
          <c:yMode val="edge"/>
          <c:x val="0.66465268916484255"/>
          <c:y val="5.7290026246719174E-2"/>
          <c:w val="0.32217208026862248"/>
          <c:h val="0.942709973753280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MedianIncomeTrends!$A$2:$A$5</c:f>
              <c:numCache>
                <c:formatCode>General</c:formatCode>
                <c:ptCount val="4"/>
                <c:pt idx="0">
                  <c:v>1990</c:v>
                </c:pt>
                <c:pt idx="1">
                  <c:v>2000</c:v>
                </c:pt>
                <c:pt idx="2">
                  <c:v>2010</c:v>
                </c:pt>
                <c:pt idx="3">
                  <c:v>2015</c:v>
                </c:pt>
              </c:numCache>
            </c:numRef>
          </c:cat>
          <c:val>
            <c:numRef>
              <c:f>MedianIncomeTrends!$B$2:$B$5</c:f>
              <c:numCache>
                <c:formatCode>"$"#,##0_);[Red]\("$"#,##0\)</c:formatCode>
                <c:ptCount val="4"/>
                <c:pt idx="0">
                  <c:v>76759</c:v>
                </c:pt>
                <c:pt idx="1">
                  <c:v>84200</c:v>
                </c:pt>
                <c:pt idx="2">
                  <c:v>87499</c:v>
                </c:pt>
                <c:pt idx="3">
                  <c:v>98804</c:v>
                </c:pt>
              </c:numCache>
            </c:numRef>
          </c:val>
          <c:extLst>
            <c:ext xmlns:c16="http://schemas.microsoft.com/office/drawing/2014/chart" uri="{C3380CC4-5D6E-409C-BE32-E72D297353CC}">
              <c16:uniqueId val="{00000000-B00C-4062-A8B7-8567FEB74C15}"/>
            </c:ext>
          </c:extLst>
        </c:ser>
        <c:dLbls>
          <c:showLegendKey val="0"/>
          <c:showVal val="0"/>
          <c:showCatName val="0"/>
          <c:showSerName val="0"/>
          <c:showPercent val="0"/>
          <c:showBubbleSize val="0"/>
        </c:dLbls>
        <c:gapWidth val="75"/>
        <c:overlap val="-27"/>
        <c:axId val="56980864"/>
        <c:axId val="56981256"/>
      </c:barChart>
      <c:catAx>
        <c:axId val="5698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6981256"/>
        <c:crosses val="autoZero"/>
        <c:auto val="1"/>
        <c:lblAlgn val="ctr"/>
        <c:lblOffset val="100"/>
        <c:noMultiLvlLbl val="0"/>
      </c:catAx>
      <c:valAx>
        <c:axId val="56981256"/>
        <c:scaling>
          <c:orientation val="minMax"/>
        </c:scaling>
        <c:delete val="1"/>
        <c:axPos val="l"/>
        <c:numFmt formatCode="&quot;$&quot;#,##0_);[Red]\(&quot;$&quot;#,##0\)" sourceLinked="1"/>
        <c:majorTickMark val="none"/>
        <c:minorTickMark val="none"/>
        <c:tickLblPos val="nextTo"/>
        <c:crossAx val="569808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85040115017688"/>
          <c:y val="5.0925925925925923E-2"/>
          <c:w val="0.48414959884982312"/>
          <c:h val="0.8981481481481481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Sheet1!$A$46:$A$50</c:f>
              <c:strCache>
                <c:ptCount val="5"/>
                <c:pt idx="0">
                  <c:v>Management, business, science, and arts</c:v>
                </c:pt>
                <c:pt idx="1">
                  <c:v>Service</c:v>
                </c:pt>
                <c:pt idx="2">
                  <c:v>Sales and office</c:v>
                </c:pt>
                <c:pt idx="3">
                  <c:v>Natural resources, construction, and maintenance</c:v>
                </c:pt>
                <c:pt idx="4">
                  <c:v>Production, transportation, and material moving</c:v>
                </c:pt>
              </c:strCache>
            </c:strRef>
          </c:cat>
          <c:val>
            <c:numRef>
              <c:f>Sheet1!$B$46:$B$50</c:f>
              <c:numCache>
                <c:formatCode>"$"#,##0</c:formatCode>
                <c:ptCount val="5"/>
                <c:pt idx="0">
                  <c:v>101205</c:v>
                </c:pt>
                <c:pt idx="1">
                  <c:v>26708</c:v>
                </c:pt>
                <c:pt idx="2">
                  <c:v>62335</c:v>
                </c:pt>
                <c:pt idx="3">
                  <c:v>60835</c:v>
                </c:pt>
                <c:pt idx="4">
                  <c:v>41330</c:v>
                </c:pt>
              </c:numCache>
            </c:numRef>
          </c:val>
          <c:extLst>
            <c:ext xmlns:c16="http://schemas.microsoft.com/office/drawing/2014/chart" uri="{C3380CC4-5D6E-409C-BE32-E72D297353CC}">
              <c16:uniqueId val="{00000000-CA12-49C3-97ED-FF93C57C173A}"/>
            </c:ext>
          </c:extLst>
        </c:ser>
        <c:dLbls>
          <c:showLegendKey val="0"/>
          <c:showVal val="0"/>
          <c:showCatName val="0"/>
          <c:showSerName val="0"/>
          <c:showPercent val="0"/>
          <c:showBubbleSize val="0"/>
        </c:dLbls>
        <c:gapWidth val="75"/>
        <c:axId val="56982040"/>
        <c:axId val="56982432"/>
      </c:barChart>
      <c:catAx>
        <c:axId val="56982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6982432"/>
        <c:crosses val="autoZero"/>
        <c:auto val="1"/>
        <c:lblAlgn val="ctr"/>
        <c:lblOffset val="100"/>
        <c:noMultiLvlLbl val="0"/>
      </c:catAx>
      <c:valAx>
        <c:axId val="56982432"/>
        <c:scaling>
          <c:orientation val="minMax"/>
        </c:scaling>
        <c:delete val="1"/>
        <c:axPos val="b"/>
        <c:numFmt formatCode="&quot;$&quot;#,##0" sourceLinked="1"/>
        <c:majorTickMark val="none"/>
        <c:minorTickMark val="none"/>
        <c:tickLblPos val="nextTo"/>
        <c:crossAx val="569820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86706136894533E-2"/>
          <c:y val="5.0925925925925923E-2"/>
          <c:w val="0.67539448564452931"/>
          <c:h val="0.8416746864975212"/>
        </c:manualLayout>
      </c:layout>
      <c:barChart>
        <c:barDir val="col"/>
        <c:grouping val="percentStacked"/>
        <c:varyColors val="0"/>
        <c:ser>
          <c:idx val="0"/>
          <c:order val="0"/>
          <c:tx>
            <c:strRef>
              <c:f>'DP03'!$A$217</c:f>
              <c:strCache>
                <c:ptCount val="1"/>
                <c:pt idx="0">
                  <c:v>Management, business, science, and arts occupations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'DP03'!$B$184:$F$184</c:f>
              <c:strCache>
                <c:ptCount val="5"/>
                <c:pt idx="0">
                  <c:v>United States</c:v>
                </c:pt>
                <c:pt idx="1">
                  <c:v>Washington</c:v>
                </c:pt>
                <c:pt idx="2">
                  <c:v>King County</c:v>
                </c:pt>
                <c:pt idx="3">
                  <c:v>BELLEVUE</c:v>
                </c:pt>
                <c:pt idx="4">
                  <c:v>Seattle</c:v>
                </c:pt>
              </c:strCache>
            </c:strRef>
          </c:cat>
          <c:val>
            <c:numRef>
              <c:f>'DP03'!$B$217:$F$217</c:f>
              <c:numCache>
                <c:formatCode>0%</c:formatCode>
                <c:ptCount val="5"/>
                <c:pt idx="0">
                  <c:v>0.371</c:v>
                </c:pt>
                <c:pt idx="1">
                  <c:v>0.39800000000000002</c:v>
                </c:pt>
                <c:pt idx="2">
                  <c:v>0.51100000000000001</c:v>
                </c:pt>
                <c:pt idx="3">
                  <c:v>0.61399999999999999</c:v>
                </c:pt>
                <c:pt idx="4">
                  <c:v>0.59199999999999997</c:v>
                </c:pt>
              </c:numCache>
            </c:numRef>
          </c:val>
          <c:extLst>
            <c:ext xmlns:c16="http://schemas.microsoft.com/office/drawing/2014/chart" uri="{C3380CC4-5D6E-409C-BE32-E72D297353CC}">
              <c16:uniqueId val="{00000000-E50E-467F-9376-488DA3FF405C}"/>
            </c:ext>
          </c:extLst>
        </c:ser>
        <c:ser>
          <c:idx val="1"/>
          <c:order val="1"/>
          <c:tx>
            <c:strRef>
              <c:f>'DP03'!$A$218</c:f>
              <c:strCache>
                <c:ptCount val="1"/>
                <c:pt idx="0">
                  <c:v>Service occupations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'DP03'!$B$184:$F$184</c:f>
              <c:strCache>
                <c:ptCount val="5"/>
                <c:pt idx="0">
                  <c:v>United States</c:v>
                </c:pt>
                <c:pt idx="1">
                  <c:v>Washington</c:v>
                </c:pt>
                <c:pt idx="2">
                  <c:v>King County</c:v>
                </c:pt>
                <c:pt idx="3">
                  <c:v>BELLEVUE</c:v>
                </c:pt>
                <c:pt idx="4">
                  <c:v>Seattle</c:v>
                </c:pt>
              </c:strCache>
            </c:strRef>
          </c:cat>
          <c:val>
            <c:numRef>
              <c:f>'DP03'!$B$218:$F$218</c:f>
              <c:numCache>
                <c:formatCode>0%</c:formatCode>
                <c:ptCount val="5"/>
                <c:pt idx="0">
                  <c:v>0.18</c:v>
                </c:pt>
                <c:pt idx="1">
                  <c:v>0.16900000000000001</c:v>
                </c:pt>
                <c:pt idx="2">
                  <c:v>0.14599999999999999</c:v>
                </c:pt>
                <c:pt idx="3">
                  <c:v>0.14199999999999999</c:v>
                </c:pt>
                <c:pt idx="4">
                  <c:v>0.14299999999999999</c:v>
                </c:pt>
              </c:numCache>
            </c:numRef>
          </c:val>
          <c:extLst>
            <c:ext xmlns:c16="http://schemas.microsoft.com/office/drawing/2014/chart" uri="{C3380CC4-5D6E-409C-BE32-E72D297353CC}">
              <c16:uniqueId val="{00000001-E50E-467F-9376-488DA3FF405C}"/>
            </c:ext>
          </c:extLst>
        </c:ser>
        <c:ser>
          <c:idx val="2"/>
          <c:order val="2"/>
          <c:tx>
            <c:strRef>
              <c:f>'DP03'!$A$219</c:f>
              <c:strCache>
                <c:ptCount val="1"/>
                <c:pt idx="0">
                  <c:v>Sales and office occupations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'DP03'!$B$184:$F$184</c:f>
              <c:strCache>
                <c:ptCount val="5"/>
                <c:pt idx="0">
                  <c:v>United States</c:v>
                </c:pt>
                <c:pt idx="1">
                  <c:v>Washington</c:v>
                </c:pt>
                <c:pt idx="2">
                  <c:v>King County</c:v>
                </c:pt>
                <c:pt idx="3">
                  <c:v>BELLEVUE</c:v>
                </c:pt>
                <c:pt idx="4">
                  <c:v>Seattle</c:v>
                </c:pt>
              </c:strCache>
            </c:strRef>
          </c:cat>
          <c:val>
            <c:numRef>
              <c:f>'DP03'!$B$219:$F$219</c:f>
              <c:numCache>
                <c:formatCode>0%</c:formatCode>
                <c:ptCount val="5"/>
                <c:pt idx="0">
                  <c:v>0.23599999999999999</c:v>
                </c:pt>
                <c:pt idx="1">
                  <c:v>0.218</c:v>
                </c:pt>
                <c:pt idx="2">
                  <c:v>0.19900000000000001</c:v>
                </c:pt>
                <c:pt idx="3">
                  <c:v>0.151</c:v>
                </c:pt>
                <c:pt idx="4">
                  <c:v>0.17899999999999999</c:v>
                </c:pt>
              </c:numCache>
            </c:numRef>
          </c:val>
          <c:extLst>
            <c:ext xmlns:c16="http://schemas.microsoft.com/office/drawing/2014/chart" uri="{C3380CC4-5D6E-409C-BE32-E72D297353CC}">
              <c16:uniqueId val="{00000002-E50E-467F-9376-488DA3FF405C}"/>
            </c:ext>
          </c:extLst>
        </c:ser>
        <c:ser>
          <c:idx val="3"/>
          <c:order val="3"/>
          <c:tx>
            <c:strRef>
              <c:f>'DP03'!$A$220</c:f>
              <c:strCache>
                <c:ptCount val="1"/>
                <c:pt idx="0">
                  <c:v>Natural resources, construction, and maintenance occupations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'DP03'!$B$184:$F$184</c:f>
              <c:strCache>
                <c:ptCount val="5"/>
                <c:pt idx="0">
                  <c:v>United States</c:v>
                </c:pt>
                <c:pt idx="1">
                  <c:v>Washington</c:v>
                </c:pt>
                <c:pt idx="2">
                  <c:v>King County</c:v>
                </c:pt>
                <c:pt idx="3">
                  <c:v>BELLEVUE</c:v>
                </c:pt>
                <c:pt idx="4">
                  <c:v>Seattle</c:v>
                </c:pt>
              </c:strCache>
            </c:strRef>
          </c:cat>
          <c:val>
            <c:numRef>
              <c:f>'DP03'!$B$220:$F$220</c:f>
              <c:numCache>
                <c:formatCode>0%</c:formatCode>
                <c:ptCount val="5"/>
                <c:pt idx="0">
                  <c:v>0.09</c:v>
                </c:pt>
                <c:pt idx="1">
                  <c:v>9.9000000000000005E-2</c:v>
                </c:pt>
                <c:pt idx="2">
                  <c:v>5.7000000000000002E-2</c:v>
                </c:pt>
                <c:pt idx="3">
                  <c:v>3.2000000000000001E-2</c:v>
                </c:pt>
                <c:pt idx="4">
                  <c:v>3.5999999999999997E-2</c:v>
                </c:pt>
              </c:numCache>
            </c:numRef>
          </c:val>
          <c:extLst>
            <c:ext xmlns:c16="http://schemas.microsoft.com/office/drawing/2014/chart" uri="{C3380CC4-5D6E-409C-BE32-E72D297353CC}">
              <c16:uniqueId val="{00000003-E50E-467F-9376-488DA3FF405C}"/>
            </c:ext>
          </c:extLst>
        </c:ser>
        <c:ser>
          <c:idx val="4"/>
          <c:order val="4"/>
          <c:tx>
            <c:strRef>
              <c:f>'DP03'!$A$221</c:f>
              <c:strCache>
                <c:ptCount val="1"/>
                <c:pt idx="0">
                  <c:v>Production, transportation, and material moving occupations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'DP03'!$B$184:$F$184</c:f>
              <c:strCache>
                <c:ptCount val="5"/>
                <c:pt idx="0">
                  <c:v>United States</c:v>
                </c:pt>
                <c:pt idx="1">
                  <c:v>Washington</c:v>
                </c:pt>
                <c:pt idx="2">
                  <c:v>King County</c:v>
                </c:pt>
                <c:pt idx="3">
                  <c:v>BELLEVUE</c:v>
                </c:pt>
                <c:pt idx="4">
                  <c:v>Seattle</c:v>
                </c:pt>
              </c:strCache>
            </c:strRef>
          </c:cat>
          <c:val>
            <c:numRef>
              <c:f>'DP03'!$B$221:$F$221</c:f>
              <c:numCache>
                <c:formatCode>0%</c:formatCode>
                <c:ptCount val="5"/>
                <c:pt idx="0">
                  <c:v>0.123</c:v>
                </c:pt>
                <c:pt idx="1">
                  <c:v>0.115</c:v>
                </c:pt>
                <c:pt idx="2">
                  <c:v>8.5999999999999993E-2</c:v>
                </c:pt>
                <c:pt idx="3">
                  <c:v>6.0999999999999999E-2</c:v>
                </c:pt>
                <c:pt idx="4">
                  <c:v>0.05</c:v>
                </c:pt>
              </c:numCache>
            </c:numRef>
          </c:val>
          <c:extLst>
            <c:ext xmlns:c16="http://schemas.microsoft.com/office/drawing/2014/chart" uri="{C3380CC4-5D6E-409C-BE32-E72D297353CC}">
              <c16:uniqueId val="{00000004-E50E-467F-9376-488DA3FF405C}"/>
            </c:ext>
          </c:extLst>
        </c:ser>
        <c:dLbls>
          <c:showLegendKey val="0"/>
          <c:showVal val="0"/>
          <c:showCatName val="0"/>
          <c:showSerName val="0"/>
          <c:showPercent val="0"/>
          <c:showBubbleSize val="0"/>
        </c:dLbls>
        <c:gapWidth val="100"/>
        <c:overlap val="100"/>
        <c:axId val="56983216"/>
        <c:axId val="56983608"/>
      </c:barChart>
      <c:catAx>
        <c:axId val="569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983608"/>
        <c:crosses val="autoZero"/>
        <c:auto val="1"/>
        <c:lblAlgn val="ctr"/>
        <c:lblOffset val="100"/>
        <c:noMultiLvlLbl val="0"/>
      </c:catAx>
      <c:valAx>
        <c:axId val="56983608"/>
        <c:scaling>
          <c:orientation val="minMax"/>
        </c:scaling>
        <c:delete val="1"/>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crossAx val="56983216"/>
        <c:crosses val="autoZero"/>
        <c:crossBetween val="between"/>
      </c:valAx>
      <c:spPr>
        <a:noFill/>
        <a:ln>
          <a:noFill/>
        </a:ln>
        <a:effectLst/>
      </c:spPr>
    </c:plotArea>
    <c:legend>
      <c:legendPos val="r"/>
      <c:layout>
        <c:manualLayout>
          <c:xMode val="edge"/>
          <c:yMode val="edge"/>
          <c:x val="0.70199668554778627"/>
          <c:y val="6.2890784656457352E-2"/>
          <c:w val="0.28133674319292235"/>
          <c:h val="0.81444925311073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2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86706136894533E-2"/>
          <c:y val="5.0925925925925923E-2"/>
          <c:w val="0.71537975863522207"/>
          <c:h val="0.8416746864975212"/>
        </c:manualLayout>
      </c:layout>
      <c:barChart>
        <c:barDir val="col"/>
        <c:grouping val="percentStacked"/>
        <c:varyColors val="0"/>
        <c:ser>
          <c:idx val="0"/>
          <c:order val="0"/>
          <c:tx>
            <c:strRef>
              <c:f>'DP03'!$A$185</c:f>
              <c:strCache>
                <c:ptCount val="1"/>
                <c:pt idx="0">
                  <c:v>Less than $25,000</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'DP03'!$B$184:$F$184</c:f>
              <c:strCache>
                <c:ptCount val="5"/>
                <c:pt idx="0">
                  <c:v>United States</c:v>
                </c:pt>
                <c:pt idx="1">
                  <c:v>Washington</c:v>
                </c:pt>
                <c:pt idx="2">
                  <c:v>King County</c:v>
                </c:pt>
                <c:pt idx="3">
                  <c:v>BELLEVUE</c:v>
                </c:pt>
                <c:pt idx="4">
                  <c:v>Seattle</c:v>
                </c:pt>
              </c:strCache>
            </c:strRef>
          </c:cat>
          <c:val>
            <c:numRef>
              <c:f>'DP03'!$B$185:$F$185</c:f>
              <c:numCache>
                <c:formatCode>0%</c:formatCode>
                <c:ptCount val="5"/>
                <c:pt idx="0">
                  <c:v>0.22041531788178914</c:v>
                </c:pt>
                <c:pt idx="1">
                  <c:v>0.1746891140533898</c:v>
                </c:pt>
                <c:pt idx="2">
                  <c:v>0.13038097377037552</c:v>
                </c:pt>
                <c:pt idx="3">
                  <c:v>0.12041379068092804</c:v>
                </c:pt>
                <c:pt idx="4">
                  <c:v>0.15480745117959863</c:v>
                </c:pt>
              </c:numCache>
            </c:numRef>
          </c:val>
          <c:extLst>
            <c:ext xmlns:c16="http://schemas.microsoft.com/office/drawing/2014/chart" uri="{C3380CC4-5D6E-409C-BE32-E72D297353CC}">
              <c16:uniqueId val="{00000000-8944-4E04-8E15-21266ABE54C6}"/>
            </c:ext>
          </c:extLst>
        </c:ser>
        <c:ser>
          <c:idx val="1"/>
          <c:order val="1"/>
          <c:tx>
            <c:strRef>
              <c:f>'DP03'!$A$186</c:f>
              <c:strCache>
                <c:ptCount val="1"/>
                <c:pt idx="0">
                  <c:v>$25,000 to $49,999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'DP03'!$B$184:$F$184</c:f>
              <c:strCache>
                <c:ptCount val="5"/>
                <c:pt idx="0">
                  <c:v>United States</c:v>
                </c:pt>
                <c:pt idx="1">
                  <c:v>Washington</c:v>
                </c:pt>
                <c:pt idx="2">
                  <c:v>King County</c:v>
                </c:pt>
                <c:pt idx="3">
                  <c:v>BELLEVUE</c:v>
                </c:pt>
                <c:pt idx="4">
                  <c:v>Seattle</c:v>
                </c:pt>
              </c:strCache>
            </c:strRef>
          </c:cat>
          <c:val>
            <c:numRef>
              <c:f>'DP03'!$B$186:$F$186</c:f>
              <c:numCache>
                <c:formatCode>0%</c:formatCode>
                <c:ptCount val="5"/>
                <c:pt idx="0">
                  <c:v>0.2304840313599093</c:v>
                </c:pt>
                <c:pt idx="1">
                  <c:v>0.21471259885661845</c:v>
                </c:pt>
                <c:pt idx="2">
                  <c:v>0.1711840565491318</c:v>
                </c:pt>
                <c:pt idx="3">
                  <c:v>0.11507455608830813</c:v>
                </c:pt>
                <c:pt idx="4">
                  <c:v>0.17355757174364547</c:v>
                </c:pt>
              </c:numCache>
            </c:numRef>
          </c:val>
          <c:extLst>
            <c:ext xmlns:c16="http://schemas.microsoft.com/office/drawing/2014/chart" uri="{C3380CC4-5D6E-409C-BE32-E72D297353CC}">
              <c16:uniqueId val="{00000001-8944-4E04-8E15-21266ABE54C6}"/>
            </c:ext>
          </c:extLst>
        </c:ser>
        <c:ser>
          <c:idx val="2"/>
          <c:order val="2"/>
          <c:tx>
            <c:strRef>
              <c:f>'DP03'!$A$187</c:f>
              <c:strCache>
                <c:ptCount val="1"/>
                <c:pt idx="0">
                  <c:v>$50,000 to $74,999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'DP03'!$B$184:$F$184</c:f>
              <c:strCache>
                <c:ptCount val="5"/>
                <c:pt idx="0">
                  <c:v>United States</c:v>
                </c:pt>
                <c:pt idx="1">
                  <c:v>Washington</c:v>
                </c:pt>
                <c:pt idx="2">
                  <c:v>King County</c:v>
                </c:pt>
                <c:pt idx="3">
                  <c:v>BELLEVUE</c:v>
                </c:pt>
                <c:pt idx="4">
                  <c:v>Seattle</c:v>
                </c:pt>
              </c:strCache>
            </c:strRef>
          </c:cat>
          <c:val>
            <c:numRef>
              <c:f>'DP03'!$B$187:$F$187</c:f>
              <c:numCache>
                <c:formatCode>0%</c:formatCode>
                <c:ptCount val="5"/>
                <c:pt idx="0">
                  <c:v>0.17823050421607628</c:v>
                </c:pt>
                <c:pt idx="1">
                  <c:v>0.18194821982039697</c:v>
                </c:pt>
                <c:pt idx="2">
                  <c:v>0.15642619889123985</c:v>
                </c:pt>
                <c:pt idx="3">
                  <c:v>0.14916486643131882</c:v>
                </c:pt>
                <c:pt idx="4">
                  <c:v>0.14511410181392628</c:v>
                </c:pt>
              </c:numCache>
            </c:numRef>
          </c:val>
          <c:extLst>
            <c:ext xmlns:c16="http://schemas.microsoft.com/office/drawing/2014/chart" uri="{C3380CC4-5D6E-409C-BE32-E72D297353CC}">
              <c16:uniqueId val="{00000002-8944-4E04-8E15-21266ABE54C6}"/>
            </c:ext>
          </c:extLst>
        </c:ser>
        <c:ser>
          <c:idx val="3"/>
          <c:order val="3"/>
          <c:tx>
            <c:strRef>
              <c:f>'DP03'!$A$188</c:f>
              <c:strCache>
                <c:ptCount val="1"/>
                <c:pt idx="0">
                  <c:v>$75,000 to $99,999</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'DP03'!$B$184:$F$184</c:f>
              <c:strCache>
                <c:ptCount val="5"/>
                <c:pt idx="0">
                  <c:v>United States</c:v>
                </c:pt>
                <c:pt idx="1">
                  <c:v>Washington</c:v>
                </c:pt>
                <c:pt idx="2">
                  <c:v>King County</c:v>
                </c:pt>
                <c:pt idx="3">
                  <c:v>BELLEVUE</c:v>
                </c:pt>
                <c:pt idx="4">
                  <c:v>Seattle</c:v>
                </c:pt>
              </c:strCache>
            </c:strRef>
          </c:cat>
          <c:val>
            <c:numRef>
              <c:f>'DP03'!$B$188:$F$188</c:f>
              <c:numCache>
                <c:formatCode>0%</c:formatCode>
                <c:ptCount val="5"/>
                <c:pt idx="0">
                  <c:v>0.12242242821461277</c:v>
                </c:pt>
                <c:pt idx="1">
                  <c:v>0.13761808828277639</c:v>
                </c:pt>
                <c:pt idx="2">
                  <c:v>0.12909136041797184</c:v>
                </c:pt>
                <c:pt idx="3">
                  <c:v>0.11825350826351932</c:v>
                </c:pt>
                <c:pt idx="4">
                  <c:v>0.11647451436801934</c:v>
                </c:pt>
              </c:numCache>
            </c:numRef>
          </c:val>
          <c:extLst>
            <c:ext xmlns:c16="http://schemas.microsoft.com/office/drawing/2014/chart" uri="{C3380CC4-5D6E-409C-BE32-E72D297353CC}">
              <c16:uniqueId val="{00000003-8944-4E04-8E15-21266ABE54C6}"/>
            </c:ext>
          </c:extLst>
        </c:ser>
        <c:ser>
          <c:idx val="4"/>
          <c:order val="4"/>
          <c:tx>
            <c:strRef>
              <c:f>'DP03'!$A$189</c:f>
              <c:strCache>
                <c:ptCount val="1"/>
                <c:pt idx="0">
                  <c:v>$100,000 to $149,999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'DP03'!$B$184:$F$184</c:f>
              <c:strCache>
                <c:ptCount val="5"/>
                <c:pt idx="0">
                  <c:v>United States</c:v>
                </c:pt>
                <c:pt idx="1">
                  <c:v>Washington</c:v>
                </c:pt>
                <c:pt idx="2">
                  <c:v>King County</c:v>
                </c:pt>
                <c:pt idx="3">
                  <c:v>BELLEVUE</c:v>
                </c:pt>
                <c:pt idx="4">
                  <c:v>Seattle</c:v>
                </c:pt>
              </c:strCache>
            </c:strRef>
          </c:cat>
          <c:val>
            <c:numRef>
              <c:f>'DP03'!$B$189:$F$189</c:f>
              <c:numCache>
                <c:formatCode>0%</c:formatCode>
                <c:ptCount val="5"/>
                <c:pt idx="0">
                  <c:v>0.13561650730807706</c:v>
                </c:pt>
                <c:pt idx="1">
                  <c:v>0.15831425437398963</c:v>
                </c:pt>
                <c:pt idx="2">
                  <c:v>0.18847858721734301</c:v>
                </c:pt>
                <c:pt idx="3">
                  <c:v>0.17043398844336724</c:v>
                </c:pt>
                <c:pt idx="4">
                  <c:v>0.18596441592345631</c:v>
                </c:pt>
              </c:numCache>
            </c:numRef>
          </c:val>
          <c:extLst>
            <c:ext xmlns:c16="http://schemas.microsoft.com/office/drawing/2014/chart" uri="{C3380CC4-5D6E-409C-BE32-E72D297353CC}">
              <c16:uniqueId val="{00000004-8944-4E04-8E15-21266ABE54C6}"/>
            </c:ext>
          </c:extLst>
        </c:ser>
        <c:ser>
          <c:idx val="5"/>
          <c:order val="5"/>
          <c:tx>
            <c:strRef>
              <c:f>'DP03'!$A$190</c:f>
              <c:strCache>
                <c:ptCount val="1"/>
                <c:pt idx="0">
                  <c:v>$150,000 to $199,999</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'DP03'!$B$184:$F$184</c:f>
              <c:strCache>
                <c:ptCount val="5"/>
                <c:pt idx="0">
                  <c:v>United States</c:v>
                </c:pt>
                <c:pt idx="1">
                  <c:v>Washington</c:v>
                </c:pt>
                <c:pt idx="2">
                  <c:v>King County</c:v>
                </c:pt>
                <c:pt idx="3">
                  <c:v>BELLEVUE</c:v>
                </c:pt>
                <c:pt idx="4">
                  <c:v>Seattle</c:v>
                </c:pt>
              </c:strCache>
            </c:strRef>
          </c:cat>
          <c:val>
            <c:numRef>
              <c:f>'DP03'!$B$190:$F$190</c:f>
              <c:numCache>
                <c:formatCode>0%</c:formatCode>
                <c:ptCount val="5"/>
                <c:pt idx="0">
                  <c:v>5.4864368603714207E-2</c:v>
                </c:pt>
                <c:pt idx="1">
                  <c:v>6.4958863112696635E-2</c:v>
                </c:pt>
                <c:pt idx="2">
                  <c:v>9.6673719547512388E-2</c:v>
                </c:pt>
                <c:pt idx="3">
                  <c:v>0.13790680928043275</c:v>
                </c:pt>
                <c:pt idx="4">
                  <c:v>9.4290729750062696E-2</c:v>
                </c:pt>
              </c:numCache>
            </c:numRef>
          </c:val>
          <c:extLst>
            <c:ext xmlns:c16="http://schemas.microsoft.com/office/drawing/2014/chart" uri="{C3380CC4-5D6E-409C-BE32-E72D297353CC}">
              <c16:uniqueId val="{00000005-8944-4E04-8E15-21266ABE54C6}"/>
            </c:ext>
          </c:extLst>
        </c:ser>
        <c:ser>
          <c:idx val="6"/>
          <c:order val="6"/>
          <c:tx>
            <c:strRef>
              <c:f>'DP03'!$A$191</c:f>
              <c:strCache>
                <c:ptCount val="1"/>
                <c:pt idx="0">
                  <c:v>$200,000 or more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'DP03'!$B$184:$F$184</c:f>
              <c:strCache>
                <c:ptCount val="5"/>
                <c:pt idx="0">
                  <c:v>United States</c:v>
                </c:pt>
                <c:pt idx="1">
                  <c:v>Washington</c:v>
                </c:pt>
                <c:pt idx="2">
                  <c:v>King County</c:v>
                </c:pt>
                <c:pt idx="3">
                  <c:v>BELLEVUE</c:v>
                </c:pt>
                <c:pt idx="4">
                  <c:v>Seattle</c:v>
                </c:pt>
              </c:strCache>
            </c:strRef>
          </c:cat>
          <c:val>
            <c:numRef>
              <c:f>'DP03'!$B$191:$F$191</c:f>
              <c:numCache>
                <c:formatCode>0%</c:formatCode>
                <c:ptCount val="5"/>
                <c:pt idx="0">
                  <c:v>5.7966842415821229E-2</c:v>
                </c:pt>
                <c:pt idx="1">
                  <c:v>6.775886150013212E-2</c:v>
                </c:pt>
                <c:pt idx="2">
                  <c:v>0.1277651036064256</c:v>
                </c:pt>
                <c:pt idx="3">
                  <c:v>0.18875248081212567</c:v>
                </c:pt>
                <c:pt idx="4">
                  <c:v>0.12979121522129128</c:v>
                </c:pt>
              </c:numCache>
            </c:numRef>
          </c:val>
          <c:extLst>
            <c:ext xmlns:c16="http://schemas.microsoft.com/office/drawing/2014/chart" uri="{C3380CC4-5D6E-409C-BE32-E72D297353CC}">
              <c16:uniqueId val="{00000006-8944-4E04-8E15-21266ABE54C6}"/>
            </c:ext>
          </c:extLst>
        </c:ser>
        <c:dLbls>
          <c:showLegendKey val="0"/>
          <c:showVal val="0"/>
          <c:showCatName val="0"/>
          <c:showSerName val="0"/>
          <c:showPercent val="0"/>
          <c:showBubbleSize val="0"/>
        </c:dLbls>
        <c:gapWidth val="100"/>
        <c:overlap val="100"/>
        <c:axId val="56984392"/>
        <c:axId val="57749344"/>
      </c:barChart>
      <c:catAx>
        <c:axId val="5698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749344"/>
        <c:crosses val="autoZero"/>
        <c:auto val="1"/>
        <c:lblAlgn val="ctr"/>
        <c:lblOffset val="100"/>
        <c:noMultiLvlLbl val="0"/>
      </c:catAx>
      <c:valAx>
        <c:axId val="57749344"/>
        <c:scaling>
          <c:orientation val="minMax"/>
        </c:scaling>
        <c:delete val="1"/>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crossAx val="56984392"/>
        <c:crosses val="autoZero"/>
        <c:crossBetween val="between"/>
      </c:valAx>
      <c:spPr>
        <a:noFill/>
        <a:ln>
          <a:noFill/>
        </a:ln>
        <a:effectLst/>
      </c:spPr>
    </c:plotArea>
    <c:legend>
      <c:legendPos val="r"/>
      <c:layout>
        <c:manualLayout>
          <c:xMode val="edge"/>
          <c:yMode val="edge"/>
          <c:x val="0.7165367454068241"/>
          <c:y val="1.3805774278215223E-2"/>
          <c:w val="0.26679658792650918"/>
          <c:h val="0.912619568387284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47-4528-9A87-6F30717265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B47-4528-9A87-6F30717265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B47-4528-9A87-6F30717265E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B47-4528-9A87-6F30717265E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B47-4528-9A87-6F30717265E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B47-4528-9A87-6F30717265E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B47-4528-9A87-6F30717265E7}"/>
              </c:ext>
            </c:extLst>
          </c:dPt>
          <c:dLbls>
            <c:dLbl>
              <c:idx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47-4528-9A87-6F30717265E7}"/>
                </c:ext>
              </c:extLst>
            </c:dLbl>
            <c:dLbl>
              <c:idx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47-4528-9A87-6F30717265E7}"/>
                </c:ext>
              </c:extLst>
            </c:dLbl>
            <c:dLbl>
              <c:idx val="2"/>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47-4528-9A87-6F30717265E7}"/>
                </c:ext>
              </c:extLst>
            </c:dLbl>
            <c:dLbl>
              <c:idx val="3"/>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47-4528-9A87-6F30717265E7}"/>
                </c:ext>
              </c:extLst>
            </c:dLbl>
            <c:dLbl>
              <c:idx val="4"/>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47-4528-9A87-6F30717265E7}"/>
                </c:ext>
              </c:extLst>
            </c:dLbl>
            <c:dLbl>
              <c:idx val="5"/>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B47-4528-9A87-6F30717265E7}"/>
                </c:ext>
              </c:extLst>
            </c:dLbl>
            <c:dLbl>
              <c:idx val="6"/>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47-4528-9A87-6F30717265E7}"/>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'DP03'!$A$185:$A$191</c:f>
              <c:strCache>
                <c:ptCount val="7"/>
                <c:pt idx="0">
                  <c:v>Less than $25,000</c:v>
                </c:pt>
                <c:pt idx="1">
                  <c:v>$25,000 to $49,999</c:v>
                </c:pt>
                <c:pt idx="2">
                  <c:v>$50,000 to $74,999</c:v>
                </c:pt>
                <c:pt idx="3">
                  <c:v>$75,000 to $99,999</c:v>
                </c:pt>
                <c:pt idx="4">
                  <c:v>$100,000 to $149,999</c:v>
                </c:pt>
                <c:pt idx="5">
                  <c:v>$150,000 to $199,999</c:v>
                </c:pt>
                <c:pt idx="6">
                  <c:v>$200,000 or more</c:v>
                </c:pt>
              </c:strCache>
            </c:strRef>
          </c:cat>
          <c:val>
            <c:numRef>
              <c:f>'DP03'!$E$185:$E$191</c:f>
              <c:numCache>
                <c:formatCode>0%</c:formatCode>
                <c:ptCount val="7"/>
                <c:pt idx="0">
                  <c:v>0.12041379068092804</c:v>
                </c:pt>
                <c:pt idx="1">
                  <c:v>0.11507455608830813</c:v>
                </c:pt>
                <c:pt idx="2">
                  <c:v>0.14916486643131882</c:v>
                </c:pt>
                <c:pt idx="3">
                  <c:v>0.11825350826351932</c:v>
                </c:pt>
                <c:pt idx="4">
                  <c:v>0.17043398844336724</c:v>
                </c:pt>
                <c:pt idx="5">
                  <c:v>0.13790680928043275</c:v>
                </c:pt>
                <c:pt idx="6">
                  <c:v>0.18875248081212567</c:v>
                </c:pt>
              </c:numCache>
            </c:numRef>
          </c:val>
          <c:extLst>
            <c:ext xmlns:c16="http://schemas.microsoft.com/office/drawing/2014/chart" uri="{C3380CC4-5D6E-409C-BE32-E72D297353CC}">
              <c16:uniqueId val="{0000000E-8B47-4528-9A87-6F30717265E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1000"/>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'DP03'!$B$184:$F$184</c:f>
              <c:strCache>
                <c:ptCount val="5"/>
                <c:pt idx="0">
                  <c:v>United States</c:v>
                </c:pt>
                <c:pt idx="1">
                  <c:v>Washington</c:v>
                </c:pt>
                <c:pt idx="2">
                  <c:v>King County</c:v>
                </c:pt>
                <c:pt idx="3">
                  <c:v>BELLEVUE</c:v>
                </c:pt>
                <c:pt idx="4">
                  <c:v>Seattle</c:v>
                </c:pt>
              </c:strCache>
            </c:strRef>
          </c:cat>
          <c:val>
            <c:numRef>
              <c:f>'DP03'!$B$193:$F$193</c:f>
              <c:numCache>
                <c:formatCode>"$"#,##0</c:formatCode>
                <c:ptCount val="5"/>
                <c:pt idx="0">
                  <c:v>55775</c:v>
                </c:pt>
                <c:pt idx="1">
                  <c:v>64129</c:v>
                </c:pt>
                <c:pt idx="2">
                  <c:v>81916</c:v>
                </c:pt>
                <c:pt idx="3">
                  <c:v>98804</c:v>
                </c:pt>
                <c:pt idx="4">
                  <c:v>80349</c:v>
                </c:pt>
              </c:numCache>
            </c:numRef>
          </c:val>
          <c:extLst>
            <c:ext xmlns:c16="http://schemas.microsoft.com/office/drawing/2014/chart" uri="{C3380CC4-5D6E-409C-BE32-E72D297353CC}">
              <c16:uniqueId val="{00000000-14DF-4012-AF1D-453F4AC46B0D}"/>
            </c:ext>
          </c:extLst>
        </c:ser>
        <c:dLbls>
          <c:showLegendKey val="0"/>
          <c:showVal val="0"/>
          <c:showCatName val="0"/>
          <c:showSerName val="0"/>
          <c:showPercent val="0"/>
          <c:showBubbleSize val="0"/>
        </c:dLbls>
        <c:gapWidth val="75"/>
        <c:axId val="57750520"/>
        <c:axId val="57750912"/>
      </c:barChart>
      <c:catAx>
        <c:axId val="57750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750912"/>
        <c:crosses val="autoZero"/>
        <c:auto val="1"/>
        <c:lblAlgn val="ctr"/>
        <c:lblOffset val="100"/>
        <c:noMultiLvlLbl val="0"/>
      </c:catAx>
      <c:valAx>
        <c:axId val="57750912"/>
        <c:scaling>
          <c:orientation val="minMax"/>
        </c:scaling>
        <c:delete val="1"/>
        <c:axPos val="b"/>
        <c:numFmt formatCode="&quot;$&quot;#,##0" sourceLinked="1"/>
        <c:majorTickMark val="none"/>
        <c:minorTickMark val="none"/>
        <c:tickLblPos val="nextTo"/>
        <c:crossAx val="577505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225494452068937"/>
          <c:y val="0.21648339548340503"/>
          <c:w val="0.44483335619691022"/>
          <c:h val="0.64943747032301569"/>
        </c:manualLayout>
      </c:layout>
      <c:pieChart>
        <c:varyColors val="1"/>
        <c:ser>
          <c:idx val="0"/>
          <c:order val="0"/>
          <c:spPr>
            <a:ln>
              <a:solidFill>
                <a:schemeClr val="bg1"/>
              </a:solidFill>
            </a:ln>
          </c:spPr>
          <c:dLbls>
            <c:dLbl>
              <c:idx val="0"/>
              <c:layout>
                <c:manualLayout>
                  <c:x val="-0.15846933202525959"/>
                  <c:y val="0.1433766461965919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CA2-4B40-B287-34416A15A0CD}"/>
                </c:ext>
              </c:extLst>
            </c:dLbl>
            <c:dLbl>
              <c:idx val="1"/>
              <c:layout>
                <c:manualLayout>
                  <c:x val="-4.6259548512650184E-2"/>
                  <c:y val="7.8010550339534912E-2"/>
                </c:manualLayout>
              </c:layout>
              <c:showLegendKey val="0"/>
              <c:showVal val="0"/>
              <c:showCatName val="1"/>
              <c:showSerName val="0"/>
              <c:showPercent val="1"/>
              <c:showBubbleSize val="0"/>
              <c:extLst>
                <c:ext xmlns:c15="http://schemas.microsoft.com/office/drawing/2012/chart" uri="{CE6537A1-D6FC-4f65-9D91-7224C49458BB}">
                  <c15:layout>
                    <c:manualLayout>
                      <c:w val="0.21669316375198727"/>
                      <c:h val="0.22609274160569429"/>
                    </c:manualLayout>
                  </c15:layout>
                </c:ext>
                <c:ext xmlns:c16="http://schemas.microsoft.com/office/drawing/2014/chart" uri="{C3380CC4-5D6E-409C-BE32-E72D297353CC}">
                  <c16:uniqueId val="{00000001-8CA2-4B40-B287-34416A15A0CD}"/>
                </c:ext>
              </c:extLst>
            </c:dLbl>
            <c:dLbl>
              <c:idx val="2"/>
              <c:layout>
                <c:manualLayout>
                  <c:x val="-0.1080249571283189"/>
                  <c:y val="-0.1436121835526720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CA2-4B40-B287-34416A15A0CD}"/>
                </c:ext>
              </c:extLst>
            </c:dLbl>
            <c:dLbl>
              <c:idx val="3"/>
              <c:layout>
                <c:manualLayout>
                  <c:x val="-0.19508143080735957"/>
                  <c:y val="-2.8706657152691687E-3"/>
                </c:manualLayout>
              </c:layout>
              <c:showLegendKey val="0"/>
              <c:showVal val="0"/>
              <c:showCatName val="1"/>
              <c:showSerName val="0"/>
              <c:showPercent val="1"/>
              <c:showBubbleSize val="0"/>
              <c:extLst>
                <c:ext xmlns:c15="http://schemas.microsoft.com/office/drawing/2012/chart" uri="{CE6537A1-D6FC-4f65-9D91-7224C49458BB}">
                  <c15:layout>
                    <c:manualLayout>
                      <c:w val="0.35036758891011599"/>
                      <c:h val="0.1820487010331564"/>
                    </c:manualLayout>
                  </c15:layout>
                </c:ext>
                <c:ext xmlns:c16="http://schemas.microsoft.com/office/drawing/2014/chart" uri="{C3380CC4-5D6E-409C-BE32-E72D297353CC}">
                  <c16:uniqueId val="{00000003-8CA2-4B40-B287-34416A15A0CD}"/>
                </c:ext>
              </c:extLst>
            </c:dLbl>
            <c:dLbl>
              <c:idx val="4"/>
              <c:layout>
                <c:manualLayout>
                  <c:x val="0.13922737002866692"/>
                  <c:y val="-0.1802727782686010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CA2-4B40-B287-34416A15A0CD}"/>
                </c:ext>
              </c:extLst>
            </c:dLbl>
            <c:dLbl>
              <c:idx val="5"/>
              <c:layout>
                <c:manualLayout>
                  <c:x val="-6.5957955168782269E-4"/>
                  <c:y val="-3.924139053162948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CA2-4B40-B287-34416A15A0CD}"/>
                </c:ext>
              </c:extLst>
            </c:dLbl>
            <c:dLbl>
              <c:idx val="6"/>
              <c:layout>
                <c:manualLayout>
                  <c:x val="0.17155254376593398"/>
                  <c:y val="0.17264613647930321"/>
                </c:manualLayout>
              </c:layout>
              <c:showLegendKey val="0"/>
              <c:showVal val="0"/>
              <c:showCatName val="1"/>
              <c:showSerName val="0"/>
              <c:showPercent val="1"/>
              <c:showBubbleSize val="0"/>
              <c:extLst>
                <c:ext xmlns:c15="http://schemas.microsoft.com/office/drawing/2012/chart" uri="{CE6537A1-D6FC-4f65-9D91-7224C49458BB}">
                  <c15:layout>
                    <c:manualLayout>
                      <c:w val="0.20319952305246422"/>
                      <c:h val="0.18784366154807419"/>
                    </c:manualLayout>
                  </c15:layout>
                </c:ext>
                <c:ext xmlns:c16="http://schemas.microsoft.com/office/drawing/2014/chart" uri="{C3380CC4-5D6E-409C-BE32-E72D297353CC}">
                  <c16:uniqueId val="{00000006-8CA2-4B40-B287-34416A15A0CD}"/>
                </c:ext>
              </c:extLst>
            </c:dLbl>
            <c:dLbl>
              <c:idx val="7"/>
              <c:layout>
                <c:manualLayout>
                  <c:x val="0.1535894924939174"/>
                  <c:y val="2.5702616603273866E-2"/>
                </c:manualLayout>
              </c:layout>
              <c:showLegendKey val="0"/>
              <c:showVal val="0"/>
              <c:showCatName val="1"/>
              <c:showSerName val="0"/>
              <c:showPercent val="1"/>
              <c:showBubbleSize val="0"/>
              <c:extLst>
                <c:ext xmlns:c15="http://schemas.microsoft.com/office/drawing/2012/chart" uri="{CE6537A1-D6FC-4f65-9D91-7224C49458BB}">
                  <c15:layout>
                    <c:manualLayout>
                      <c:w val="0.42319363385037406"/>
                      <c:h val="0.13194860488189461"/>
                    </c:manualLayout>
                  </c15:layout>
                </c:ext>
                <c:ext xmlns:c16="http://schemas.microsoft.com/office/drawing/2014/chart" uri="{C3380CC4-5D6E-409C-BE32-E72D297353CC}">
                  <c16:uniqueId val="{00000007-8CA2-4B40-B287-34416A15A0CD}"/>
                </c:ext>
              </c:extLst>
            </c:dLbl>
            <c:dLbl>
              <c:idx val="8"/>
              <c:layout>
                <c:manualLayout>
                  <c:x val="5.2492658253411234E-2"/>
                  <c:y val="1.020480316782804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8CA2-4B40-B287-34416A15A0CD}"/>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('2DigitEmp'!$R$14,'2DigitEmp'!$R$17:$R$24)</c:f>
              <c:strCache>
                <c:ptCount val="9"/>
                <c:pt idx="0">
                  <c:v>Information</c:v>
                </c:pt>
                <c:pt idx="1">
                  <c:v>Professional, Scientific and Technical Svcs</c:v>
                </c:pt>
                <c:pt idx="2">
                  <c:v>Management</c:v>
                </c:pt>
                <c:pt idx="3">
                  <c:v>Admin. &amp; Support &amp; Waste Mgmt. &amp; Remediation Svcs</c:v>
                </c:pt>
                <c:pt idx="4">
                  <c:v>Educational Svcs</c:v>
                </c:pt>
                <c:pt idx="5">
                  <c:v>Health Care &amp; Social Assistance</c:v>
                </c:pt>
                <c:pt idx="6">
                  <c:v>Arts, Ent. &amp; Recreation</c:v>
                </c:pt>
                <c:pt idx="7">
                  <c:v>Accommodation and Food Svcs</c:v>
                </c:pt>
                <c:pt idx="8">
                  <c:v>Other Services </c:v>
                </c:pt>
              </c:strCache>
            </c:strRef>
          </c:cat>
          <c:val>
            <c:numRef>
              <c:f>'2DigitEmp'!$P$17:$P$24</c:f>
              <c:numCache>
                <c:formatCode>_(* #,##0_);_(* \(#,##0\);_(* "-"??_);_(@_)</c:formatCode>
                <c:ptCount val="8"/>
                <c:pt idx="0">
                  <c:v>20686</c:v>
                </c:pt>
                <c:pt idx="1">
                  <c:v>4978</c:v>
                </c:pt>
                <c:pt idx="2">
                  <c:v>9056</c:v>
                </c:pt>
                <c:pt idx="3">
                  <c:v>3208</c:v>
                </c:pt>
                <c:pt idx="4">
                  <c:v>15543</c:v>
                </c:pt>
                <c:pt idx="5">
                  <c:v>2908</c:v>
                </c:pt>
                <c:pt idx="6">
                  <c:v>10376</c:v>
                </c:pt>
                <c:pt idx="7">
                  <c:v>4821</c:v>
                </c:pt>
              </c:numCache>
            </c:numRef>
          </c:val>
          <c:extLst>
            <c:ext xmlns:c16="http://schemas.microsoft.com/office/drawing/2014/chart" uri="{C3380CC4-5D6E-409C-BE32-E72D297353CC}">
              <c16:uniqueId val="{00000009-8CA2-4B40-B287-34416A15A0CD}"/>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11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MajorSectorGrowth!$W$14</c:f>
              <c:strCache>
                <c:ptCount val="1"/>
                <c:pt idx="0">
                  <c:v>2010-2014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MajorSectorGrowth!$A$15:$A$23</c:f>
              <c:strCache>
                <c:ptCount val="9"/>
                <c:pt idx="0">
                  <c:v>Const/Res</c:v>
                </c:pt>
                <c:pt idx="1">
                  <c:v>FIRE</c:v>
                </c:pt>
                <c:pt idx="2">
                  <c:v>Manufacturing</c:v>
                </c:pt>
                <c:pt idx="3">
                  <c:v>Retail</c:v>
                </c:pt>
                <c:pt idx="4">
                  <c:v>Services</c:v>
                </c:pt>
                <c:pt idx="5">
                  <c:v>WTU</c:v>
                </c:pt>
                <c:pt idx="6">
                  <c:v>Government</c:v>
                </c:pt>
                <c:pt idx="7">
                  <c:v>Education</c:v>
                </c:pt>
                <c:pt idx="8">
                  <c:v>Total</c:v>
                </c:pt>
              </c:strCache>
            </c:strRef>
          </c:cat>
          <c:val>
            <c:numRef>
              <c:f>MajorSectorGrowth!$W$15:$W$23</c:f>
              <c:numCache>
                <c:formatCode>0.0%</c:formatCode>
                <c:ptCount val="9"/>
                <c:pt idx="0">
                  <c:v>0.15984052192823486</c:v>
                </c:pt>
                <c:pt idx="1">
                  <c:v>9.3996262897067182E-2</c:v>
                </c:pt>
                <c:pt idx="2">
                  <c:v>2.6406221739916802E-2</c:v>
                </c:pt>
                <c:pt idx="3">
                  <c:v>0.2040847665847666</c:v>
                </c:pt>
                <c:pt idx="4">
                  <c:v>0.16095089129900852</c:v>
                </c:pt>
                <c:pt idx="5">
                  <c:v>9.5815258994641495E-2</c:v>
                </c:pt>
                <c:pt idx="6">
                  <c:v>-1.5807560137457044E-2</c:v>
                </c:pt>
                <c:pt idx="7">
                  <c:v>0.13048525655908985</c:v>
                </c:pt>
                <c:pt idx="8">
                  <c:v>0.14233506591221429</c:v>
                </c:pt>
              </c:numCache>
            </c:numRef>
          </c:val>
          <c:extLst>
            <c:ext xmlns:c16="http://schemas.microsoft.com/office/drawing/2014/chart" uri="{C3380CC4-5D6E-409C-BE32-E72D297353CC}">
              <c16:uniqueId val="{00000000-C3D9-4B6A-92BB-6110F9F0829F}"/>
            </c:ext>
          </c:extLst>
        </c:ser>
        <c:dLbls>
          <c:showLegendKey val="0"/>
          <c:showVal val="0"/>
          <c:showCatName val="0"/>
          <c:showSerName val="0"/>
          <c:showPercent val="0"/>
          <c:showBubbleSize val="0"/>
        </c:dLbls>
        <c:gapWidth val="75"/>
        <c:axId val="227847480"/>
        <c:axId val="227847872"/>
      </c:barChart>
      <c:catAx>
        <c:axId val="22784748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27847872"/>
        <c:crosses val="autoZero"/>
        <c:auto val="1"/>
        <c:lblAlgn val="ctr"/>
        <c:lblOffset val="100"/>
        <c:noMultiLvlLbl val="0"/>
      </c:catAx>
      <c:valAx>
        <c:axId val="227847872"/>
        <c:scaling>
          <c:orientation val="minMax"/>
        </c:scaling>
        <c:delete val="1"/>
        <c:axPos val="b"/>
        <c:numFmt formatCode="0.0%" sourceLinked="1"/>
        <c:majorTickMark val="none"/>
        <c:minorTickMark val="none"/>
        <c:tickLblPos val="nextTo"/>
        <c:crossAx val="2278474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68053308404942"/>
          <c:y val="3.4722222222222224E-2"/>
          <c:w val="0.55098934550989342"/>
          <c:h val="0.8379629629629629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161-4445-BB9F-AD6CE40CF4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161-4445-BB9F-AD6CE40CF4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161-4445-BB9F-AD6CE40CF43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161-4445-BB9F-AD6CE40CF43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161-4445-BB9F-AD6CE40CF43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161-4445-BB9F-AD6CE40CF43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161-4445-BB9F-AD6CE40CF436}"/>
              </c:ext>
            </c:extLst>
          </c:dPt>
          <c:dLbls>
            <c:dLbl>
              <c:idx val="0"/>
              <c:layout>
                <c:manualLayout>
                  <c:x val="-0.21921942976306044"/>
                  <c:y val="0.152351993042803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161-4445-BB9F-AD6CE40CF436}"/>
                </c:ext>
              </c:extLst>
            </c:dLbl>
            <c:dLbl>
              <c:idx val="6"/>
              <c:layout>
                <c:manualLayout>
                  <c:x val="0.21007490502043408"/>
                  <c:y val="8.835261248217675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6161-4445-BB9F-AD6CE40CF436}"/>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POBTrends!$K$10:$Q$10</c:f>
              <c:strCache>
                <c:ptCount val="7"/>
                <c:pt idx="0">
                  <c:v>Washington</c:v>
                </c:pt>
                <c:pt idx="1">
                  <c:v>Northeast</c:v>
                </c:pt>
                <c:pt idx="2">
                  <c:v>Midwest</c:v>
                </c:pt>
                <c:pt idx="3">
                  <c:v>South</c:v>
                </c:pt>
                <c:pt idx="4">
                  <c:v>West</c:v>
                </c:pt>
                <c:pt idx="5">
                  <c:v>Outside U.S.</c:v>
                </c:pt>
                <c:pt idx="6">
                  <c:v>Foreign born</c:v>
                </c:pt>
              </c:strCache>
            </c:strRef>
          </c:cat>
          <c:val>
            <c:numRef>
              <c:f>POBTrends!$K$16:$Q$16</c:f>
              <c:numCache>
                <c:formatCode>0%</c:formatCode>
                <c:ptCount val="7"/>
                <c:pt idx="0">
                  <c:v>0.32372294619995134</c:v>
                </c:pt>
                <c:pt idx="1">
                  <c:v>4.6440270645285879E-2</c:v>
                </c:pt>
                <c:pt idx="2">
                  <c:v>7.2496316534824842E-2</c:v>
                </c:pt>
                <c:pt idx="3">
                  <c:v>3.7785915573547713E-2</c:v>
                </c:pt>
                <c:pt idx="4">
                  <c:v>0.11134078132375871</c:v>
                </c:pt>
                <c:pt idx="5">
                  <c:v>1.7308710143476333E-2</c:v>
                </c:pt>
                <c:pt idx="6">
                  <c:v>0.39090505957915517</c:v>
                </c:pt>
              </c:numCache>
            </c:numRef>
          </c:val>
          <c:extLst>
            <c:ext xmlns:c16="http://schemas.microsoft.com/office/drawing/2014/chart" uri="{C3380CC4-5D6E-409C-BE32-E72D297353CC}">
              <c16:uniqueId val="{0000000E-6161-4445-BB9F-AD6CE40CF43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92747781527309"/>
          <c:y val="4.4883015514545036E-4"/>
          <c:w val="0.7372003499562555"/>
          <c:h val="0.82763309790408968"/>
        </c:manualLayout>
      </c:layout>
      <c:barChart>
        <c:barDir val="col"/>
        <c:grouping val="stacked"/>
        <c:varyColors val="0"/>
        <c:ser>
          <c:idx val="0"/>
          <c:order val="0"/>
          <c:tx>
            <c:strRef>
              <c:f>Sheet1!$B$3</c:f>
              <c:strCache>
                <c:ptCount val="1"/>
                <c:pt idx="0">
                  <c:v>Native-born</c:v>
                </c:pt>
              </c:strCache>
            </c:strRef>
          </c:tx>
          <c:invertIfNegative val="0"/>
          <c:dLbls>
            <c:dLbl>
              <c:idx val="0"/>
              <c:tx>
                <c:rich>
                  <a:bodyPr/>
                  <a:lstStyle/>
                  <a:p>
                    <a:r>
                      <a:rPr lang="en-US"/>
                      <a:t>87%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4C-4530-AA5F-228756BAB59C}"/>
                </c:ext>
              </c:extLst>
            </c:dLbl>
            <c:dLbl>
              <c:idx val="1"/>
              <c:tx>
                <c:rich>
                  <a:bodyPr/>
                  <a:lstStyle/>
                  <a:p>
                    <a:r>
                      <a:rPr lang="en-US"/>
                      <a:t>75%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4C-4530-AA5F-228756BAB59C}"/>
                </c:ext>
              </c:extLst>
            </c:dLbl>
            <c:dLbl>
              <c:idx val="2"/>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4C-4530-AA5F-228756BAB59C}"/>
                </c:ext>
              </c:extLst>
            </c:dLbl>
            <c:dLbl>
              <c:idx val="3"/>
              <c:tx>
                <c:rich>
                  <a:bodyPr/>
                  <a:lstStyle/>
                  <a:p>
                    <a:r>
                      <a:rPr lang="en-US"/>
                      <a:t>61%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4C-4530-AA5F-228756BAB5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1990</c:v>
                </c:pt>
                <c:pt idx="1">
                  <c:v>2000</c:v>
                </c:pt>
                <c:pt idx="2">
                  <c:v>2010</c:v>
                </c:pt>
                <c:pt idx="3">
                  <c:v>2015</c:v>
                </c:pt>
              </c:numCache>
            </c:numRef>
          </c:cat>
          <c:val>
            <c:numRef>
              <c:f>Sheet1!$C$3:$F$3</c:f>
              <c:numCache>
                <c:formatCode>#,##0</c:formatCode>
                <c:ptCount val="4"/>
                <c:pt idx="0">
                  <c:v>75319.758000000002</c:v>
                </c:pt>
                <c:pt idx="1">
                  <c:v>82919.384999999995</c:v>
                </c:pt>
                <c:pt idx="2">
                  <c:v>81983.209999999992</c:v>
                </c:pt>
                <c:pt idx="3">
                  <c:v>84894.599999999991</c:v>
                </c:pt>
              </c:numCache>
            </c:numRef>
          </c:val>
          <c:extLst>
            <c:ext xmlns:c16="http://schemas.microsoft.com/office/drawing/2014/chart" uri="{C3380CC4-5D6E-409C-BE32-E72D297353CC}">
              <c16:uniqueId val="{00000004-0B4C-4530-AA5F-228756BAB59C}"/>
            </c:ext>
          </c:extLst>
        </c:ser>
        <c:ser>
          <c:idx val="1"/>
          <c:order val="1"/>
          <c:tx>
            <c:strRef>
              <c:f>Sheet1!$B$4</c:f>
              <c:strCache>
                <c:ptCount val="1"/>
                <c:pt idx="0">
                  <c:v>Foreign-born</c:v>
                </c:pt>
              </c:strCache>
            </c:strRef>
          </c:tx>
          <c:invertIfNegative val="0"/>
          <c:dLbls>
            <c:dLbl>
              <c:idx val="0"/>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4C-4530-AA5F-228756BAB59C}"/>
                </c:ext>
              </c:extLst>
            </c:dLbl>
            <c:dLbl>
              <c:idx val="1"/>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4C-4530-AA5F-228756BAB59C}"/>
                </c:ext>
              </c:extLst>
            </c:dLbl>
            <c:dLbl>
              <c:idx val="2"/>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B4C-4530-AA5F-228756BAB59C}"/>
                </c:ext>
              </c:extLst>
            </c:dLbl>
            <c:dLbl>
              <c:idx val="3"/>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B4C-4530-AA5F-228756BAB5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Sheet1!$C$2:$F$2</c:f>
              <c:numCache>
                <c:formatCode>General</c:formatCode>
                <c:ptCount val="4"/>
                <c:pt idx="0">
                  <c:v>1990</c:v>
                </c:pt>
                <c:pt idx="1">
                  <c:v>2000</c:v>
                </c:pt>
                <c:pt idx="2">
                  <c:v>2010</c:v>
                </c:pt>
                <c:pt idx="3">
                  <c:v>2015</c:v>
                </c:pt>
              </c:numCache>
            </c:numRef>
          </c:cat>
          <c:val>
            <c:numRef>
              <c:f>Sheet1!$C$4:$F$4</c:f>
              <c:numCache>
                <c:formatCode>#,##0</c:formatCode>
                <c:ptCount val="4"/>
                <c:pt idx="0">
                  <c:v>11554.241999999998</c:v>
                </c:pt>
                <c:pt idx="1">
                  <c:v>26907.615000000005</c:v>
                </c:pt>
                <c:pt idx="2">
                  <c:v>40379.790000000008</c:v>
                </c:pt>
                <c:pt idx="3">
                  <c:v>54505.4</c:v>
                </c:pt>
              </c:numCache>
            </c:numRef>
          </c:val>
          <c:extLst>
            <c:ext xmlns:c16="http://schemas.microsoft.com/office/drawing/2014/chart" uri="{C3380CC4-5D6E-409C-BE32-E72D297353CC}">
              <c16:uniqueId val="{00000009-0B4C-4530-AA5F-228756BAB59C}"/>
            </c:ext>
          </c:extLst>
        </c:ser>
        <c:dLbls>
          <c:showLegendKey val="0"/>
          <c:showVal val="1"/>
          <c:showCatName val="0"/>
          <c:showSerName val="0"/>
          <c:showPercent val="0"/>
          <c:showBubbleSize val="0"/>
        </c:dLbls>
        <c:gapWidth val="80"/>
        <c:overlap val="100"/>
        <c:axId val="228607184"/>
        <c:axId val="228607576"/>
      </c:barChart>
      <c:catAx>
        <c:axId val="228607184"/>
        <c:scaling>
          <c:orientation val="minMax"/>
        </c:scaling>
        <c:delete val="0"/>
        <c:axPos val="b"/>
        <c:numFmt formatCode="General" sourceLinked="1"/>
        <c:majorTickMark val="out"/>
        <c:minorTickMark val="none"/>
        <c:tickLblPos val="nextTo"/>
        <c:crossAx val="228607576"/>
        <c:crosses val="autoZero"/>
        <c:auto val="1"/>
        <c:lblAlgn val="ctr"/>
        <c:lblOffset val="100"/>
        <c:noMultiLvlLbl val="0"/>
      </c:catAx>
      <c:valAx>
        <c:axId val="228607576"/>
        <c:scaling>
          <c:orientation val="minMax"/>
          <c:max val="140000"/>
        </c:scaling>
        <c:delete val="1"/>
        <c:axPos val="l"/>
        <c:majorGridlines>
          <c:spPr>
            <a:ln>
              <a:solidFill>
                <a:schemeClr val="bg1">
                  <a:lumMod val="85000"/>
                </a:schemeClr>
              </a:solidFill>
              <a:prstDash val="dash"/>
            </a:ln>
          </c:spPr>
        </c:majorGridlines>
        <c:numFmt formatCode="#,##0" sourceLinked="1"/>
        <c:majorTickMark val="out"/>
        <c:minorTickMark val="none"/>
        <c:tickLblPos val="nextTo"/>
        <c:crossAx val="228607184"/>
        <c:crosses val="autoZero"/>
        <c:crossBetween val="between"/>
      </c:valAx>
      <c:dTable>
        <c:showHorzBorder val="1"/>
        <c:showVertBorder val="1"/>
        <c:showOutline val="1"/>
        <c:showKeys val="0"/>
      </c:dTable>
    </c:plotArea>
    <c:legend>
      <c:legendPos val="l"/>
      <c:overlay val="0"/>
    </c:legend>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'DP02'!$W$123:$W$127</c:f>
              <c:strCache>
                <c:ptCount val="5"/>
                <c:pt idx="0">
                  <c:v>BELLEVUE</c:v>
                </c:pt>
                <c:pt idx="1">
                  <c:v>Seattle</c:v>
                </c:pt>
                <c:pt idx="2">
                  <c:v>King County</c:v>
                </c:pt>
                <c:pt idx="3">
                  <c:v>Washington</c:v>
                </c:pt>
                <c:pt idx="4">
                  <c:v>United States</c:v>
                </c:pt>
              </c:strCache>
            </c:strRef>
          </c:cat>
          <c:val>
            <c:numRef>
              <c:f>'DP02'!$X$123:$X$127</c:f>
              <c:numCache>
                <c:formatCode>0.0%</c:formatCode>
                <c:ptCount val="5"/>
                <c:pt idx="0">
                  <c:v>0.39100000000000001</c:v>
                </c:pt>
                <c:pt idx="1">
                  <c:v>0.17499999999999999</c:v>
                </c:pt>
                <c:pt idx="2">
                  <c:v>0.217</c:v>
                </c:pt>
                <c:pt idx="3">
                  <c:v>0.13700000000000001</c:v>
                </c:pt>
                <c:pt idx="4">
                  <c:v>0.13500000000000001</c:v>
                </c:pt>
              </c:numCache>
            </c:numRef>
          </c:val>
          <c:extLst>
            <c:ext xmlns:c16="http://schemas.microsoft.com/office/drawing/2014/chart" uri="{C3380CC4-5D6E-409C-BE32-E72D297353CC}">
              <c16:uniqueId val="{00000000-1527-44CC-899C-E708433804A2}"/>
            </c:ext>
          </c:extLst>
        </c:ser>
        <c:dLbls>
          <c:showLegendKey val="0"/>
          <c:showVal val="0"/>
          <c:showCatName val="0"/>
          <c:showSerName val="0"/>
          <c:showPercent val="0"/>
          <c:showBubbleSize val="0"/>
        </c:dLbls>
        <c:gapWidth val="70"/>
        <c:axId val="228608752"/>
        <c:axId val="228609144"/>
      </c:barChart>
      <c:catAx>
        <c:axId val="228608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28609144"/>
        <c:crosses val="autoZero"/>
        <c:auto val="1"/>
        <c:lblAlgn val="ctr"/>
        <c:lblOffset val="100"/>
        <c:noMultiLvlLbl val="0"/>
      </c:catAx>
      <c:valAx>
        <c:axId val="228609144"/>
        <c:scaling>
          <c:orientation val="minMax"/>
        </c:scaling>
        <c:delete val="1"/>
        <c:axPos val="t"/>
        <c:numFmt formatCode="0.0%" sourceLinked="1"/>
        <c:majorTickMark val="none"/>
        <c:minorTickMark val="none"/>
        <c:tickLblPos val="nextTo"/>
        <c:crossAx val="2286087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5">
  <a:schemeClr val="accent2"/>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0.29593</cdr:x>
      <cdr:y>0.0053</cdr:y>
    </cdr:from>
    <cdr:to>
      <cdr:x>0.70244</cdr:x>
      <cdr:y>0.06045</cdr:y>
    </cdr:to>
    <cdr:sp macro="" textlink="">
      <cdr:nvSpPr>
        <cdr:cNvPr id="2" name="TextBox 1"/>
        <cdr:cNvSpPr txBox="1"/>
      </cdr:nvSpPr>
      <cdr:spPr>
        <a:xfrm xmlns:a="http://schemas.openxmlformats.org/drawingml/2006/main">
          <a:off x="1733550" y="23813"/>
          <a:ext cx="2381250"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0.61231</cdr:x>
      <cdr:y>0.14482</cdr:y>
    </cdr:from>
    <cdr:to>
      <cdr:x>0.6128</cdr:x>
      <cdr:y>0.90827</cdr:y>
    </cdr:to>
    <cdr:cxnSp macro="">
      <cdr:nvCxnSpPr>
        <cdr:cNvPr id="4" name="Straight Connector 3"/>
        <cdr:cNvCxnSpPr/>
      </cdr:nvCxnSpPr>
      <cdr:spPr>
        <a:xfrm xmlns:a="http://schemas.openxmlformats.org/drawingml/2006/main" flipV="1">
          <a:off x="4479170" y="751888"/>
          <a:ext cx="3612" cy="3963632"/>
        </a:xfrm>
        <a:prstGeom xmlns:a="http://schemas.openxmlformats.org/drawingml/2006/main" prst="line">
          <a:avLst/>
        </a:prstGeom>
        <a:ln xmlns:a="http://schemas.openxmlformats.org/drawingml/2006/main" w="34925" cmpd="sng">
          <a:solidFill>
            <a:schemeClr val="accent3"/>
          </a:solidFill>
          <a:prstDash val="dash"/>
        </a:ln>
        <a:effectLst xmlns:a="http://schemas.openxmlformats.org/drawingml/2006/main">
          <a:glow rad="63500">
            <a:srgbClr val="FFFF00">
              <a:alpha val="40000"/>
            </a:srgbClr>
          </a:glow>
          <a:outerShdw blurRad="50800" dist="50800" dir="5400000" algn="ctr" rotWithShape="0">
            <a:schemeClr val="bg1"/>
          </a:outerShdw>
        </a:effectLst>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31933B-F722-4324-9886-0D831F98292F}" type="datetimeFigureOut">
              <a:rPr lang="en-US" smtClean="0"/>
              <a:t>2/7/2017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2722843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B5E80F-0566-4B4A-9248-EE8189423A59}" type="datetimeFigureOut">
              <a:rPr lang="en-US" smtClean="0"/>
              <a:t>2/7/2017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FA5CBE3-C3BF-4F81-AF92-0E2F64E3A536}" type="slidenum">
              <a:rPr lang="en-US" smtClean="0"/>
              <a:t>‹#›</a:t>
            </a:fld>
            <a:endParaRPr lang="en-US"/>
          </a:p>
        </p:txBody>
      </p:sp>
    </p:spTree>
    <p:extLst>
      <p:ext uri="{BB962C8B-B14F-4D97-AF65-F5344CB8AC3E}">
        <p14:creationId xmlns:p14="http://schemas.microsoft.com/office/powerpoint/2010/main" val="362901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4</a:t>
            </a:fld>
            <a:endParaRPr lang="en-US"/>
          </a:p>
        </p:txBody>
      </p:sp>
    </p:spTree>
    <p:extLst>
      <p:ext uri="{BB962C8B-B14F-4D97-AF65-F5344CB8AC3E}">
        <p14:creationId xmlns:p14="http://schemas.microsoft.com/office/powerpoint/2010/main" val="2786224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15</a:t>
            </a:fld>
            <a:endParaRPr lang="en-US"/>
          </a:p>
        </p:txBody>
      </p:sp>
    </p:spTree>
    <p:extLst>
      <p:ext uri="{BB962C8B-B14F-4D97-AF65-F5344CB8AC3E}">
        <p14:creationId xmlns:p14="http://schemas.microsoft.com/office/powerpoint/2010/main" val="196092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16</a:t>
            </a:fld>
            <a:endParaRPr lang="en-US"/>
          </a:p>
        </p:txBody>
      </p:sp>
    </p:spTree>
    <p:extLst>
      <p:ext uri="{BB962C8B-B14F-4D97-AF65-F5344CB8AC3E}">
        <p14:creationId xmlns:p14="http://schemas.microsoft.com/office/powerpoint/2010/main" val="417880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smtClean="0"/>
              <a:t>Existing age distribution</a:t>
            </a:r>
          </a:p>
          <a:p>
            <a:pPr marL="291179" indent="-291179">
              <a:buFont typeface="Arial" panose="020B0604020202020204" pitchFamily="34" charset="0"/>
              <a:buChar char="•"/>
            </a:pPr>
            <a:r>
              <a:rPr lang="en-US" dirty="0" smtClean="0"/>
              <a:t>Job opportunities – number</a:t>
            </a:r>
            <a:r>
              <a:rPr lang="en-US" baseline="0" dirty="0" smtClean="0"/>
              <a:t> and types</a:t>
            </a:r>
            <a:endParaRPr lang="en-US" dirty="0" smtClean="0"/>
          </a:p>
          <a:p>
            <a:pPr marL="291179" indent="-291179">
              <a:buFont typeface="Arial" panose="020B0604020202020204" pitchFamily="34" charset="0"/>
              <a:buChar char="•"/>
            </a:pPr>
            <a:r>
              <a:rPr lang="en-US" dirty="0" smtClean="0"/>
              <a:t>Educational opportunities</a:t>
            </a:r>
          </a:p>
          <a:p>
            <a:pPr marL="291179" indent="-291179">
              <a:buFont typeface="Arial" panose="020B0604020202020204" pitchFamily="34" charset="0"/>
              <a:buChar char="•"/>
            </a:pPr>
            <a:r>
              <a:rPr lang="en-US" dirty="0" smtClean="0"/>
              <a:t>Housing opportunities – how diverse is our housing in terms of age, size, attractiveness, affordability</a:t>
            </a:r>
          </a:p>
          <a:p>
            <a:pPr marL="291179" indent="-291179">
              <a:buFont typeface="Arial" panose="020B0604020202020204" pitchFamily="34" charset="0"/>
              <a:buChar char="•"/>
            </a:pPr>
            <a:r>
              <a:rPr lang="en-US" dirty="0" smtClean="0"/>
              <a:t>Access to…</a:t>
            </a:r>
          </a:p>
          <a:p>
            <a:pPr marL="291179" indent="-291179">
              <a:buFont typeface="Arial" panose="020B0604020202020204" pitchFamily="34" charset="0"/>
              <a:buChar char="•"/>
            </a:pPr>
            <a:endParaRPr lang="en-US" dirty="0" smtClean="0"/>
          </a:p>
          <a:p>
            <a:pPr marL="291179" indent="-291179">
              <a:buFont typeface="Arial" panose="020B0604020202020204" pitchFamily="34" charset="0"/>
              <a:buChar char="•"/>
            </a:pPr>
            <a:r>
              <a:rPr lang="en-US" dirty="0" smtClean="0"/>
              <a:t>If we follow similar trends to</a:t>
            </a:r>
            <a:r>
              <a:rPr lang="en-US" baseline="0" dirty="0" smtClean="0"/>
              <a:t> the past where </a:t>
            </a:r>
            <a:r>
              <a:rPr lang="en-US" dirty="0" smtClean="0"/>
              <a:t>129% of our</a:t>
            </a:r>
            <a:r>
              <a:rPr lang="en-US" baseline="0" dirty="0" smtClean="0"/>
              <a:t> growth since 2000 was of a minority race or ethnicity, over 60 percent of our population would be of a minority race or ethnicity by 2035.  </a:t>
            </a:r>
            <a:endParaRPr lang="en-US" dirty="0" smtClean="0"/>
          </a:p>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19</a:t>
            </a:fld>
            <a:endParaRPr lang="en-US"/>
          </a:p>
        </p:txBody>
      </p:sp>
    </p:spTree>
    <p:extLst>
      <p:ext uri="{BB962C8B-B14F-4D97-AF65-F5344CB8AC3E}">
        <p14:creationId xmlns:p14="http://schemas.microsoft.com/office/powerpoint/2010/main" val="248189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20</a:t>
            </a:fld>
            <a:endParaRPr lang="en-US"/>
          </a:p>
        </p:txBody>
      </p:sp>
    </p:spTree>
    <p:extLst>
      <p:ext uri="{BB962C8B-B14F-4D97-AF65-F5344CB8AC3E}">
        <p14:creationId xmlns:p14="http://schemas.microsoft.com/office/powerpoint/2010/main" val="1190791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23</a:t>
            </a:fld>
            <a:endParaRPr lang="en-US"/>
          </a:p>
        </p:txBody>
      </p:sp>
    </p:spTree>
    <p:extLst>
      <p:ext uri="{BB962C8B-B14F-4D97-AF65-F5344CB8AC3E}">
        <p14:creationId xmlns:p14="http://schemas.microsoft.com/office/powerpoint/2010/main" val="328653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Future growth projections</a:t>
            </a:r>
          </a:p>
          <a:p>
            <a:pPr defTabSz="931774">
              <a:defRPr/>
            </a:pPr>
            <a:endParaRPr lang="en-US" dirty="0" smtClean="0"/>
          </a:p>
          <a:p>
            <a:r>
              <a:rPr lang="en-US" dirty="0"/>
              <a:t>Washington’s population is aging. This is a major demographic development that will have</a:t>
            </a:r>
          </a:p>
          <a:p>
            <a:r>
              <a:rPr lang="en-US" dirty="0"/>
              <a:t>important implications for policy-making and planning at all levels of government. In 2014</a:t>
            </a:r>
          </a:p>
          <a:p>
            <a:r>
              <a:rPr lang="en-US" dirty="0"/>
              <a:t>there are about 978,100 persons ages 65-and-older, representing 14 percent of Washington’s total</a:t>
            </a:r>
          </a:p>
          <a:p>
            <a:r>
              <a:rPr lang="en-US" dirty="0"/>
              <a:t>population. Growth in this age group will increase as the baby boom generation enters</a:t>
            </a:r>
          </a:p>
          <a:p>
            <a:r>
              <a:rPr lang="en-US" dirty="0"/>
              <a:t>retirement years, with an annual gain of about 41,600 in 2014 and peaking at 49,200 per year in</a:t>
            </a:r>
          </a:p>
          <a:p>
            <a:r>
              <a:rPr lang="en-US" dirty="0"/>
              <a:t>2018. By 2040, the elderly population is forecast to reach 1,867,400, representing 21 percent of</a:t>
            </a:r>
          </a:p>
          <a:p>
            <a:r>
              <a:rPr lang="en-US" dirty="0"/>
              <a:t>the state’s total population. The sharp spike in 65-and-older population growth in 2011</a:t>
            </a:r>
          </a:p>
          <a:p>
            <a:r>
              <a:rPr lang="en-US" dirty="0"/>
              <a:t>corresponds to a similarly sharp spike in births 65 years ago in 1946, exactly one year after</a:t>
            </a:r>
          </a:p>
          <a:p>
            <a:r>
              <a:rPr lang="en-US" dirty="0"/>
              <a:t>American servicemen returned home from World War II. These children of 1946 turned 65 in</a:t>
            </a:r>
          </a:p>
          <a:p>
            <a:r>
              <a:rPr lang="en-US" dirty="0"/>
              <a:t>2011, leading the baby boomer generation into retirement.</a:t>
            </a:r>
          </a:p>
        </p:txBody>
      </p:sp>
      <p:sp>
        <p:nvSpPr>
          <p:cNvPr id="4" name="Slide Number Placeholder 3"/>
          <p:cNvSpPr>
            <a:spLocks noGrp="1"/>
          </p:cNvSpPr>
          <p:nvPr>
            <p:ph type="sldNum" sz="quarter" idx="10"/>
          </p:nvPr>
        </p:nvSpPr>
        <p:spPr/>
        <p:txBody>
          <a:bodyPr/>
          <a:lstStyle/>
          <a:p>
            <a:fld id="{3DDC3B37-DC1C-4D0B-AFEE-ADE5FF27B756}" type="slidenum">
              <a:rPr lang="en-US" smtClean="0"/>
              <a:t>24</a:t>
            </a:fld>
            <a:endParaRPr lang="en-US"/>
          </a:p>
        </p:txBody>
      </p:sp>
    </p:spTree>
    <p:extLst>
      <p:ext uri="{BB962C8B-B14F-4D97-AF65-F5344CB8AC3E}">
        <p14:creationId xmlns:p14="http://schemas.microsoft.com/office/powerpoint/2010/main" val="1953398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By 2040, the elderly population in Washington State is forecast to reach 1,867,400, representing 21 percent of the state’s total population. The sharp spike in 65-and-older population growth in 2011 corresponds to a similarly sharp spike in births 65 years ago in 1946, exactly one year after American servicemen returned home from World War II. These children of 1946 turned 65 in 2011, leading the baby boomer generation into retirement.</a:t>
            </a:r>
          </a:p>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25</a:t>
            </a:fld>
            <a:endParaRPr lang="en-US"/>
          </a:p>
        </p:txBody>
      </p:sp>
    </p:spTree>
    <p:extLst>
      <p:ext uri="{BB962C8B-B14F-4D97-AF65-F5344CB8AC3E}">
        <p14:creationId xmlns:p14="http://schemas.microsoft.com/office/powerpoint/2010/main" val="245380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C3B37-DC1C-4D0B-AFEE-ADE5FF27B756}" type="slidenum">
              <a:rPr lang="en-US" smtClean="0"/>
              <a:t>26</a:t>
            </a:fld>
            <a:endParaRPr lang="en-US"/>
          </a:p>
        </p:txBody>
      </p:sp>
    </p:spTree>
    <p:extLst>
      <p:ext uri="{BB962C8B-B14F-4D97-AF65-F5344CB8AC3E}">
        <p14:creationId xmlns:p14="http://schemas.microsoft.com/office/powerpoint/2010/main" val="2901869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smtClean="0"/>
              <a:t>Existing age distribution</a:t>
            </a:r>
          </a:p>
          <a:p>
            <a:pPr marL="291179" indent="-291179">
              <a:buFont typeface="Arial" panose="020B0604020202020204" pitchFamily="34" charset="0"/>
              <a:buChar char="•"/>
            </a:pPr>
            <a:r>
              <a:rPr lang="en-US" dirty="0" smtClean="0"/>
              <a:t>Job opportunities – number</a:t>
            </a:r>
            <a:r>
              <a:rPr lang="en-US" baseline="0" dirty="0" smtClean="0"/>
              <a:t> and types</a:t>
            </a:r>
            <a:endParaRPr lang="en-US" dirty="0" smtClean="0"/>
          </a:p>
          <a:p>
            <a:pPr marL="291179" indent="-291179">
              <a:buFont typeface="Arial" panose="020B0604020202020204" pitchFamily="34" charset="0"/>
              <a:buChar char="•"/>
            </a:pPr>
            <a:r>
              <a:rPr lang="en-US" dirty="0" smtClean="0"/>
              <a:t>Educational opportunities</a:t>
            </a:r>
          </a:p>
          <a:p>
            <a:pPr marL="291179" indent="-291179">
              <a:buFont typeface="Arial" panose="020B0604020202020204" pitchFamily="34" charset="0"/>
              <a:buChar char="•"/>
            </a:pPr>
            <a:r>
              <a:rPr lang="en-US" dirty="0" smtClean="0"/>
              <a:t>Housing opportunities – how diverse is our housing in terms of age, size, attractiveness, affordability</a:t>
            </a:r>
          </a:p>
          <a:p>
            <a:pPr marL="291179" indent="-291179">
              <a:buFont typeface="Arial" panose="020B0604020202020204" pitchFamily="34" charset="0"/>
              <a:buChar char="•"/>
            </a:pPr>
            <a:r>
              <a:rPr lang="en-US" dirty="0" smtClean="0"/>
              <a:t>Access to…</a:t>
            </a:r>
          </a:p>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27</a:t>
            </a:fld>
            <a:endParaRPr lang="en-US"/>
          </a:p>
        </p:txBody>
      </p:sp>
    </p:spTree>
    <p:extLst>
      <p:ext uri="{BB962C8B-B14F-4D97-AF65-F5344CB8AC3E}">
        <p14:creationId xmlns:p14="http://schemas.microsoft.com/office/powerpoint/2010/main" val="1295055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28</a:t>
            </a:fld>
            <a:endParaRPr lang="en-US"/>
          </a:p>
        </p:txBody>
      </p:sp>
    </p:spTree>
    <p:extLst>
      <p:ext uri="{BB962C8B-B14F-4D97-AF65-F5344CB8AC3E}">
        <p14:creationId xmlns:p14="http://schemas.microsoft.com/office/powerpoint/2010/main" val="61350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5</a:t>
            </a:fld>
            <a:endParaRPr lang="en-US"/>
          </a:p>
        </p:txBody>
      </p:sp>
    </p:spTree>
    <p:extLst>
      <p:ext uri="{BB962C8B-B14F-4D97-AF65-F5344CB8AC3E}">
        <p14:creationId xmlns:p14="http://schemas.microsoft.com/office/powerpoint/2010/main" val="1182345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29</a:t>
            </a:fld>
            <a:endParaRPr lang="en-US"/>
          </a:p>
        </p:txBody>
      </p:sp>
    </p:spTree>
    <p:extLst>
      <p:ext uri="{BB962C8B-B14F-4D97-AF65-F5344CB8AC3E}">
        <p14:creationId xmlns:p14="http://schemas.microsoft.com/office/powerpoint/2010/main" val="3988772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30</a:t>
            </a:fld>
            <a:endParaRPr lang="en-US"/>
          </a:p>
        </p:txBody>
      </p:sp>
    </p:spTree>
    <p:extLst>
      <p:ext uri="{BB962C8B-B14F-4D97-AF65-F5344CB8AC3E}">
        <p14:creationId xmlns:p14="http://schemas.microsoft.com/office/powerpoint/2010/main" val="1591184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32</a:t>
            </a:fld>
            <a:endParaRPr lang="en-US"/>
          </a:p>
        </p:txBody>
      </p:sp>
    </p:spTree>
    <p:extLst>
      <p:ext uri="{BB962C8B-B14F-4D97-AF65-F5344CB8AC3E}">
        <p14:creationId xmlns:p14="http://schemas.microsoft.com/office/powerpoint/2010/main" val="522132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Arial" panose="020B0604020202020204" pitchFamily="34" charset="0"/>
              <a:buChar char="•"/>
            </a:pPr>
            <a:r>
              <a:rPr lang="en-US" dirty="0" smtClean="0"/>
              <a:t>Existing age distribution</a:t>
            </a:r>
          </a:p>
          <a:p>
            <a:pPr marL="291179" indent="-291179">
              <a:buFont typeface="Arial" panose="020B0604020202020204" pitchFamily="34" charset="0"/>
              <a:buChar char="•"/>
            </a:pPr>
            <a:r>
              <a:rPr lang="en-US" dirty="0" smtClean="0"/>
              <a:t>Job opportunities – number</a:t>
            </a:r>
            <a:r>
              <a:rPr lang="en-US" baseline="0" dirty="0" smtClean="0"/>
              <a:t> and types</a:t>
            </a:r>
            <a:endParaRPr lang="en-US" dirty="0" smtClean="0"/>
          </a:p>
          <a:p>
            <a:pPr marL="291179" indent="-291179">
              <a:buFont typeface="Arial" panose="020B0604020202020204" pitchFamily="34" charset="0"/>
              <a:buChar char="•"/>
            </a:pPr>
            <a:r>
              <a:rPr lang="en-US" dirty="0" smtClean="0"/>
              <a:t>Educational opportunities</a:t>
            </a:r>
          </a:p>
          <a:p>
            <a:pPr marL="291179" indent="-291179">
              <a:buFont typeface="Arial" panose="020B0604020202020204" pitchFamily="34" charset="0"/>
              <a:buChar char="•"/>
            </a:pPr>
            <a:r>
              <a:rPr lang="en-US" dirty="0" smtClean="0"/>
              <a:t>Housing opportunities – how diverse is our housing in terms of age, size, attractiveness, affordability</a:t>
            </a:r>
          </a:p>
          <a:p>
            <a:pPr marL="291179" indent="-291179">
              <a:buFont typeface="Arial" panose="020B0604020202020204" pitchFamily="34" charset="0"/>
              <a:buChar char="•"/>
            </a:pPr>
            <a:r>
              <a:rPr lang="en-US" dirty="0" smtClean="0"/>
              <a:t>Access to…</a:t>
            </a:r>
          </a:p>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33</a:t>
            </a:fld>
            <a:endParaRPr lang="en-US"/>
          </a:p>
        </p:txBody>
      </p:sp>
    </p:spTree>
    <p:extLst>
      <p:ext uri="{BB962C8B-B14F-4D97-AF65-F5344CB8AC3E}">
        <p14:creationId xmlns:p14="http://schemas.microsoft.com/office/powerpoint/2010/main" val="703593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34</a:t>
            </a:fld>
            <a:endParaRPr lang="en-US"/>
          </a:p>
        </p:txBody>
      </p:sp>
    </p:spTree>
    <p:extLst>
      <p:ext uri="{BB962C8B-B14F-4D97-AF65-F5344CB8AC3E}">
        <p14:creationId xmlns:p14="http://schemas.microsoft.com/office/powerpoint/2010/main" val="3291514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Bellevue</a:t>
            </a:r>
            <a:r>
              <a:rPr lang="en-US" baseline="0" dirty="0" smtClean="0"/>
              <a:t> was 14</a:t>
            </a:r>
            <a:r>
              <a:rPr lang="en-US" baseline="30000" dirty="0" smtClean="0"/>
              <a:t>th</a:t>
            </a:r>
            <a:r>
              <a:rPr lang="en-US" baseline="0" dirty="0" smtClean="0"/>
              <a:t> in the nation out of 319 places for having one of the highest percentages of Asians, and it was the highest place in the nation outside of California and Hawaii.</a:t>
            </a:r>
          </a:p>
          <a:p>
            <a:endParaRPr lang="en-US" baseline="0" dirty="0" smtClean="0"/>
          </a:p>
          <a:p>
            <a:r>
              <a:rPr lang="en-US" baseline="0" dirty="0" smtClean="0"/>
              <a:t>Bellevue was 191</a:t>
            </a:r>
            <a:r>
              <a:rPr lang="en-US" baseline="30000" dirty="0" smtClean="0"/>
              <a:t>st</a:t>
            </a:r>
            <a:r>
              <a:rPr lang="en-US" baseline="0" dirty="0" smtClean="0"/>
              <a:t> for it’s percentage of minorities. </a:t>
            </a:r>
          </a:p>
        </p:txBody>
      </p:sp>
      <p:sp>
        <p:nvSpPr>
          <p:cNvPr id="4" name="Slide Number Placeholder 3"/>
          <p:cNvSpPr>
            <a:spLocks noGrp="1"/>
          </p:cNvSpPr>
          <p:nvPr>
            <p:ph type="sldNum" sz="quarter" idx="10"/>
          </p:nvPr>
        </p:nvSpPr>
        <p:spPr/>
        <p:txBody>
          <a:bodyPr/>
          <a:lstStyle/>
          <a:p>
            <a:fld id="{1FA5CBE3-C3BF-4F81-AF92-0E2F64E3A536}" type="slidenum">
              <a:rPr lang="en-US" smtClean="0"/>
              <a:t>35</a:t>
            </a:fld>
            <a:endParaRPr lang="en-US"/>
          </a:p>
        </p:txBody>
      </p:sp>
    </p:spTree>
    <p:extLst>
      <p:ext uri="{BB962C8B-B14F-4D97-AF65-F5344CB8AC3E}">
        <p14:creationId xmlns:p14="http://schemas.microsoft.com/office/powerpoint/2010/main" val="4050791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mean for the city? Is it a good thing? Why? </a:t>
            </a:r>
          </a:p>
          <a:p>
            <a:endParaRPr lang="en-US" dirty="0"/>
          </a:p>
          <a:p>
            <a:r>
              <a:rPr lang="en-US" dirty="0"/>
              <a:t>What opportunities, benefits and challenges does this trend present?</a:t>
            </a:r>
          </a:p>
          <a:p>
            <a:endParaRPr lang="en-US" dirty="0"/>
          </a:p>
          <a:p>
            <a:r>
              <a:rPr lang="en-US" dirty="0"/>
              <a:t>Cultural diversity broadens our possibilities for shared learning enabling Bellevue to become a hub of knowledge and innovation in all areas – technology, arts &amp; culture, design etc. Learning about multiple perspectives enables one to build solutions with multiple benefits. </a:t>
            </a:r>
          </a:p>
          <a:p>
            <a:r>
              <a:rPr lang="en-US" dirty="0"/>
              <a:t> </a:t>
            </a:r>
          </a:p>
          <a:p>
            <a:r>
              <a:rPr lang="en-US" dirty="0"/>
              <a:t>Stimulating the flow of ideas is key to reaping the full benefits of diversity. Overcoming barriers that block access to information and opportunity are some of the challenges the City must work to overcome so that as a City we are able to realize our collective potential.</a:t>
            </a:r>
          </a:p>
          <a:p>
            <a:endParaRPr lang="en-US" dirty="0"/>
          </a:p>
          <a:p>
            <a:r>
              <a:rPr lang="en-US" dirty="0"/>
              <a:t>Benefits of diversity also include greater adaptability and resilience. Challenges arise from a lack of connection between people from diverse backgrounds. The City can help by facilitating respectful processes that help people understand each other's diverse perspectives and form bonds with one another. </a:t>
            </a:r>
          </a:p>
          <a:p>
            <a:endParaRPr lang="en-US" dirty="0"/>
          </a:p>
          <a:p>
            <a:r>
              <a:rPr lang="en-US" dirty="0"/>
              <a:t>Challenges occur when one diversity trend affects another diversity trend i.e. race/cultural diversity may lead to less age and/or economic diversity. What actions could we take to encourage diversity at all levels? </a:t>
            </a:r>
          </a:p>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38</a:t>
            </a:fld>
            <a:endParaRPr lang="en-US"/>
          </a:p>
        </p:txBody>
      </p:sp>
    </p:spTree>
    <p:extLst>
      <p:ext uri="{BB962C8B-B14F-4D97-AF65-F5344CB8AC3E}">
        <p14:creationId xmlns:p14="http://schemas.microsoft.com/office/powerpoint/2010/main" val="424405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1"/>
                </a:solidFill>
              </a:rPr>
              <a:t>In 2015, about 39 percent of Bellevue’s residents were born in a foreign country, about a third were born in Washington State, and just under 29 percent were born in a different U.S. state.</a:t>
            </a:r>
            <a:endParaRPr lang="en-US" sz="1800" dirty="0">
              <a:solidFill>
                <a:schemeClr val="bg1"/>
              </a:solidFill>
            </a:endParaRPr>
          </a:p>
        </p:txBody>
      </p:sp>
      <p:sp>
        <p:nvSpPr>
          <p:cNvPr id="4" name="Slide Number Placeholder 3"/>
          <p:cNvSpPr>
            <a:spLocks noGrp="1"/>
          </p:cNvSpPr>
          <p:nvPr>
            <p:ph type="sldNum" sz="quarter" idx="10"/>
          </p:nvPr>
        </p:nvSpPr>
        <p:spPr/>
        <p:txBody>
          <a:bodyPr/>
          <a:lstStyle/>
          <a:p>
            <a:fld id="{1FA5CBE3-C3BF-4F81-AF92-0E2F64E3A536}" type="slidenum">
              <a:rPr lang="en-US" smtClean="0"/>
              <a:t>7</a:t>
            </a:fld>
            <a:endParaRPr lang="en-US"/>
          </a:p>
        </p:txBody>
      </p:sp>
    </p:spTree>
    <p:extLst>
      <p:ext uri="{BB962C8B-B14F-4D97-AF65-F5344CB8AC3E}">
        <p14:creationId xmlns:p14="http://schemas.microsoft.com/office/powerpoint/2010/main" val="72139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9</a:t>
            </a:fld>
            <a:endParaRPr lang="en-US"/>
          </a:p>
        </p:txBody>
      </p:sp>
    </p:spTree>
    <p:extLst>
      <p:ext uri="{BB962C8B-B14F-4D97-AF65-F5344CB8AC3E}">
        <p14:creationId xmlns:p14="http://schemas.microsoft.com/office/powerpoint/2010/main" val="128097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10</a:t>
            </a:fld>
            <a:endParaRPr lang="en-US"/>
          </a:p>
        </p:txBody>
      </p:sp>
    </p:spTree>
    <p:extLst>
      <p:ext uri="{BB962C8B-B14F-4D97-AF65-F5344CB8AC3E}">
        <p14:creationId xmlns:p14="http://schemas.microsoft.com/office/powerpoint/2010/main" val="409754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11</a:t>
            </a:fld>
            <a:endParaRPr lang="en-US"/>
          </a:p>
        </p:txBody>
      </p:sp>
    </p:spTree>
    <p:extLst>
      <p:ext uri="{BB962C8B-B14F-4D97-AF65-F5344CB8AC3E}">
        <p14:creationId xmlns:p14="http://schemas.microsoft.com/office/powerpoint/2010/main" val="44957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12</a:t>
            </a:fld>
            <a:endParaRPr lang="en-US"/>
          </a:p>
        </p:txBody>
      </p:sp>
    </p:spTree>
    <p:extLst>
      <p:ext uri="{BB962C8B-B14F-4D97-AF65-F5344CB8AC3E}">
        <p14:creationId xmlns:p14="http://schemas.microsoft.com/office/powerpoint/2010/main" val="203602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5CBE3-C3BF-4F81-AF92-0E2F64E3A536}" type="slidenum">
              <a:rPr lang="en-US" smtClean="0"/>
              <a:t>13</a:t>
            </a:fld>
            <a:endParaRPr lang="en-US"/>
          </a:p>
        </p:txBody>
      </p:sp>
    </p:spTree>
    <p:extLst>
      <p:ext uri="{BB962C8B-B14F-4D97-AF65-F5344CB8AC3E}">
        <p14:creationId xmlns:p14="http://schemas.microsoft.com/office/powerpoint/2010/main" val="326661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ABE88C-D212-4FED-A4FA-4B8BFFD2555A}" type="slidenum">
              <a:rPr lang="en-US" smtClean="0"/>
              <a:pPr/>
              <a:t>14</a:t>
            </a:fld>
            <a:endParaRPr lang="en-US" dirty="0"/>
          </a:p>
        </p:txBody>
      </p:sp>
    </p:spTree>
    <p:extLst>
      <p:ext uri="{BB962C8B-B14F-4D97-AF65-F5344CB8AC3E}">
        <p14:creationId xmlns:p14="http://schemas.microsoft.com/office/powerpoint/2010/main" val="384494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ACDD8B3-0A19-4F60-A97B-948593A25C5A}" type="datetimeFigureOut">
              <a:rPr lang="en-US" smtClean="0"/>
              <a:t>2/7/2017</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D80ED24-CC1F-4C81-BD3C-A04232EBE938}" type="slidenum">
              <a:rPr lang="en-US" smtClean="0"/>
              <a:t>‹#›</a:t>
            </a:fld>
            <a:endParaRPr lang="en-US"/>
          </a:p>
        </p:txBody>
      </p:sp>
    </p:spTree>
    <p:extLst>
      <p:ext uri="{BB962C8B-B14F-4D97-AF65-F5344CB8AC3E}">
        <p14:creationId xmlns:p14="http://schemas.microsoft.com/office/powerpoint/2010/main" val="285503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ACDD8B3-0A19-4F60-A97B-948593A25C5A}" type="datetimeFigureOut">
              <a:rPr lang="en-US" smtClean="0"/>
              <a:t>2/7/2017</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D80ED24-CC1F-4C81-BD3C-A04232EBE938}" type="slidenum">
              <a:rPr lang="en-US" smtClean="0"/>
              <a:t>‹#›</a:t>
            </a:fld>
            <a:endParaRPr lang="en-US"/>
          </a:p>
        </p:txBody>
      </p:sp>
    </p:spTree>
    <p:extLst>
      <p:ext uri="{BB962C8B-B14F-4D97-AF65-F5344CB8AC3E}">
        <p14:creationId xmlns:p14="http://schemas.microsoft.com/office/powerpoint/2010/main" val="19896723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CDD8B3-0A19-4F60-A97B-948593A25C5A}"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0ED24-CC1F-4C81-BD3C-A04232EBE938}" type="slidenum">
              <a:rPr lang="en-US" smtClean="0"/>
              <a:t>‹#›</a:t>
            </a:fld>
            <a:endParaRPr lang="en-US"/>
          </a:p>
        </p:txBody>
      </p:sp>
    </p:spTree>
    <p:extLst>
      <p:ext uri="{BB962C8B-B14F-4D97-AF65-F5344CB8AC3E}">
        <p14:creationId xmlns:p14="http://schemas.microsoft.com/office/powerpoint/2010/main" val="2784077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CDD8B3-0A19-4F60-A97B-948593A25C5A}"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0ED24-CC1F-4C81-BD3C-A04232EBE938}" type="slidenum">
              <a:rPr lang="en-US" smtClean="0"/>
              <a:t>‹#›</a:t>
            </a:fld>
            <a:endParaRPr lang="en-US"/>
          </a:p>
        </p:txBody>
      </p:sp>
    </p:spTree>
    <p:extLst>
      <p:ext uri="{BB962C8B-B14F-4D97-AF65-F5344CB8AC3E}">
        <p14:creationId xmlns:p14="http://schemas.microsoft.com/office/powerpoint/2010/main" val="2117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CDD8B3-0A19-4F60-A97B-948593A25C5A}"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0ED24-CC1F-4C81-BD3C-A04232EBE938}" type="slidenum">
              <a:rPr lang="en-US" smtClean="0"/>
              <a:t>‹#›</a:t>
            </a:fld>
            <a:endParaRPr lang="en-US"/>
          </a:p>
        </p:txBody>
      </p:sp>
    </p:spTree>
    <p:extLst>
      <p:ext uri="{BB962C8B-B14F-4D97-AF65-F5344CB8AC3E}">
        <p14:creationId xmlns:p14="http://schemas.microsoft.com/office/powerpoint/2010/main" val="665494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CDD8B3-0A19-4F60-A97B-948593A25C5A}"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0ED24-CC1F-4C81-BD3C-A04232EBE938}" type="slidenum">
              <a:rPr lang="en-US" smtClean="0"/>
              <a:t>‹#›</a:t>
            </a:fld>
            <a:endParaRPr lang="en-US"/>
          </a:p>
        </p:txBody>
      </p:sp>
    </p:spTree>
    <p:extLst>
      <p:ext uri="{BB962C8B-B14F-4D97-AF65-F5344CB8AC3E}">
        <p14:creationId xmlns:p14="http://schemas.microsoft.com/office/powerpoint/2010/main" val="20827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CDD8B3-0A19-4F60-A97B-948593A25C5A}"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0ED24-CC1F-4C81-BD3C-A04232EBE938}" type="slidenum">
              <a:rPr lang="en-US" smtClean="0"/>
              <a:t>‹#›</a:t>
            </a:fld>
            <a:endParaRPr lang="en-US"/>
          </a:p>
        </p:txBody>
      </p:sp>
    </p:spTree>
    <p:extLst>
      <p:ext uri="{BB962C8B-B14F-4D97-AF65-F5344CB8AC3E}">
        <p14:creationId xmlns:p14="http://schemas.microsoft.com/office/powerpoint/2010/main" val="77081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CDD8B3-0A19-4F60-A97B-948593A25C5A}"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80ED24-CC1F-4C81-BD3C-A04232EBE938}" type="slidenum">
              <a:rPr lang="en-US" smtClean="0"/>
              <a:t>‹#›</a:t>
            </a:fld>
            <a:endParaRPr lang="en-US"/>
          </a:p>
        </p:txBody>
      </p:sp>
    </p:spTree>
    <p:extLst>
      <p:ext uri="{BB962C8B-B14F-4D97-AF65-F5344CB8AC3E}">
        <p14:creationId xmlns:p14="http://schemas.microsoft.com/office/powerpoint/2010/main" val="183609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CDD8B3-0A19-4F60-A97B-948593A25C5A}"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80ED24-CC1F-4C81-BD3C-A04232EBE938}" type="slidenum">
              <a:rPr lang="en-US" smtClean="0"/>
              <a:t>‹#›</a:t>
            </a:fld>
            <a:endParaRPr lang="en-US"/>
          </a:p>
        </p:txBody>
      </p:sp>
    </p:spTree>
    <p:extLst>
      <p:ext uri="{BB962C8B-B14F-4D97-AF65-F5344CB8AC3E}">
        <p14:creationId xmlns:p14="http://schemas.microsoft.com/office/powerpoint/2010/main" val="63457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DD8B3-0A19-4F60-A97B-948593A25C5A}"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80ED24-CC1F-4C81-BD3C-A04232EBE938}" type="slidenum">
              <a:rPr lang="en-US" smtClean="0"/>
              <a:t>‹#›</a:t>
            </a:fld>
            <a:endParaRPr lang="en-US"/>
          </a:p>
        </p:txBody>
      </p:sp>
    </p:spTree>
    <p:extLst>
      <p:ext uri="{BB962C8B-B14F-4D97-AF65-F5344CB8AC3E}">
        <p14:creationId xmlns:p14="http://schemas.microsoft.com/office/powerpoint/2010/main" val="349020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CACDD8B3-0A19-4F60-A97B-948593A25C5A}"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D80ED24-CC1F-4C81-BD3C-A04232EBE938}" type="slidenum">
              <a:rPr lang="en-US" smtClean="0"/>
              <a:t>‹#›</a:t>
            </a:fld>
            <a:endParaRPr lang="en-US"/>
          </a:p>
        </p:txBody>
      </p:sp>
    </p:spTree>
    <p:extLst>
      <p:ext uri="{BB962C8B-B14F-4D97-AF65-F5344CB8AC3E}">
        <p14:creationId xmlns:p14="http://schemas.microsoft.com/office/powerpoint/2010/main" val="1737572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Rectangle 1"/>
          <p:cNvSpPr/>
          <p:nvPr/>
        </p:nvSpPr>
        <p:spPr>
          <a:xfrm>
            <a:off x="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4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69946" y="689265"/>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a:xfrm>
            <a:off x="7451146" y="6339712"/>
            <a:ext cx="4114800" cy="228600"/>
          </a:xfrm>
        </p:spPr>
        <p:txBody>
          <a:bodyPr/>
          <a:lstStyle/>
          <a:p>
            <a:fld id="{CACDD8B3-0A19-4F60-A97B-948593A25C5A}" type="datetimeFigureOut">
              <a:rPr lang="en-US" smtClean="0"/>
              <a:t>2/7/2017</a:t>
            </a:fld>
            <a:endParaRPr lang="en-US"/>
          </a:p>
        </p:txBody>
      </p:sp>
      <p:sp>
        <p:nvSpPr>
          <p:cNvPr id="6" name="Footer Placeholder 5"/>
          <p:cNvSpPr>
            <a:spLocks noGrp="1"/>
          </p:cNvSpPr>
          <p:nvPr>
            <p:ph type="ftr" sz="quarter" idx="11"/>
          </p:nvPr>
        </p:nvSpPr>
        <p:spPr>
          <a:xfrm>
            <a:off x="6536746" y="6481962"/>
            <a:ext cx="5029200" cy="228600"/>
          </a:xfrm>
        </p:spPr>
        <p:txBody>
          <a:bodyPr/>
          <a:lstStyle/>
          <a:p>
            <a:endParaRPr lang="en-US" dirty="0"/>
          </a:p>
        </p:txBody>
      </p:sp>
      <p:sp>
        <p:nvSpPr>
          <p:cNvPr id="7" name="Slide Number Placeholder 6"/>
          <p:cNvSpPr>
            <a:spLocks noGrp="1"/>
          </p:cNvSpPr>
          <p:nvPr>
            <p:ph type="sldNum" sz="quarter" idx="12"/>
          </p:nvPr>
        </p:nvSpPr>
        <p:spPr>
          <a:xfrm>
            <a:off x="1143926" y="5876412"/>
            <a:ext cx="2926080" cy="1397039"/>
          </a:xfrm>
        </p:spPr>
        <p:txBody>
          <a:bodyPr/>
          <a:lstStyle>
            <a:lvl1pPr>
              <a:defRPr>
                <a:solidFill>
                  <a:srgbClr val="FFFFFF">
                    <a:alpha val="20000"/>
                  </a:srgbClr>
                </a:solidFill>
              </a:defRPr>
            </a:lvl1pPr>
          </a:lstStyle>
          <a:p>
            <a:fld id="{7D80ED24-CC1F-4C81-BD3C-A04232EBE938}" type="slidenum">
              <a:rPr lang="en-US" smtClean="0"/>
              <a:t>‹#›</a:t>
            </a:fld>
            <a:endParaRPr lang="en-US"/>
          </a:p>
        </p:txBody>
      </p:sp>
    </p:spTree>
    <p:extLst>
      <p:ext uri="{BB962C8B-B14F-4D97-AF65-F5344CB8AC3E}">
        <p14:creationId xmlns:p14="http://schemas.microsoft.com/office/powerpoint/2010/main" val="3686910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ACDD8B3-0A19-4F60-A97B-948593A25C5A}" type="datetimeFigureOut">
              <a:rPr lang="en-US" smtClean="0"/>
              <a:t>2/7/2017</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7D80ED24-CC1F-4C81-BD3C-A04232EBE938}" type="slidenum">
              <a:rPr lang="en-US" smtClean="0"/>
              <a:t>‹#›</a:t>
            </a:fld>
            <a:endParaRPr lang="en-US"/>
          </a:p>
        </p:txBody>
      </p:sp>
    </p:spTree>
    <p:extLst>
      <p:ext uri="{BB962C8B-B14F-4D97-AF65-F5344CB8AC3E}">
        <p14:creationId xmlns:p14="http://schemas.microsoft.com/office/powerpoint/2010/main" val="19958901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32" r:id="rId9"/>
    <p:sldLayoutId id="2147483729" r:id="rId10"/>
    <p:sldLayoutId id="2147483730" r:id="rId11"/>
    <p:sldLayoutId id="2147483731"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chart" Target="../charts/chart25.xml"/><Relationship Id="rId4" Type="http://schemas.openxmlformats.org/officeDocument/2006/relationships/chart" Target="../charts/char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27.xml"/></Relationships>
</file>

<file path=ppt/slides/_rels/slide1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hart" Target="../charts/chart29.xml"/></Relationships>
</file>

<file path=ppt/slides/_rels/slide1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chart" Target="../charts/chart32.xml"/><Relationship Id="rId4" Type="http://schemas.openxmlformats.org/officeDocument/2006/relationships/chart" Target="../charts/chart31.xml"/></Relationships>
</file>

<file path=ppt/slides/_rels/slide1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chart" Target="../charts/chart39.xml"/></Relationships>
</file>

<file path=ppt/slides/_rels/slide24.xml.rels><?xml version="1.0" encoding="UTF-8" standalone="yes"?>
<Relationships xmlns="http://schemas.openxmlformats.org/package/2006/relationships"><Relationship Id="rId3" Type="http://schemas.openxmlformats.org/officeDocument/2006/relationships/hyperlink" Target="http://www.pewresearch.org/next-america/#Two-Dramas-in-Slow-Motion"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chart" Target="../charts/chart43.xml"/></Relationships>
</file>

<file path=ppt/slides/_rels/slide31.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chart" Target="../charts/chart48.xml"/><Relationship Id="rId4" Type="http://schemas.openxmlformats.org/officeDocument/2006/relationships/chart" Target="../charts/char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2010.census.gov/2010census/data/" TargetMode="External"/><Relationship Id="rId2" Type="http://schemas.openxmlformats.org/officeDocument/2006/relationships/hyperlink" Target="mailto:grousseau@bellevuewa.gov" TargetMode="External"/><Relationship Id="rId1" Type="http://schemas.openxmlformats.org/officeDocument/2006/relationships/slideLayout" Target="../slideLayouts/slideLayout7.xml"/><Relationship Id="rId4" Type="http://schemas.openxmlformats.org/officeDocument/2006/relationships/hyperlink" Target="http://factfinder2.census.gov/faces/nav/jsf/pages/index.x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9.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 Id="rId9" Type="http://schemas.openxmlformats.org/officeDocument/2006/relationships/chart" Target="../charts/char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899" t="-239" r="14122" b="239"/>
          <a:stretch/>
        </p:blipFill>
        <p:spPr>
          <a:xfrm>
            <a:off x="322117" y="185657"/>
            <a:ext cx="11544486" cy="6526853"/>
          </a:xfrm>
          <a:prstGeom prst="rect">
            <a:avLst/>
          </a:prstGeom>
        </p:spPr>
      </p:pic>
      <p:sp>
        <p:nvSpPr>
          <p:cNvPr id="2" name="Title 1"/>
          <p:cNvSpPr>
            <a:spLocks noGrp="1"/>
          </p:cNvSpPr>
          <p:nvPr>
            <p:ph type="ctrTitle"/>
          </p:nvPr>
        </p:nvSpPr>
        <p:spPr>
          <a:xfrm>
            <a:off x="520376" y="3834243"/>
            <a:ext cx="10782300" cy="1011695"/>
          </a:xfrm>
          <a:solidFill>
            <a:srgbClr val="0070C0">
              <a:alpha val="25000"/>
            </a:srgbClr>
          </a:solidFill>
        </p:spPr>
        <p:txBody>
          <a:bodyPr/>
          <a:lstStyle/>
          <a:p>
            <a:r>
              <a:rPr lang="en-US" sz="6600" dirty="0" smtClean="0"/>
              <a:t>The Changing Face of Bellevue</a:t>
            </a:r>
            <a:endParaRPr lang="en-US" sz="6600" dirty="0"/>
          </a:p>
        </p:txBody>
      </p:sp>
      <p:sp>
        <p:nvSpPr>
          <p:cNvPr id="3" name="Subtitle 2"/>
          <p:cNvSpPr>
            <a:spLocks noGrp="1"/>
          </p:cNvSpPr>
          <p:nvPr>
            <p:ph type="subTitle" idx="1"/>
          </p:nvPr>
        </p:nvSpPr>
        <p:spPr>
          <a:xfrm>
            <a:off x="584385" y="4929548"/>
            <a:ext cx="9744179" cy="536069"/>
          </a:xfrm>
          <a:solidFill>
            <a:srgbClr val="0070C0">
              <a:alpha val="25000"/>
            </a:srgbClr>
          </a:solidFill>
        </p:spPr>
        <p:txBody>
          <a:bodyPr>
            <a:normAutofit/>
          </a:bodyPr>
          <a:lstStyle/>
          <a:p>
            <a:r>
              <a:rPr lang="en-US" sz="2800" dirty="0" smtClean="0"/>
              <a:t>Latest Information on Bellevue’s Demographics September 2016</a:t>
            </a:r>
            <a:endParaRPr lang="en-US" sz="2800" dirty="0"/>
          </a:p>
        </p:txBody>
      </p:sp>
      <p:pic>
        <p:nvPicPr>
          <p:cNvPr id="8" name="Picture 7" descr="CitySeal WHITE.png"/>
          <p:cNvPicPr>
            <a:picLocks noChangeAspect="1"/>
          </p:cNvPicPr>
          <p:nvPr/>
        </p:nvPicPr>
        <p:blipFill>
          <a:blip r:embed="rId3" cstate="print"/>
          <a:stretch>
            <a:fillRect/>
          </a:stretch>
        </p:blipFill>
        <p:spPr>
          <a:xfrm>
            <a:off x="584384" y="5880143"/>
            <a:ext cx="512190" cy="609600"/>
          </a:xfrm>
          <a:prstGeom prst="rect">
            <a:avLst/>
          </a:prstGeom>
        </p:spPr>
      </p:pic>
      <p:sp>
        <p:nvSpPr>
          <p:cNvPr id="9" name="Subtitle 2"/>
          <p:cNvSpPr txBox="1">
            <a:spLocks/>
          </p:cNvSpPr>
          <p:nvPr/>
        </p:nvSpPr>
        <p:spPr>
          <a:xfrm>
            <a:off x="1270184" y="5991199"/>
            <a:ext cx="2362200" cy="387488"/>
          </a:xfrm>
          <a:prstGeom prst="rect">
            <a:avLst/>
          </a:prstGeom>
        </p:spPr>
        <p:txBody>
          <a:bodyPr vert="horz" lIns="118872" tIns="0" rIns="45720" bIns="0" rtlCol="0" anchor="ctr">
            <a:no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1200" i="1" dirty="0" smtClean="0">
                <a:solidFill>
                  <a:srgbClr val="FFFFFF"/>
                </a:solidFill>
                <a:latin typeface="Rockwell" panose="02060603020205020403" pitchFamily="18" charset="0"/>
              </a:rPr>
              <a:t>Department of Planning &amp; Community Development</a:t>
            </a:r>
            <a:endParaRPr kumimoji="0" lang="en-US" sz="1200" b="0" i="1" u="none" strike="noStrike" kern="1200" cap="none" spc="0" normalizeH="0" baseline="0" noProof="0" dirty="0">
              <a:ln>
                <a:noFill/>
              </a:ln>
              <a:solidFill>
                <a:srgbClr val="FFFFFF"/>
              </a:solidFill>
              <a:effectLst/>
              <a:uLnTx/>
              <a:uFillTx/>
              <a:latin typeface="Rockwell" panose="02060603020205020403" pitchFamily="18" charset="0"/>
            </a:endParaRPr>
          </a:p>
        </p:txBody>
      </p:sp>
    </p:spTree>
    <p:extLst>
      <p:ext uri="{BB962C8B-B14F-4D97-AF65-F5344CB8AC3E}">
        <p14:creationId xmlns:p14="http://schemas.microsoft.com/office/powerpoint/2010/main" val="349287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9979" y="1726548"/>
            <a:ext cx="3383280" cy="1920240"/>
          </a:xfrm>
        </p:spPr>
        <p:txBody>
          <a:bodyPr/>
          <a:lstStyle/>
          <a:p>
            <a:r>
              <a:rPr lang="en-US" sz="3200" dirty="0" smtClean="0"/>
              <a:t>How do native and foreign born populations differ economically? </a:t>
            </a:r>
            <a:endParaRPr lang="en-US" sz="3200" dirty="0"/>
          </a:p>
        </p:txBody>
      </p:sp>
      <p:graphicFrame>
        <p:nvGraphicFramePr>
          <p:cNvPr id="12" name="Chart 11"/>
          <p:cNvGraphicFramePr>
            <a:graphicFrameLocks/>
          </p:cNvGraphicFramePr>
          <p:nvPr>
            <p:extLst>
              <p:ext uri="{D42A27DB-BD31-4B8C-83A1-F6EECF244321}">
                <p14:modId xmlns:p14="http://schemas.microsoft.com/office/powerpoint/2010/main" val="1029892831"/>
              </p:ext>
            </p:extLst>
          </p:nvPr>
        </p:nvGraphicFramePr>
        <p:xfrm>
          <a:off x="4330122" y="605867"/>
          <a:ext cx="2216292" cy="120396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235737" y="320310"/>
            <a:ext cx="2405061" cy="369332"/>
          </a:xfrm>
          <a:prstGeom prst="rect">
            <a:avLst/>
          </a:prstGeom>
          <a:noFill/>
        </p:spPr>
        <p:txBody>
          <a:bodyPr wrap="square" rtlCol="0">
            <a:spAutoFit/>
          </a:bodyPr>
          <a:lstStyle/>
          <a:p>
            <a:r>
              <a:rPr lang="en-US" dirty="0" smtClean="0"/>
              <a:t>Percent in poverty</a:t>
            </a:r>
            <a:endParaRPr lang="en-US" dirty="0"/>
          </a:p>
        </p:txBody>
      </p:sp>
      <p:graphicFrame>
        <p:nvGraphicFramePr>
          <p:cNvPr id="16" name="Chart 15"/>
          <p:cNvGraphicFramePr>
            <a:graphicFrameLocks/>
          </p:cNvGraphicFramePr>
          <p:nvPr>
            <p:extLst>
              <p:ext uri="{D42A27DB-BD31-4B8C-83A1-F6EECF244321}">
                <p14:modId xmlns:p14="http://schemas.microsoft.com/office/powerpoint/2010/main" val="3609472701"/>
              </p:ext>
            </p:extLst>
          </p:nvPr>
        </p:nvGraphicFramePr>
        <p:xfrm>
          <a:off x="317073" y="4737850"/>
          <a:ext cx="6667502" cy="1950728"/>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507946" y="4469408"/>
            <a:ext cx="2405061" cy="369332"/>
          </a:xfrm>
          <a:prstGeom prst="rect">
            <a:avLst/>
          </a:prstGeom>
          <a:noFill/>
        </p:spPr>
        <p:txBody>
          <a:bodyPr wrap="square" rtlCol="0">
            <a:spAutoFit/>
          </a:bodyPr>
          <a:lstStyle/>
          <a:p>
            <a:r>
              <a:rPr lang="en-US" dirty="0" smtClean="0"/>
              <a:t>Occupations</a:t>
            </a:r>
            <a:endParaRPr lang="en-US" dirty="0"/>
          </a:p>
        </p:txBody>
      </p:sp>
      <p:graphicFrame>
        <p:nvGraphicFramePr>
          <p:cNvPr id="18" name="Chart 17"/>
          <p:cNvGraphicFramePr>
            <a:graphicFrameLocks/>
          </p:cNvGraphicFramePr>
          <p:nvPr>
            <p:extLst>
              <p:ext uri="{D42A27DB-BD31-4B8C-83A1-F6EECF244321}">
                <p14:modId xmlns:p14="http://schemas.microsoft.com/office/powerpoint/2010/main" val="1522920607"/>
              </p:ext>
            </p:extLst>
          </p:nvPr>
        </p:nvGraphicFramePr>
        <p:xfrm>
          <a:off x="554049" y="613721"/>
          <a:ext cx="3587304" cy="120396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481383" y="320310"/>
            <a:ext cx="2965742" cy="369332"/>
          </a:xfrm>
          <a:prstGeom prst="rect">
            <a:avLst/>
          </a:prstGeom>
          <a:noFill/>
        </p:spPr>
        <p:txBody>
          <a:bodyPr wrap="square" rtlCol="0">
            <a:spAutoFit/>
          </a:bodyPr>
          <a:lstStyle/>
          <a:p>
            <a:r>
              <a:rPr lang="en-US" dirty="0" smtClean="0"/>
              <a:t>Median household income</a:t>
            </a:r>
            <a:endParaRPr lang="en-US" dirty="0"/>
          </a:p>
        </p:txBody>
      </p:sp>
      <p:graphicFrame>
        <p:nvGraphicFramePr>
          <p:cNvPr id="21" name="Chart 20"/>
          <p:cNvGraphicFramePr>
            <a:graphicFrameLocks/>
          </p:cNvGraphicFramePr>
          <p:nvPr>
            <p:extLst>
              <p:ext uri="{D42A27DB-BD31-4B8C-83A1-F6EECF244321}">
                <p14:modId xmlns:p14="http://schemas.microsoft.com/office/powerpoint/2010/main" val="286609216"/>
              </p:ext>
            </p:extLst>
          </p:nvPr>
        </p:nvGraphicFramePr>
        <p:xfrm>
          <a:off x="317073" y="2181795"/>
          <a:ext cx="5726540" cy="2287613"/>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p:cNvSpPr txBox="1"/>
          <p:nvPr/>
        </p:nvSpPr>
        <p:spPr>
          <a:xfrm>
            <a:off x="481383" y="1855135"/>
            <a:ext cx="2504209" cy="369332"/>
          </a:xfrm>
          <a:prstGeom prst="rect">
            <a:avLst/>
          </a:prstGeom>
          <a:noFill/>
        </p:spPr>
        <p:txBody>
          <a:bodyPr wrap="square" rtlCol="0">
            <a:spAutoFit/>
          </a:bodyPr>
          <a:lstStyle/>
          <a:p>
            <a:r>
              <a:rPr lang="en-US" dirty="0" smtClean="0"/>
              <a:t>Educational attainment</a:t>
            </a:r>
            <a:endParaRPr lang="en-US" dirty="0"/>
          </a:p>
        </p:txBody>
      </p:sp>
      <p:sp>
        <p:nvSpPr>
          <p:cNvPr id="11" name="TextBox 10"/>
          <p:cNvSpPr txBox="1"/>
          <p:nvPr/>
        </p:nvSpPr>
        <p:spPr>
          <a:xfrm>
            <a:off x="0" y="6581001"/>
            <a:ext cx="7439025" cy="276999"/>
          </a:xfrm>
          <a:prstGeom prst="rect">
            <a:avLst/>
          </a:prstGeom>
          <a:noFill/>
        </p:spPr>
        <p:txBody>
          <a:bodyPr wrap="square" rtlCol="0">
            <a:spAutoFit/>
          </a:bodyPr>
          <a:lstStyle/>
          <a:p>
            <a:r>
              <a:rPr lang="en-US" sz="1200" i="1" dirty="0" smtClean="0">
                <a:solidFill>
                  <a:schemeClr val="bg2">
                    <a:lumMod val="50000"/>
                  </a:schemeClr>
                </a:solidFill>
              </a:rPr>
              <a:t>Source: U. S. Census Bureau, 2010-2014 American Community Survey</a:t>
            </a:r>
            <a:endParaRPr lang="en-US" sz="1200" i="1" dirty="0">
              <a:solidFill>
                <a:schemeClr val="bg2">
                  <a:lumMod val="50000"/>
                </a:schemeClr>
              </a:solidFill>
            </a:endParaRPr>
          </a:p>
        </p:txBody>
      </p:sp>
    </p:spTree>
    <p:extLst>
      <p:ext uri="{BB962C8B-B14F-4D97-AF65-F5344CB8AC3E}">
        <p14:creationId xmlns:p14="http://schemas.microsoft.com/office/powerpoint/2010/main" val="2591169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8100060"/>
          </a:xfrm>
          <a:prstGeom prst="rect">
            <a:avLst/>
          </a:prstGeom>
        </p:spPr>
      </p:pic>
      <p:sp>
        <p:nvSpPr>
          <p:cNvPr id="2" name="Title 1"/>
          <p:cNvSpPr>
            <a:spLocks noGrp="1"/>
          </p:cNvSpPr>
          <p:nvPr>
            <p:ph type="title"/>
          </p:nvPr>
        </p:nvSpPr>
        <p:spPr/>
        <p:txBody>
          <a:bodyPr/>
          <a:lstStyle/>
          <a:p>
            <a:r>
              <a:rPr lang="en-US" dirty="0" smtClean="0">
                <a:solidFill>
                  <a:schemeClr val="bg1"/>
                </a:solidFill>
              </a:rPr>
              <a:t>Cultural Diversity</a:t>
            </a:r>
            <a:endParaRPr lang="en-US" dirty="0">
              <a:solidFill>
                <a:schemeClr val="bg1"/>
              </a:solidFill>
            </a:endParaRPr>
          </a:p>
        </p:txBody>
      </p:sp>
    </p:spTree>
    <p:extLst>
      <p:ext uri="{BB962C8B-B14F-4D97-AF65-F5344CB8AC3E}">
        <p14:creationId xmlns:p14="http://schemas.microsoft.com/office/powerpoint/2010/main" val="355564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404" y="542282"/>
            <a:ext cx="3383280" cy="1351832"/>
          </a:xfrm>
        </p:spPr>
        <p:txBody>
          <a:bodyPr/>
          <a:lstStyle/>
          <a:p>
            <a:r>
              <a:rPr lang="en-US" sz="3800" dirty="0" smtClean="0"/>
              <a:t>Cultural Diversity: Past trends</a:t>
            </a:r>
            <a:endParaRPr lang="en-US" sz="3800" dirty="0"/>
          </a:p>
        </p:txBody>
      </p:sp>
      <p:sp>
        <p:nvSpPr>
          <p:cNvPr id="6" name="Text Placeholder 5"/>
          <p:cNvSpPr>
            <a:spLocks noGrp="1"/>
          </p:cNvSpPr>
          <p:nvPr>
            <p:ph type="body" sz="half" idx="2"/>
          </p:nvPr>
        </p:nvSpPr>
        <p:spPr>
          <a:xfrm>
            <a:off x="655982" y="1894115"/>
            <a:ext cx="3398520" cy="1632856"/>
          </a:xfrm>
        </p:spPr>
        <p:txBody>
          <a:bodyPr>
            <a:normAutofit lnSpcReduction="10000"/>
          </a:bodyPr>
          <a:lstStyle/>
          <a:p>
            <a:r>
              <a:rPr lang="en-US" dirty="0" smtClean="0"/>
              <a:t>For the first time in 2015, non-Hispanic whites no longer represented the majority of people in Bellevue. Instead, a plurality of races/ethnicities existed.</a:t>
            </a:r>
            <a:endParaRPr lang="en-US" dirty="0"/>
          </a:p>
        </p:txBody>
      </p:sp>
      <p:sp>
        <p:nvSpPr>
          <p:cNvPr id="8" name="TextBox 7"/>
          <p:cNvSpPr txBox="1"/>
          <p:nvPr/>
        </p:nvSpPr>
        <p:spPr>
          <a:xfrm>
            <a:off x="5029201" y="357616"/>
            <a:ext cx="5715000" cy="369332"/>
          </a:xfrm>
          <a:prstGeom prst="rect">
            <a:avLst/>
          </a:prstGeom>
          <a:noFill/>
        </p:spPr>
        <p:txBody>
          <a:bodyPr wrap="square" rtlCol="0">
            <a:spAutoFit/>
          </a:bodyPr>
          <a:lstStyle/>
          <a:p>
            <a:r>
              <a:rPr lang="en-US" b="1" dirty="0" smtClean="0"/>
              <a:t>Race Distribution Trends in Bellevue: 1970 to 2015</a:t>
            </a:r>
            <a:endParaRPr lang="en-US" b="1" dirty="0"/>
          </a:p>
        </p:txBody>
      </p:sp>
      <p:sp>
        <p:nvSpPr>
          <p:cNvPr id="9" name="TextBox 8"/>
          <p:cNvSpPr txBox="1"/>
          <p:nvPr/>
        </p:nvSpPr>
        <p:spPr>
          <a:xfrm>
            <a:off x="5029201" y="3829830"/>
            <a:ext cx="5715000" cy="369332"/>
          </a:xfrm>
          <a:prstGeom prst="rect">
            <a:avLst/>
          </a:prstGeom>
          <a:noFill/>
        </p:spPr>
        <p:txBody>
          <a:bodyPr wrap="square" rtlCol="0">
            <a:spAutoFit/>
          </a:bodyPr>
          <a:lstStyle/>
          <a:p>
            <a:r>
              <a:rPr lang="en-US" b="1" dirty="0" smtClean="0"/>
              <a:t>Pct. Minority Trends in Bellevue: 1990 to 2015</a:t>
            </a:r>
            <a:endParaRPr lang="en-US" b="1" dirty="0"/>
          </a:p>
        </p:txBody>
      </p:sp>
      <p:graphicFrame>
        <p:nvGraphicFramePr>
          <p:cNvPr id="11" name="Chart 10"/>
          <p:cNvGraphicFramePr>
            <a:graphicFrameLocks/>
          </p:cNvGraphicFramePr>
          <p:nvPr>
            <p:extLst>
              <p:ext uri="{D42A27DB-BD31-4B8C-83A1-F6EECF244321}">
                <p14:modId xmlns:p14="http://schemas.microsoft.com/office/powerpoint/2010/main" val="2446081306"/>
              </p:ext>
            </p:extLst>
          </p:nvPr>
        </p:nvGraphicFramePr>
        <p:xfrm>
          <a:off x="4942114" y="726948"/>
          <a:ext cx="6934200" cy="30009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351008955"/>
              </p:ext>
            </p:extLst>
          </p:nvPr>
        </p:nvGraphicFramePr>
        <p:xfrm>
          <a:off x="152400" y="3222171"/>
          <a:ext cx="4180113" cy="35378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3645483868"/>
              </p:ext>
            </p:extLst>
          </p:nvPr>
        </p:nvGraphicFramePr>
        <p:xfrm>
          <a:off x="5270361" y="409727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9942656" y="3404772"/>
            <a:ext cx="2085410" cy="1384995"/>
          </a:xfrm>
          <a:prstGeom prst="rect">
            <a:avLst/>
          </a:prstGeom>
          <a:noFill/>
        </p:spPr>
        <p:txBody>
          <a:bodyPr wrap="square" rtlCol="0">
            <a:spAutoFit/>
          </a:bodyPr>
          <a:lstStyle/>
          <a:p>
            <a:r>
              <a:rPr lang="en-US" sz="1200" i="1" dirty="0" smtClean="0">
                <a:solidFill>
                  <a:schemeClr val="tx2"/>
                </a:solidFill>
              </a:rPr>
              <a:t>Note: Race categories shown above include people of Hispanic or Latino origin. Hispanic or Latino populations are not shown separately in this chart as they are in the pie chart to the left.</a:t>
            </a:r>
            <a:endParaRPr lang="en-US" sz="1200" i="1" dirty="0">
              <a:solidFill>
                <a:schemeClr val="tx2"/>
              </a:solidFill>
            </a:endParaRPr>
          </a:p>
        </p:txBody>
      </p:sp>
    </p:spTree>
    <p:extLst>
      <p:ext uri="{BB962C8B-B14F-4D97-AF65-F5344CB8AC3E}">
        <p14:creationId xmlns:p14="http://schemas.microsoft.com/office/powerpoint/2010/main" val="3506367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Cultural Diversity: Asian population growth trends</a:t>
            </a:r>
            <a:endParaRPr lang="en-US" sz="3600" dirty="0"/>
          </a:p>
        </p:txBody>
      </p:sp>
      <p:sp>
        <p:nvSpPr>
          <p:cNvPr id="4" name="Text Placeholder 3"/>
          <p:cNvSpPr>
            <a:spLocks noGrp="1"/>
          </p:cNvSpPr>
          <p:nvPr>
            <p:ph type="body" sz="half" idx="2"/>
          </p:nvPr>
        </p:nvSpPr>
        <p:spPr/>
        <p:txBody>
          <a:bodyPr>
            <a:normAutofit lnSpcReduction="10000"/>
          </a:bodyPr>
          <a:lstStyle/>
          <a:p>
            <a:r>
              <a:rPr lang="en-US" dirty="0" smtClean="0"/>
              <a:t>Growth in Bellevue’s Asian population has climbed dramatically in the past 25 years, climbing from about 8,500 in 1990 to 47,700 in 2015, an increase of 459 percent. </a:t>
            </a:r>
          </a:p>
          <a:p>
            <a:r>
              <a:rPr lang="en-US" dirty="0" smtClean="0"/>
              <a:t>Bellevue’s Chinese and Asian Indian populations have grown the fastest, whereas Bellevue’s Korean and Japanese populations have stayed relatively the same.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980537858"/>
              </p:ext>
            </p:extLst>
          </p:nvPr>
        </p:nvGraphicFramePr>
        <p:xfrm>
          <a:off x="195944" y="705568"/>
          <a:ext cx="7358742" cy="37659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98716" y="520902"/>
            <a:ext cx="5715000" cy="369332"/>
          </a:xfrm>
          <a:prstGeom prst="rect">
            <a:avLst/>
          </a:prstGeom>
          <a:noFill/>
        </p:spPr>
        <p:txBody>
          <a:bodyPr wrap="square" rtlCol="0">
            <a:spAutoFit/>
          </a:bodyPr>
          <a:lstStyle/>
          <a:p>
            <a:r>
              <a:rPr lang="en-US" b="1" dirty="0" smtClean="0"/>
              <a:t>Growth in Bellevue’s Largest Asian Populations 1990 to 2015</a:t>
            </a:r>
            <a:endParaRPr lang="en-US" b="1" dirty="0"/>
          </a:p>
        </p:txBody>
      </p:sp>
      <p:sp>
        <p:nvSpPr>
          <p:cNvPr id="7" name="TextBox 6"/>
          <p:cNvSpPr txBox="1"/>
          <p:nvPr/>
        </p:nvSpPr>
        <p:spPr>
          <a:xfrm>
            <a:off x="598716" y="4359959"/>
            <a:ext cx="5715000" cy="369332"/>
          </a:xfrm>
          <a:prstGeom prst="rect">
            <a:avLst/>
          </a:prstGeom>
          <a:noFill/>
        </p:spPr>
        <p:txBody>
          <a:bodyPr wrap="square" rtlCol="0">
            <a:spAutoFit/>
          </a:bodyPr>
          <a:lstStyle/>
          <a:p>
            <a:r>
              <a:rPr lang="en-US" b="1" dirty="0" smtClean="0"/>
              <a:t>Percent Asian Trends in Bellevue: 1990 to 2015</a:t>
            </a:r>
            <a:endParaRPr lang="en-US" b="1" dirty="0"/>
          </a:p>
        </p:txBody>
      </p:sp>
      <p:graphicFrame>
        <p:nvGraphicFramePr>
          <p:cNvPr id="9" name="Chart 8"/>
          <p:cNvGraphicFramePr>
            <a:graphicFrameLocks/>
          </p:cNvGraphicFramePr>
          <p:nvPr>
            <p:extLst>
              <p:ext uri="{D42A27DB-BD31-4B8C-83A1-F6EECF244321}">
                <p14:modId xmlns:p14="http://schemas.microsoft.com/office/powerpoint/2010/main" val="3999614316"/>
              </p:ext>
            </p:extLst>
          </p:nvPr>
        </p:nvGraphicFramePr>
        <p:xfrm>
          <a:off x="695011" y="4550097"/>
          <a:ext cx="4572000" cy="220181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0" y="6581001"/>
            <a:ext cx="7439025" cy="276999"/>
          </a:xfrm>
          <a:prstGeom prst="rect">
            <a:avLst/>
          </a:prstGeom>
          <a:noFill/>
        </p:spPr>
        <p:txBody>
          <a:bodyPr wrap="square" rtlCol="0">
            <a:spAutoFit/>
          </a:bodyPr>
          <a:lstStyle/>
          <a:p>
            <a:r>
              <a:rPr lang="en-US" sz="1200" i="1" dirty="0" smtClean="0">
                <a:solidFill>
                  <a:schemeClr val="bg2">
                    <a:lumMod val="50000"/>
                  </a:schemeClr>
                </a:solidFill>
              </a:rPr>
              <a:t>Source: U. S. Census Bureau, 1990 Census, 2000 Census, 2010 Census and 2015 American Community Survey</a:t>
            </a:r>
            <a:endParaRPr lang="en-US" sz="1200" i="1" dirty="0">
              <a:solidFill>
                <a:schemeClr val="bg2">
                  <a:lumMod val="50000"/>
                </a:schemeClr>
              </a:solidFill>
            </a:endParaRPr>
          </a:p>
        </p:txBody>
      </p:sp>
    </p:spTree>
    <p:extLst>
      <p:ext uri="{BB962C8B-B14F-4D97-AF65-F5344CB8AC3E}">
        <p14:creationId xmlns:p14="http://schemas.microsoft.com/office/powerpoint/2010/main" val="4249986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516761" y="6461704"/>
            <a:ext cx="4419600" cy="276999"/>
          </a:xfrm>
          <a:prstGeom prst="rect">
            <a:avLst/>
          </a:prstGeom>
          <a:noFill/>
        </p:spPr>
        <p:txBody>
          <a:bodyPr wrap="square" rtlCol="0">
            <a:spAutoFit/>
          </a:bodyPr>
          <a:lstStyle/>
          <a:p>
            <a:pPr algn="r"/>
            <a:r>
              <a:rPr lang="en-US" sz="1200" i="1" dirty="0">
                <a:solidFill>
                  <a:schemeClr val="accent1"/>
                </a:solidFill>
              </a:rPr>
              <a:t>Source: U.S. Census Bureau, 2010 Census</a:t>
            </a:r>
          </a:p>
        </p:txBody>
      </p:sp>
      <p:sp>
        <p:nvSpPr>
          <p:cNvPr id="7" name="TextBox 6"/>
          <p:cNvSpPr txBox="1"/>
          <p:nvPr/>
        </p:nvSpPr>
        <p:spPr>
          <a:xfrm>
            <a:off x="7848600" y="608107"/>
            <a:ext cx="4495800" cy="923330"/>
          </a:xfrm>
          <a:prstGeom prst="rect">
            <a:avLst/>
          </a:prstGeom>
          <a:solidFill>
            <a:schemeClr val="bg1"/>
          </a:solidFill>
        </p:spPr>
        <p:txBody>
          <a:bodyPr wrap="square" rtlCol="0">
            <a:spAutoFit/>
          </a:bodyPr>
          <a:lstStyle/>
          <a:p>
            <a:pPr algn="ctr"/>
            <a:r>
              <a:rPr lang="en-US" b="1" dirty="0"/>
              <a:t>Race/ethnicity of </a:t>
            </a:r>
            <a:r>
              <a:rPr lang="en-US" b="1" dirty="0" smtClean="0"/>
              <a:t>Bellevue’s </a:t>
            </a:r>
          </a:p>
          <a:p>
            <a:pPr algn="ctr"/>
            <a:r>
              <a:rPr lang="en-US" b="1" dirty="0" smtClean="0"/>
              <a:t>Population 65 </a:t>
            </a:r>
            <a:r>
              <a:rPr lang="en-US" b="1" dirty="0"/>
              <a:t>years </a:t>
            </a:r>
            <a:r>
              <a:rPr lang="en-US" b="1" dirty="0" smtClean="0"/>
              <a:t>plus, </a:t>
            </a:r>
          </a:p>
          <a:p>
            <a:pPr algn="ctr"/>
            <a:r>
              <a:rPr lang="en-US" b="1" dirty="0" smtClean="0"/>
              <a:t>2010</a:t>
            </a:r>
            <a:endParaRPr lang="en-US" b="1" dirty="0"/>
          </a:p>
        </p:txBody>
      </p:sp>
      <p:sp>
        <p:nvSpPr>
          <p:cNvPr id="8" name="TextBox 7"/>
          <p:cNvSpPr txBox="1"/>
          <p:nvPr/>
        </p:nvSpPr>
        <p:spPr>
          <a:xfrm>
            <a:off x="5008367" y="608107"/>
            <a:ext cx="3612623" cy="923330"/>
          </a:xfrm>
          <a:prstGeom prst="rect">
            <a:avLst/>
          </a:prstGeom>
          <a:noFill/>
        </p:spPr>
        <p:txBody>
          <a:bodyPr wrap="square" rtlCol="0">
            <a:spAutoFit/>
          </a:bodyPr>
          <a:lstStyle/>
          <a:p>
            <a:pPr algn="ctr"/>
            <a:r>
              <a:rPr lang="en-US" b="1" dirty="0" smtClean="0"/>
              <a:t>Race/ethnicity </a:t>
            </a:r>
            <a:r>
              <a:rPr lang="en-US" b="1" dirty="0"/>
              <a:t>of </a:t>
            </a:r>
            <a:r>
              <a:rPr lang="en-US" b="1" dirty="0" smtClean="0"/>
              <a:t>Bellevue’s Population Under </a:t>
            </a:r>
            <a:r>
              <a:rPr lang="en-US" b="1" dirty="0"/>
              <a:t>18 </a:t>
            </a:r>
            <a:r>
              <a:rPr lang="en-US" b="1" dirty="0" smtClean="0"/>
              <a:t>years, </a:t>
            </a:r>
          </a:p>
          <a:p>
            <a:pPr algn="ctr"/>
            <a:r>
              <a:rPr lang="en-US" b="1" dirty="0" smtClean="0"/>
              <a:t>2010</a:t>
            </a:r>
            <a:endParaRPr lang="en-US" b="1" dirty="0"/>
          </a:p>
        </p:txBody>
      </p:sp>
      <p:graphicFrame>
        <p:nvGraphicFramePr>
          <p:cNvPr id="10" name="Chart 9"/>
          <p:cNvGraphicFramePr/>
          <p:nvPr>
            <p:extLst>
              <p:ext uri="{D42A27DB-BD31-4B8C-83A1-F6EECF244321}">
                <p14:modId xmlns:p14="http://schemas.microsoft.com/office/powerpoint/2010/main" val="4006632471"/>
              </p:ext>
            </p:extLst>
          </p:nvPr>
        </p:nvGraphicFramePr>
        <p:xfrm>
          <a:off x="4229100" y="1995055"/>
          <a:ext cx="5171159" cy="43378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2975709369"/>
              </p:ext>
            </p:extLst>
          </p:nvPr>
        </p:nvGraphicFramePr>
        <p:xfrm>
          <a:off x="8001000" y="1629045"/>
          <a:ext cx="43434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sz="3600" dirty="0" smtClean="0"/>
              <a:t>Cultural Diversity: Race &amp; age comparisons</a:t>
            </a:r>
            <a:endParaRPr lang="en-US" sz="3600" dirty="0"/>
          </a:p>
        </p:txBody>
      </p:sp>
      <p:sp>
        <p:nvSpPr>
          <p:cNvPr id="4" name="Text Placeholder 3"/>
          <p:cNvSpPr>
            <a:spLocks noGrp="1"/>
          </p:cNvSpPr>
          <p:nvPr>
            <p:ph type="body" sz="half" idx="2"/>
          </p:nvPr>
        </p:nvSpPr>
        <p:spPr/>
        <p:txBody>
          <a:bodyPr/>
          <a:lstStyle/>
          <a:p>
            <a:r>
              <a:rPr lang="en-US" dirty="0" smtClean="0"/>
              <a:t>In 2010, minorities were already the majority for Bellevue youth. In comparison, minorities comprised less than 17 percent of Bellevue’s older adult population, 65 years and over. </a:t>
            </a:r>
            <a:endParaRPr lang="en-US" dirty="0"/>
          </a:p>
        </p:txBody>
      </p:sp>
    </p:spTree>
    <p:extLst>
      <p:ext uri="{BB962C8B-B14F-4D97-AF65-F5344CB8AC3E}">
        <p14:creationId xmlns:p14="http://schemas.microsoft.com/office/powerpoint/2010/main" val="555562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800" dirty="0" smtClean="0"/>
              <a:t>Cultural Diversity:</a:t>
            </a:r>
            <a:r>
              <a:rPr lang="en-US" dirty="0" smtClean="0"/>
              <a:t/>
            </a:r>
            <a:br>
              <a:rPr lang="en-US" dirty="0" smtClean="0"/>
            </a:br>
            <a:r>
              <a:rPr lang="en-US" sz="3600" dirty="0" smtClean="0"/>
              <a:t>Place Comparisons</a:t>
            </a:r>
            <a:endParaRPr lang="en-US" sz="3600" dirty="0"/>
          </a:p>
        </p:txBody>
      </p:sp>
      <p:sp>
        <p:nvSpPr>
          <p:cNvPr id="7" name="Text Placeholder 6"/>
          <p:cNvSpPr>
            <a:spLocks noGrp="1"/>
          </p:cNvSpPr>
          <p:nvPr>
            <p:ph type="body" sz="half" idx="2"/>
          </p:nvPr>
        </p:nvSpPr>
        <p:spPr>
          <a:xfrm>
            <a:off x="8275982" y="2511813"/>
            <a:ext cx="3398520" cy="3909769"/>
          </a:xfrm>
        </p:spPr>
        <p:txBody>
          <a:bodyPr>
            <a:normAutofit fontScale="92500" lnSpcReduction="10000"/>
          </a:bodyPr>
          <a:lstStyle/>
          <a:p>
            <a:r>
              <a:rPr lang="en-US" dirty="0" smtClean="0"/>
              <a:t>Compared to the United States, Washington state, King County and Seattle, Bellevue is more racially/ethnically diverse. However, Bellevue ranks 5</a:t>
            </a:r>
            <a:r>
              <a:rPr lang="en-US" baseline="30000" dirty="0" smtClean="0"/>
              <a:t>th</a:t>
            </a:r>
            <a:r>
              <a:rPr lang="en-US" dirty="0" smtClean="0"/>
              <a:t> out of 11 of the state’s largest cities for having the highest percent minority. Our neighbors to the south all have higher percentages of minorities. </a:t>
            </a:r>
          </a:p>
          <a:p>
            <a:r>
              <a:rPr lang="en-US" dirty="0" smtClean="0"/>
              <a:t>What is notable about Bellevue is its high percentage of Asian residents. Bellevue ranks 14</a:t>
            </a:r>
            <a:r>
              <a:rPr lang="en-US" baseline="30000" dirty="0" smtClean="0"/>
              <a:t>th</a:t>
            </a:r>
            <a:r>
              <a:rPr lang="en-US" dirty="0" smtClean="0"/>
              <a:t> out of 319 large cities in the nation for having one of the highest percentages of Asian residents. </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709248222"/>
              </p:ext>
            </p:extLst>
          </p:nvPr>
        </p:nvGraphicFramePr>
        <p:xfrm>
          <a:off x="291401" y="542282"/>
          <a:ext cx="6983605" cy="24521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69793" y="245745"/>
            <a:ext cx="5715000" cy="369332"/>
          </a:xfrm>
          <a:prstGeom prst="rect">
            <a:avLst/>
          </a:prstGeom>
          <a:noFill/>
        </p:spPr>
        <p:txBody>
          <a:bodyPr wrap="square" rtlCol="0">
            <a:spAutoFit/>
          </a:bodyPr>
          <a:lstStyle/>
          <a:p>
            <a:r>
              <a:rPr lang="en-US" b="1" dirty="0" smtClean="0"/>
              <a:t>Race Distribution Comparisons, 2015</a:t>
            </a:r>
            <a:endParaRPr lang="en-US" b="1" dirty="0"/>
          </a:p>
        </p:txBody>
      </p:sp>
      <p:sp>
        <p:nvSpPr>
          <p:cNvPr id="6" name="TextBox 5"/>
          <p:cNvSpPr txBox="1"/>
          <p:nvPr/>
        </p:nvSpPr>
        <p:spPr>
          <a:xfrm>
            <a:off x="511308" y="3114025"/>
            <a:ext cx="3082708" cy="646331"/>
          </a:xfrm>
          <a:prstGeom prst="rect">
            <a:avLst/>
          </a:prstGeom>
          <a:noFill/>
        </p:spPr>
        <p:txBody>
          <a:bodyPr wrap="square" rtlCol="0">
            <a:spAutoFit/>
          </a:bodyPr>
          <a:lstStyle/>
          <a:p>
            <a:r>
              <a:rPr lang="en-US" b="1" dirty="0" smtClean="0"/>
              <a:t>% Minority Comparisons in </a:t>
            </a:r>
          </a:p>
          <a:p>
            <a:r>
              <a:rPr lang="en-US" b="1" dirty="0" smtClean="0"/>
              <a:t>2015 for Washington large cities</a:t>
            </a:r>
            <a:endParaRPr lang="en-US" b="1" dirty="0"/>
          </a:p>
        </p:txBody>
      </p:sp>
      <p:sp>
        <p:nvSpPr>
          <p:cNvPr id="10" name="TextBox 9"/>
          <p:cNvSpPr txBox="1"/>
          <p:nvPr/>
        </p:nvSpPr>
        <p:spPr>
          <a:xfrm>
            <a:off x="4122755" y="3114025"/>
            <a:ext cx="3152252" cy="646331"/>
          </a:xfrm>
          <a:prstGeom prst="rect">
            <a:avLst/>
          </a:prstGeom>
          <a:noFill/>
        </p:spPr>
        <p:txBody>
          <a:bodyPr wrap="square" rtlCol="0">
            <a:spAutoFit/>
          </a:bodyPr>
          <a:lstStyle/>
          <a:p>
            <a:r>
              <a:rPr lang="en-US" b="1" dirty="0" smtClean="0"/>
              <a:t>% Asian Comparisons in </a:t>
            </a:r>
          </a:p>
          <a:p>
            <a:r>
              <a:rPr lang="en-US" b="1" dirty="0" smtClean="0"/>
              <a:t>2015 for U.S. large cities</a:t>
            </a:r>
            <a:endParaRPr lang="en-US" b="1" dirty="0"/>
          </a:p>
        </p:txBody>
      </p:sp>
      <p:graphicFrame>
        <p:nvGraphicFramePr>
          <p:cNvPr id="11" name="Chart 10"/>
          <p:cNvGraphicFramePr>
            <a:graphicFrameLocks/>
          </p:cNvGraphicFramePr>
          <p:nvPr>
            <p:extLst>
              <p:ext uri="{D42A27DB-BD31-4B8C-83A1-F6EECF244321}">
                <p14:modId xmlns:p14="http://schemas.microsoft.com/office/powerpoint/2010/main" val="2666288976"/>
              </p:ext>
            </p:extLst>
          </p:nvPr>
        </p:nvGraphicFramePr>
        <p:xfrm>
          <a:off x="614602" y="3721769"/>
          <a:ext cx="2979414" cy="29469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506828417"/>
              </p:ext>
            </p:extLst>
          </p:nvPr>
        </p:nvGraphicFramePr>
        <p:xfrm>
          <a:off x="3525967" y="3721769"/>
          <a:ext cx="3749040" cy="302133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0" y="6581001"/>
            <a:ext cx="7439025" cy="276999"/>
          </a:xfrm>
          <a:prstGeom prst="rect">
            <a:avLst/>
          </a:prstGeom>
          <a:noFill/>
        </p:spPr>
        <p:txBody>
          <a:bodyPr wrap="square" rtlCol="0">
            <a:spAutoFit/>
          </a:bodyPr>
          <a:lstStyle/>
          <a:p>
            <a:r>
              <a:rPr lang="en-US" sz="1200" i="1" dirty="0" smtClean="0">
                <a:solidFill>
                  <a:schemeClr val="bg2">
                    <a:lumMod val="50000"/>
                  </a:schemeClr>
                </a:solidFill>
              </a:rPr>
              <a:t>Source: U. S. Census Bureau, 2015 American Community Survey</a:t>
            </a:r>
            <a:endParaRPr lang="en-US" sz="1200" i="1" dirty="0">
              <a:solidFill>
                <a:schemeClr val="bg2">
                  <a:lumMod val="50000"/>
                </a:schemeClr>
              </a:solidFill>
            </a:endParaRPr>
          </a:p>
        </p:txBody>
      </p:sp>
    </p:spTree>
    <p:extLst>
      <p:ext uri="{BB962C8B-B14F-4D97-AF65-F5344CB8AC3E}">
        <p14:creationId xmlns:p14="http://schemas.microsoft.com/office/powerpoint/2010/main" val="3993232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Cultural Diversity: Languages spoken</a:t>
            </a:r>
            <a:endParaRPr lang="en-US" sz="3600" dirty="0"/>
          </a:p>
        </p:txBody>
      </p:sp>
      <p:sp>
        <p:nvSpPr>
          <p:cNvPr id="7" name="Text Placeholder 6"/>
          <p:cNvSpPr>
            <a:spLocks noGrp="1"/>
          </p:cNvSpPr>
          <p:nvPr>
            <p:ph type="body" sz="half" idx="2"/>
          </p:nvPr>
        </p:nvSpPr>
        <p:spPr>
          <a:xfrm>
            <a:off x="655982" y="2511814"/>
            <a:ext cx="3398520" cy="1343214"/>
          </a:xfrm>
        </p:spPr>
        <p:txBody>
          <a:bodyPr/>
          <a:lstStyle/>
          <a:p>
            <a:r>
              <a:rPr lang="en-US" dirty="0" smtClean="0"/>
              <a:t>Bellevue School District reported having 100 different languages spoken by children in enrolled during the 2015-2016 school year. </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090775023"/>
              </p:ext>
            </p:extLst>
          </p:nvPr>
        </p:nvGraphicFramePr>
        <p:xfrm>
          <a:off x="5141767" y="763304"/>
          <a:ext cx="6485660" cy="4698120"/>
        </p:xfrm>
        <a:graphic>
          <a:graphicData uri="http://schemas.openxmlformats.org/drawingml/2006/table">
            <a:tbl>
              <a:tblPr>
                <a:tableStyleId>{5C22544A-7EE6-4342-B048-85BDC9FD1C3A}</a:tableStyleId>
              </a:tblPr>
              <a:tblGrid>
                <a:gridCol w="3115160">
                  <a:extLst>
                    <a:ext uri="{9D8B030D-6E8A-4147-A177-3AD203B41FA5}">
                      <a16:colId xmlns:a16="http://schemas.microsoft.com/office/drawing/2014/main" val="20000"/>
                    </a:ext>
                  </a:extLst>
                </a:gridCol>
                <a:gridCol w="936250">
                  <a:extLst>
                    <a:ext uri="{9D8B030D-6E8A-4147-A177-3AD203B41FA5}">
                      <a16:colId xmlns:a16="http://schemas.microsoft.com/office/drawing/2014/main" val="20001"/>
                    </a:ext>
                  </a:extLst>
                </a:gridCol>
                <a:gridCol w="783046">
                  <a:extLst>
                    <a:ext uri="{9D8B030D-6E8A-4147-A177-3AD203B41FA5}">
                      <a16:colId xmlns:a16="http://schemas.microsoft.com/office/drawing/2014/main" val="20002"/>
                    </a:ext>
                  </a:extLst>
                </a:gridCol>
                <a:gridCol w="834113">
                  <a:extLst>
                    <a:ext uri="{9D8B030D-6E8A-4147-A177-3AD203B41FA5}">
                      <a16:colId xmlns:a16="http://schemas.microsoft.com/office/drawing/2014/main" val="20003"/>
                    </a:ext>
                  </a:extLst>
                </a:gridCol>
                <a:gridCol w="817091">
                  <a:extLst>
                    <a:ext uri="{9D8B030D-6E8A-4147-A177-3AD203B41FA5}">
                      <a16:colId xmlns:a16="http://schemas.microsoft.com/office/drawing/2014/main" val="20004"/>
                    </a:ext>
                  </a:extLst>
                </a:gridCol>
              </a:tblGrid>
              <a:tr h="550998">
                <a:tc gridSpan="5">
                  <a:txBody>
                    <a:bodyPr/>
                    <a:lstStyle/>
                    <a:p>
                      <a:pPr algn="l" fontAlgn="ctr"/>
                      <a:r>
                        <a:rPr lang="en-US" sz="1600" b="1" u="none" strike="noStrike" dirty="0">
                          <a:effectLst/>
                          <a:latin typeface="+mn-lt"/>
                        </a:rPr>
                        <a:t>Top Languages Spoken at Home Other than English in </a:t>
                      </a:r>
                      <a:r>
                        <a:rPr lang="en-US" sz="1600" b="1" u="none" strike="noStrike" dirty="0" smtClean="0">
                          <a:effectLst/>
                          <a:latin typeface="+mn-lt"/>
                        </a:rPr>
                        <a:t>Bellevue</a:t>
                      </a:r>
                      <a:endParaRPr lang="en-US" sz="1600" b="1" i="0" u="none" strike="noStrike" dirty="0">
                        <a:solidFill>
                          <a:srgbClr val="000000"/>
                        </a:solidFill>
                        <a:effectLst/>
                        <a:latin typeface="+mn-lt"/>
                      </a:endParaRPr>
                    </a:p>
                  </a:txBody>
                  <a:tcPr marL="7620" marR="7620" marT="762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5862">
                <a:tc rowSpan="2">
                  <a:txBody>
                    <a:bodyPr/>
                    <a:lstStyle/>
                    <a:p>
                      <a:pPr algn="l" fontAlgn="ctr"/>
                      <a:r>
                        <a:rPr lang="en-US" sz="1400" b="0" u="none" strike="noStrike" dirty="0">
                          <a:effectLst/>
                          <a:latin typeface="+mn-lt"/>
                        </a:rPr>
                        <a:t>Language</a:t>
                      </a:r>
                      <a:endParaRPr lang="en-US" sz="1400" b="0" i="0" u="none" strike="noStrike" dirty="0">
                        <a:solidFill>
                          <a:srgbClr val="000000"/>
                        </a:solidFill>
                        <a:effectLst/>
                        <a:latin typeface="+mn-lt"/>
                      </a:endParaRPr>
                    </a:p>
                  </a:txBody>
                  <a:tcPr marL="7620" marR="7620" marT="7620" marB="0"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2">
                  <a:txBody>
                    <a:bodyPr/>
                    <a:lstStyle/>
                    <a:p>
                      <a:pPr algn="ctr" fontAlgn="ctr"/>
                      <a:r>
                        <a:rPr lang="en-US" sz="1400" b="0" u="none" strike="noStrike" dirty="0">
                          <a:effectLst/>
                          <a:latin typeface="+mn-lt"/>
                        </a:rPr>
                        <a:t> Bellevue Citywide </a:t>
                      </a:r>
                      <a:endParaRPr lang="en-US" sz="14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ctr" fontAlgn="ctr"/>
                      <a:r>
                        <a:rPr lang="en-US" sz="1400" b="0" u="none" strike="noStrike" dirty="0">
                          <a:effectLst/>
                          <a:latin typeface="+mn-lt"/>
                        </a:rPr>
                        <a:t>Speak English less than "very well"</a:t>
                      </a:r>
                      <a:endParaRPr lang="en-US" sz="1400" b="0" i="0"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1"/>
                  </a:ext>
                </a:extLst>
              </a:tr>
              <a:tr h="766000">
                <a:tc vMerge="1">
                  <a:txBody>
                    <a:bodyPr/>
                    <a:lstStyle/>
                    <a:p>
                      <a:pPr algn="l" fontAlgn="ctr"/>
                      <a:endParaRPr lang="en-US" sz="1200" b="0" i="1" u="none" strike="noStrike" dirty="0">
                        <a:solidFill>
                          <a:srgbClr val="000000"/>
                        </a:solidFill>
                        <a:effectLst/>
                        <a:latin typeface="+mn-lt"/>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r" fontAlgn="ctr"/>
                      <a:r>
                        <a:rPr lang="en-US" sz="1200" i="1" u="none" strike="noStrike" dirty="0">
                          <a:effectLst/>
                          <a:latin typeface="+mn-lt"/>
                        </a:rPr>
                        <a:t> Estimate </a:t>
                      </a:r>
                      <a:endParaRPr lang="en-US" sz="1200" b="0" i="1"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ctr"/>
                      <a:r>
                        <a:rPr lang="en-US" sz="1200" i="1" u="none" strike="noStrike" dirty="0">
                          <a:effectLst/>
                          <a:latin typeface="+mn-lt"/>
                        </a:rPr>
                        <a:t> Percent of Pop 5 and Over </a:t>
                      </a:r>
                      <a:endParaRPr lang="en-US" sz="1200" b="0" i="1"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ctr"/>
                      <a:r>
                        <a:rPr lang="en-US" sz="1200" i="1" u="none" strike="noStrike" dirty="0">
                          <a:effectLst/>
                          <a:latin typeface="+mn-lt"/>
                        </a:rPr>
                        <a:t>Estimate</a:t>
                      </a:r>
                      <a:endParaRPr lang="en-US" sz="1200" b="0" i="1"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r" fontAlgn="ctr"/>
                      <a:r>
                        <a:rPr lang="en-US" sz="1200" i="1" u="none" strike="noStrike" dirty="0">
                          <a:effectLst/>
                          <a:latin typeface="+mn-lt"/>
                        </a:rPr>
                        <a:t>Percent speaking specific lang.</a:t>
                      </a:r>
                      <a:endParaRPr lang="en-US" sz="1200" b="0" i="1" u="none" strike="noStrike" dirty="0">
                        <a:solidFill>
                          <a:srgbClr val="000000"/>
                        </a:solidFill>
                        <a:effectLst/>
                        <a:latin typeface="+mn-lt"/>
                      </a:endParaRPr>
                    </a:p>
                  </a:txBody>
                  <a:tcPr marL="7620" marR="7620" marT="762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2"/>
                  </a:ext>
                </a:extLst>
              </a:tr>
              <a:tr h="242105">
                <a:tc>
                  <a:txBody>
                    <a:bodyPr/>
                    <a:lstStyle/>
                    <a:p>
                      <a:pPr algn="l" fontAlgn="b"/>
                      <a:r>
                        <a:rPr lang="en-US" sz="1400" u="none" strike="noStrike" dirty="0">
                          <a:effectLst/>
                          <a:latin typeface="+mn-lt"/>
                        </a:rPr>
                        <a:t>Chinese</a:t>
                      </a:r>
                      <a:endParaRPr lang="en-US" sz="1400" b="0" i="0" u="none" strike="noStrike" dirty="0">
                        <a:solidFill>
                          <a:srgbClr val="000000"/>
                        </a:solidFill>
                        <a:effectLst/>
                        <a:latin typeface="+mn-lt"/>
                      </a:endParaRPr>
                    </a:p>
                  </a:txBody>
                  <a:tcPr marL="7620" marR="7620" marT="762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l" fontAlgn="b"/>
                      <a:r>
                        <a:rPr lang="en-US" sz="1400" u="none" strike="noStrike" dirty="0">
                          <a:effectLst/>
                          <a:latin typeface="+mn-lt"/>
                        </a:rPr>
                        <a:t>       11,356 </a:t>
                      </a:r>
                      <a:endParaRPr lang="en-US" sz="1400" b="0" i="0" u="none" strike="noStrike" dirty="0">
                        <a:solidFill>
                          <a:srgbClr val="000000"/>
                        </a:solidFill>
                        <a:effectLst/>
                        <a:latin typeface="+mn-lt"/>
                      </a:endParaRPr>
                    </a:p>
                  </a:txBody>
                  <a:tcPr marL="7620" marR="7620" marT="762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r" fontAlgn="b"/>
                      <a:r>
                        <a:rPr lang="en-US" sz="1400" u="none" strike="noStrike" dirty="0">
                          <a:effectLst/>
                          <a:latin typeface="+mn-lt"/>
                        </a:rPr>
                        <a:t>9%</a:t>
                      </a:r>
                      <a:endParaRPr lang="en-US" sz="1400" b="0" i="0" u="none" strike="noStrike" dirty="0">
                        <a:solidFill>
                          <a:srgbClr val="000000"/>
                        </a:solidFill>
                        <a:effectLst/>
                        <a:latin typeface="+mn-lt"/>
                      </a:endParaRPr>
                    </a:p>
                  </a:txBody>
                  <a:tcPr marL="7620" marR="7620" marT="762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l" fontAlgn="b"/>
                      <a:r>
                        <a:rPr lang="en-US" sz="1400" u="none" strike="noStrike" dirty="0">
                          <a:effectLst/>
                          <a:latin typeface="+mn-lt"/>
                        </a:rPr>
                        <a:t>       5,349 </a:t>
                      </a:r>
                      <a:endParaRPr lang="en-US" sz="1400" b="0" i="0" u="none" strike="noStrike" dirty="0">
                        <a:solidFill>
                          <a:srgbClr val="000000"/>
                        </a:solidFill>
                        <a:effectLst/>
                        <a:latin typeface="+mn-lt"/>
                      </a:endParaRPr>
                    </a:p>
                  </a:txBody>
                  <a:tcPr marL="7620" marR="7620" marT="762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r" fontAlgn="b"/>
                      <a:r>
                        <a:rPr lang="en-US" sz="1400" u="none" strike="noStrike" dirty="0">
                          <a:effectLst/>
                          <a:latin typeface="+mn-lt"/>
                        </a:rPr>
                        <a:t>47%</a:t>
                      </a:r>
                      <a:endParaRPr lang="en-US" sz="1400" b="0" i="0" u="none" strike="noStrike" dirty="0">
                        <a:solidFill>
                          <a:srgbClr val="000000"/>
                        </a:solidFill>
                        <a:effectLst/>
                        <a:latin typeface="+mn-lt"/>
                      </a:endParaRPr>
                    </a:p>
                  </a:txBody>
                  <a:tcPr marL="7620" marR="7620" marT="7620" marB="0" anchor="b">
                    <a:lnT w="12700" cap="flat" cmpd="sng" algn="ctr">
                      <a:solidFill>
                        <a:schemeClr val="tx1"/>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10003"/>
                  </a:ext>
                </a:extLst>
              </a:tr>
              <a:tr h="242105">
                <a:tc>
                  <a:txBody>
                    <a:bodyPr/>
                    <a:lstStyle/>
                    <a:p>
                      <a:pPr algn="l" fontAlgn="b"/>
                      <a:r>
                        <a:rPr lang="en-US" sz="1400" u="none" strike="noStrike" dirty="0">
                          <a:effectLst/>
                          <a:latin typeface="+mn-lt"/>
                        </a:rPr>
                        <a:t>Spanish or Spanish Creole</a:t>
                      </a:r>
                      <a:endParaRPr lang="en-US" sz="1400" b="0" i="0" u="none" strike="noStrike" dirty="0">
                        <a:solidFill>
                          <a:srgbClr val="000000"/>
                        </a:solidFill>
                        <a:effectLst/>
                        <a:latin typeface="+mn-lt"/>
                      </a:endParaRPr>
                    </a:p>
                  </a:txBody>
                  <a:tcPr marL="7620" marR="7620" marT="7620" marB="0" anchor="b">
                    <a:solidFill>
                      <a:schemeClr val="bg1"/>
                    </a:solidFill>
                  </a:tcPr>
                </a:tc>
                <a:tc>
                  <a:txBody>
                    <a:bodyPr/>
                    <a:lstStyle/>
                    <a:p>
                      <a:pPr algn="l" fontAlgn="b"/>
                      <a:r>
                        <a:rPr lang="en-US" sz="1400" u="none" strike="noStrike" dirty="0">
                          <a:effectLst/>
                          <a:latin typeface="+mn-lt"/>
                        </a:rPr>
                        <a:t>          6,522 </a:t>
                      </a:r>
                      <a:endParaRPr lang="en-US" sz="1400" b="0" i="0" u="none" strike="noStrike" dirty="0">
                        <a:solidFill>
                          <a:srgbClr val="000000"/>
                        </a:solidFill>
                        <a:effectLst/>
                        <a:latin typeface="+mn-lt"/>
                      </a:endParaRPr>
                    </a:p>
                  </a:txBody>
                  <a:tcPr marL="7620" marR="7620" marT="7620" marB="0" anchor="b">
                    <a:solidFill>
                      <a:schemeClr val="bg1"/>
                    </a:solidFill>
                  </a:tcPr>
                </a:tc>
                <a:tc>
                  <a:txBody>
                    <a:bodyPr/>
                    <a:lstStyle/>
                    <a:p>
                      <a:pPr algn="r" fontAlgn="b"/>
                      <a:r>
                        <a:rPr lang="en-US" sz="1400" u="none" strike="noStrike" dirty="0">
                          <a:effectLst/>
                          <a:latin typeface="+mn-lt"/>
                        </a:rPr>
                        <a:t>5%</a:t>
                      </a:r>
                      <a:endParaRPr lang="en-US" sz="1400" b="0" i="0" u="none" strike="noStrike" dirty="0">
                        <a:solidFill>
                          <a:srgbClr val="000000"/>
                        </a:solidFill>
                        <a:effectLst/>
                        <a:latin typeface="+mn-lt"/>
                      </a:endParaRPr>
                    </a:p>
                  </a:txBody>
                  <a:tcPr marL="7620" marR="7620" marT="7620" marB="0" anchor="b">
                    <a:solidFill>
                      <a:schemeClr val="bg1"/>
                    </a:solidFill>
                  </a:tcPr>
                </a:tc>
                <a:tc>
                  <a:txBody>
                    <a:bodyPr/>
                    <a:lstStyle/>
                    <a:p>
                      <a:pPr algn="l" fontAlgn="b"/>
                      <a:r>
                        <a:rPr lang="en-US" sz="1400" u="none" strike="noStrike" dirty="0">
                          <a:effectLst/>
                          <a:latin typeface="+mn-lt"/>
                        </a:rPr>
                        <a:t>       2,952 </a:t>
                      </a:r>
                      <a:endParaRPr lang="en-US" sz="1400" b="0" i="0" u="none" strike="noStrike" dirty="0">
                        <a:solidFill>
                          <a:srgbClr val="000000"/>
                        </a:solidFill>
                        <a:effectLst/>
                        <a:latin typeface="+mn-lt"/>
                      </a:endParaRPr>
                    </a:p>
                  </a:txBody>
                  <a:tcPr marL="7620" marR="7620" marT="7620" marB="0" anchor="b">
                    <a:solidFill>
                      <a:schemeClr val="bg1"/>
                    </a:solidFill>
                  </a:tcPr>
                </a:tc>
                <a:tc>
                  <a:txBody>
                    <a:bodyPr/>
                    <a:lstStyle/>
                    <a:p>
                      <a:pPr algn="r" fontAlgn="b"/>
                      <a:r>
                        <a:rPr lang="en-US" sz="1400" u="none" strike="noStrike" dirty="0">
                          <a:effectLst/>
                          <a:latin typeface="+mn-lt"/>
                        </a:rPr>
                        <a:t>45%</a:t>
                      </a:r>
                      <a:endParaRPr lang="en-US" sz="1400" b="0" i="0" u="none" strike="noStrike" dirty="0">
                        <a:solidFill>
                          <a:srgbClr val="000000"/>
                        </a:solidFill>
                        <a:effectLst/>
                        <a:latin typeface="+mn-lt"/>
                      </a:endParaRPr>
                    </a:p>
                  </a:txBody>
                  <a:tcPr marL="7620" marR="7620" marT="7620" marB="0" anchor="b">
                    <a:solidFill>
                      <a:schemeClr val="bg1"/>
                    </a:solidFill>
                  </a:tcPr>
                </a:tc>
                <a:extLst>
                  <a:ext uri="{0D108BD9-81ED-4DB2-BD59-A6C34878D82A}">
                    <a16:rowId xmlns:a16="http://schemas.microsoft.com/office/drawing/2014/main" val="10004"/>
                  </a:ext>
                </a:extLst>
              </a:tr>
              <a:tr h="242105">
                <a:tc>
                  <a:txBody>
                    <a:bodyPr/>
                    <a:lstStyle/>
                    <a:p>
                      <a:pPr algn="l" fontAlgn="b"/>
                      <a:r>
                        <a:rPr lang="en-US" sz="1400" u="none" strike="noStrike" dirty="0">
                          <a:effectLst/>
                          <a:latin typeface="+mn-lt"/>
                        </a:rPr>
                        <a:t>Other Asian languages</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l" fontAlgn="b"/>
                      <a:r>
                        <a:rPr lang="en-US" sz="1400" u="none" strike="noStrike" dirty="0">
                          <a:effectLst/>
                          <a:latin typeface="+mn-lt"/>
                        </a:rPr>
                        <a:t>          4,538 </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r" fontAlgn="b"/>
                      <a:r>
                        <a:rPr lang="en-US" sz="1400" u="none" strike="noStrike" dirty="0">
                          <a:effectLst/>
                          <a:latin typeface="+mn-lt"/>
                        </a:rPr>
                        <a:t>4%</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l" fontAlgn="b"/>
                      <a:r>
                        <a:rPr lang="en-US" sz="1400" u="none" strike="noStrike" dirty="0">
                          <a:effectLst/>
                          <a:latin typeface="+mn-lt"/>
                        </a:rPr>
                        <a:t>       1,213 </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r" fontAlgn="b"/>
                      <a:r>
                        <a:rPr lang="en-US" sz="1400" u="none" strike="noStrike" dirty="0">
                          <a:effectLst/>
                          <a:latin typeface="+mn-lt"/>
                        </a:rPr>
                        <a:t>27%</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extLst>
                  <a:ext uri="{0D108BD9-81ED-4DB2-BD59-A6C34878D82A}">
                    <a16:rowId xmlns:a16="http://schemas.microsoft.com/office/drawing/2014/main" val="10005"/>
                  </a:ext>
                </a:extLst>
              </a:tr>
              <a:tr h="242105">
                <a:tc>
                  <a:txBody>
                    <a:bodyPr/>
                    <a:lstStyle/>
                    <a:p>
                      <a:pPr algn="l" fontAlgn="b"/>
                      <a:r>
                        <a:rPr lang="en-US" sz="1400" u="none" strike="noStrike" dirty="0">
                          <a:effectLst/>
                          <a:latin typeface="+mn-lt"/>
                        </a:rPr>
                        <a:t>Korean</a:t>
                      </a:r>
                      <a:endParaRPr lang="en-US" sz="1400" b="0" i="0" u="none" strike="noStrike" dirty="0">
                        <a:solidFill>
                          <a:srgbClr val="000000"/>
                        </a:solidFill>
                        <a:effectLst/>
                        <a:latin typeface="+mn-lt"/>
                      </a:endParaRPr>
                    </a:p>
                  </a:txBody>
                  <a:tcPr marL="7620" marR="7620" marT="7620" marB="0" anchor="b">
                    <a:noFill/>
                  </a:tcPr>
                </a:tc>
                <a:tc>
                  <a:txBody>
                    <a:bodyPr/>
                    <a:lstStyle/>
                    <a:p>
                      <a:pPr algn="l" fontAlgn="b"/>
                      <a:r>
                        <a:rPr lang="en-US" sz="1400" u="none" strike="noStrike" dirty="0">
                          <a:effectLst/>
                          <a:latin typeface="+mn-lt"/>
                        </a:rPr>
                        <a:t>          4,335 </a:t>
                      </a:r>
                      <a:endParaRPr lang="en-US" sz="1400" b="0" i="0" u="none" strike="noStrike" dirty="0">
                        <a:solidFill>
                          <a:srgbClr val="000000"/>
                        </a:solidFill>
                        <a:effectLst/>
                        <a:latin typeface="+mn-lt"/>
                      </a:endParaRPr>
                    </a:p>
                  </a:txBody>
                  <a:tcPr marL="7620" marR="7620" marT="7620" marB="0" anchor="b">
                    <a:noFill/>
                  </a:tcPr>
                </a:tc>
                <a:tc>
                  <a:txBody>
                    <a:bodyPr/>
                    <a:lstStyle/>
                    <a:p>
                      <a:pPr algn="r" fontAlgn="b"/>
                      <a:r>
                        <a:rPr lang="en-US" sz="1400" u="none" strike="noStrike" dirty="0">
                          <a:effectLst/>
                          <a:latin typeface="+mn-lt"/>
                        </a:rPr>
                        <a:t>3%</a:t>
                      </a:r>
                      <a:endParaRPr lang="en-US" sz="1400" b="0" i="0" u="none" strike="noStrike" dirty="0">
                        <a:solidFill>
                          <a:srgbClr val="000000"/>
                        </a:solidFill>
                        <a:effectLst/>
                        <a:latin typeface="+mn-lt"/>
                      </a:endParaRPr>
                    </a:p>
                  </a:txBody>
                  <a:tcPr marL="7620" marR="7620" marT="7620" marB="0" anchor="b">
                    <a:noFill/>
                  </a:tcPr>
                </a:tc>
                <a:tc>
                  <a:txBody>
                    <a:bodyPr/>
                    <a:lstStyle/>
                    <a:p>
                      <a:pPr algn="l" fontAlgn="b"/>
                      <a:r>
                        <a:rPr lang="en-US" sz="1400" u="none" strike="noStrike" dirty="0">
                          <a:effectLst/>
                          <a:latin typeface="+mn-lt"/>
                        </a:rPr>
                        <a:t>       2,090 </a:t>
                      </a:r>
                      <a:endParaRPr lang="en-US" sz="1400" b="0" i="0" u="none" strike="noStrike" dirty="0">
                        <a:solidFill>
                          <a:srgbClr val="000000"/>
                        </a:solidFill>
                        <a:effectLst/>
                        <a:latin typeface="+mn-lt"/>
                      </a:endParaRPr>
                    </a:p>
                  </a:txBody>
                  <a:tcPr marL="7620" marR="7620" marT="7620" marB="0" anchor="b">
                    <a:noFill/>
                  </a:tcPr>
                </a:tc>
                <a:tc>
                  <a:txBody>
                    <a:bodyPr/>
                    <a:lstStyle/>
                    <a:p>
                      <a:pPr algn="r" fontAlgn="b"/>
                      <a:r>
                        <a:rPr lang="en-US" sz="1400" u="none" strike="noStrike" dirty="0">
                          <a:effectLst/>
                          <a:latin typeface="+mn-lt"/>
                        </a:rPr>
                        <a:t>48%</a:t>
                      </a:r>
                      <a:endParaRPr lang="en-US" sz="1400" b="0" i="0" u="none" strike="noStrike" dirty="0">
                        <a:solidFill>
                          <a:srgbClr val="000000"/>
                        </a:solidFill>
                        <a:effectLst/>
                        <a:latin typeface="+mn-lt"/>
                      </a:endParaRPr>
                    </a:p>
                  </a:txBody>
                  <a:tcPr marL="7620" marR="7620" marT="7620" marB="0" anchor="b">
                    <a:noFill/>
                  </a:tcPr>
                </a:tc>
                <a:extLst>
                  <a:ext uri="{0D108BD9-81ED-4DB2-BD59-A6C34878D82A}">
                    <a16:rowId xmlns:a16="http://schemas.microsoft.com/office/drawing/2014/main" val="10006"/>
                  </a:ext>
                </a:extLst>
              </a:tr>
              <a:tr h="242105">
                <a:tc>
                  <a:txBody>
                    <a:bodyPr/>
                    <a:lstStyle/>
                    <a:p>
                      <a:pPr algn="l" fontAlgn="b"/>
                      <a:r>
                        <a:rPr lang="en-US" sz="1400" u="none" strike="noStrike" dirty="0">
                          <a:effectLst/>
                          <a:latin typeface="+mn-lt"/>
                        </a:rPr>
                        <a:t>Hindi</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l" fontAlgn="b"/>
                      <a:r>
                        <a:rPr lang="en-US" sz="1400" u="none" strike="noStrike" dirty="0">
                          <a:effectLst/>
                          <a:latin typeface="+mn-lt"/>
                        </a:rPr>
                        <a:t>          3,373 </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r" fontAlgn="b"/>
                      <a:r>
                        <a:rPr lang="en-US" sz="1400" u="none" strike="noStrike" dirty="0">
                          <a:effectLst/>
                          <a:latin typeface="+mn-lt"/>
                        </a:rPr>
                        <a:t>3%</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l" fontAlgn="b"/>
                      <a:r>
                        <a:rPr lang="en-US" sz="1400" u="none" strike="noStrike" dirty="0">
                          <a:effectLst/>
                          <a:latin typeface="+mn-lt"/>
                        </a:rPr>
                        <a:t>           690 </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r" fontAlgn="b"/>
                      <a:r>
                        <a:rPr lang="en-US" sz="1400" u="none" strike="noStrike" dirty="0">
                          <a:effectLst/>
                          <a:latin typeface="+mn-lt"/>
                        </a:rPr>
                        <a:t>20%</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extLst>
                  <a:ext uri="{0D108BD9-81ED-4DB2-BD59-A6C34878D82A}">
                    <a16:rowId xmlns:a16="http://schemas.microsoft.com/office/drawing/2014/main" val="10007"/>
                  </a:ext>
                </a:extLst>
              </a:tr>
              <a:tr h="242105">
                <a:tc>
                  <a:txBody>
                    <a:bodyPr/>
                    <a:lstStyle/>
                    <a:p>
                      <a:pPr algn="l" fontAlgn="b"/>
                      <a:r>
                        <a:rPr lang="en-US" sz="1400" u="none" strike="noStrike" dirty="0">
                          <a:effectLst/>
                          <a:latin typeface="+mn-lt"/>
                        </a:rPr>
                        <a:t>Russian</a:t>
                      </a:r>
                      <a:endParaRPr lang="en-US" sz="1400" b="0" i="0" u="none" strike="noStrike" dirty="0">
                        <a:solidFill>
                          <a:srgbClr val="000000"/>
                        </a:solidFill>
                        <a:effectLst/>
                        <a:latin typeface="+mn-lt"/>
                      </a:endParaRPr>
                    </a:p>
                  </a:txBody>
                  <a:tcPr marL="7620" marR="7620" marT="7620" marB="0" anchor="b">
                    <a:noFill/>
                  </a:tcPr>
                </a:tc>
                <a:tc>
                  <a:txBody>
                    <a:bodyPr/>
                    <a:lstStyle/>
                    <a:p>
                      <a:pPr algn="l" fontAlgn="b"/>
                      <a:r>
                        <a:rPr lang="en-US" sz="1400" u="none" strike="noStrike" dirty="0">
                          <a:effectLst/>
                          <a:latin typeface="+mn-lt"/>
                        </a:rPr>
                        <a:t>          2,738 </a:t>
                      </a:r>
                      <a:endParaRPr lang="en-US" sz="1400" b="0" i="0" u="none" strike="noStrike" dirty="0">
                        <a:solidFill>
                          <a:srgbClr val="000000"/>
                        </a:solidFill>
                        <a:effectLst/>
                        <a:latin typeface="+mn-lt"/>
                      </a:endParaRPr>
                    </a:p>
                  </a:txBody>
                  <a:tcPr marL="7620" marR="7620" marT="7620" marB="0" anchor="b">
                    <a:noFill/>
                  </a:tcPr>
                </a:tc>
                <a:tc>
                  <a:txBody>
                    <a:bodyPr/>
                    <a:lstStyle/>
                    <a:p>
                      <a:pPr algn="r" fontAlgn="b"/>
                      <a:r>
                        <a:rPr lang="en-US" sz="1400" u="none" strike="noStrike" dirty="0">
                          <a:effectLst/>
                          <a:latin typeface="+mn-lt"/>
                        </a:rPr>
                        <a:t>2%</a:t>
                      </a:r>
                      <a:endParaRPr lang="en-US" sz="1400" b="0" i="0" u="none" strike="noStrike" dirty="0">
                        <a:solidFill>
                          <a:srgbClr val="000000"/>
                        </a:solidFill>
                        <a:effectLst/>
                        <a:latin typeface="+mn-lt"/>
                      </a:endParaRPr>
                    </a:p>
                  </a:txBody>
                  <a:tcPr marL="7620" marR="7620" marT="7620" marB="0" anchor="b">
                    <a:noFill/>
                  </a:tcPr>
                </a:tc>
                <a:tc>
                  <a:txBody>
                    <a:bodyPr/>
                    <a:lstStyle/>
                    <a:p>
                      <a:pPr algn="l" fontAlgn="b"/>
                      <a:r>
                        <a:rPr lang="en-US" sz="1400" u="none" strike="noStrike" dirty="0">
                          <a:effectLst/>
                          <a:latin typeface="+mn-lt"/>
                        </a:rPr>
                        <a:t>       1,211 </a:t>
                      </a:r>
                      <a:endParaRPr lang="en-US" sz="1400" b="0" i="0" u="none" strike="noStrike" dirty="0">
                        <a:solidFill>
                          <a:srgbClr val="000000"/>
                        </a:solidFill>
                        <a:effectLst/>
                        <a:latin typeface="+mn-lt"/>
                      </a:endParaRPr>
                    </a:p>
                  </a:txBody>
                  <a:tcPr marL="7620" marR="7620" marT="7620" marB="0" anchor="b">
                    <a:noFill/>
                  </a:tcPr>
                </a:tc>
                <a:tc>
                  <a:txBody>
                    <a:bodyPr/>
                    <a:lstStyle/>
                    <a:p>
                      <a:pPr algn="r" fontAlgn="b"/>
                      <a:r>
                        <a:rPr lang="en-US" sz="1400" u="none" strike="noStrike" dirty="0">
                          <a:effectLst/>
                          <a:latin typeface="+mn-lt"/>
                        </a:rPr>
                        <a:t>44%</a:t>
                      </a:r>
                      <a:endParaRPr lang="en-US" sz="1400" b="0" i="0" u="none" strike="noStrike" dirty="0">
                        <a:solidFill>
                          <a:srgbClr val="000000"/>
                        </a:solidFill>
                        <a:effectLst/>
                        <a:latin typeface="+mn-lt"/>
                      </a:endParaRPr>
                    </a:p>
                  </a:txBody>
                  <a:tcPr marL="7620" marR="7620" marT="7620" marB="0" anchor="b">
                    <a:noFill/>
                  </a:tcPr>
                </a:tc>
                <a:extLst>
                  <a:ext uri="{0D108BD9-81ED-4DB2-BD59-A6C34878D82A}">
                    <a16:rowId xmlns:a16="http://schemas.microsoft.com/office/drawing/2014/main" val="10008"/>
                  </a:ext>
                </a:extLst>
              </a:tr>
              <a:tr h="242105">
                <a:tc>
                  <a:txBody>
                    <a:bodyPr/>
                    <a:lstStyle/>
                    <a:p>
                      <a:pPr algn="l" fontAlgn="b"/>
                      <a:r>
                        <a:rPr lang="en-US" sz="1400" u="none" strike="noStrike">
                          <a:effectLst/>
                          <a:latin typeface="+mn-lt"/>
                        </a:rPr>
                        <a:t>Japanese</a:t>
                      </a:r>
                      <a:endParaRPr lang="en-US" sz="1400" b="0" i="0" u="none" strike="noStrike">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l" fontAlgn="b"/>
                      <a:r>
                        <a:rPr lang="en-US" sz="1400" u="none" strike="noStrike">
                          <a:effectLst/>
                          <a:latin typeface="+mn-lt"/>
                        </a:rPr>
                        <a:t>          1,618 </a:t>
                      </a:r>
                      <a:endParaRPr lang="en-US" sz="1400" b="0" i="0" u="none" strike="noStrike">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r" fontAlgn="b"/>
                      <a:r>
                        <a:rPr lang="en-US" sz="1400" u="none" strike="noStrike">
                          <a:effectLst/>
                          <a:latin typeface="+mn-lt"/>
                        </a:rPr>
                        <a:t>1%</a:t>
                      </a:r>
                      <a:endParaRPr lang="en-US" sz="1400" b="0" i="0" u="none" strike="noStrike">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l" fontAlgn="b"/>
                      <a:r>
                        <a:rPr lang="en-US" sz="1400" u="none" strike="noStrike" dirty="0">
                          <a:effectLst/>
                          <a:latin typeface="+mn-lt"/>
                        </a:rPr>
                        <a:t>           795 </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r" fontAlgn="b"/>
                      <a:r>
                        <a:rPr lang="en-US" sz="1400" u="none" strike="noStrike" dirty="0">
                          <a:effectLst/>
                          <a:latin typeface="+mn-lt"/>
                        </a:rPr>
                        <a:t>49%</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extLst>
                  <a:ext uri="{0D108BD9-81ED-4DB2-BD59-A6C34878D82A}">
                    <a16:rowId xmlns:a16="http://schemas.microsoft.com/office/drawing/2014/main" val="10009"/>
                  </a:ext>
                </a:extLst>
              </a:tr>
              <a:tr h="242105">
                <a:tc>
                  <a:txBody>
                    <a:bodyPr/>
                    <a:lstStyle/>
                    <a:p>
                      <a:pPr algn="l" fontAlgn="b"/>
                      <a:r>
                        <a:rPr lang="en-US" sz="1400" u="none" strike="noStrike" dirty="0">
                          <a:effectLst/>
                          <a:latin typeface="+mn-lt"/>
                        </a:rPr>
                        <a:t>Vietnamese</a:t>
                      </a:r>
                      <a:endParaRPr lang="en-US" sz="1400" b="0" i="0" u="none" strike="noStrike" dirty="0">
                        <a:solidFill>
                          <a:srgbClr val="000000"/>
                        </a:solidFill>
                        <a:effectLst/>
                        <a:latin typeface="+mn-lt"/>
                      </a:endParaRPr>
                    </a:p>
                  </a:txBody>
                  <a:tcPr marL="7620" marR="7620" marT="7620" marB="0" anchor="b">
                    <a:noFill/>
                  </a:tcPr>
                </a:tc>
                <a:tc>
                  <a:txBody>
                    <a:bodyPr/>
                    <a:lstStyle/>
                    <a:p>
                      <a:pPr algn="l" fontAlgn="b"/>
                      <a:r>
                        <a:rPr lang="en-US" sz="1400" u="none" strike="noStrike" dirty="0">
                          <a:effectLst/>
                          <a:latin typeface="+mn-lt"/>
                        </a:rPr>
                        <a:t>          1,482 </a:t>
                      </a:r>
                      <a:endParaRPr lang="en-US" sz="1400" b="0" i="0" u="none" strike="noStrike" dirty="0">
                        <a:solidFill>
                          <a:srgbClr val="000000"/>
                        </a:solidFill>
                        <a:effectLst/>
                        <a:latin typeface="+mn-lt"/>
                      </a:endParaRPr>
                    </a:p>
                  </a:txBody>
                  <a:tcPr marL="7620" marR="7620" marT="7620" marB="0" anchor="b">
                    <a:noFill/>
                  </a:tcPr>
                </a:tc>
                <a:tc>
                  <a:txBody>
                    <a:bodyPr/>
                    <a:lstStyle/>
                    <a:p>
                      <a:pPr algn="r" fontAlgn="b"/>
                      <a:r>
                        <a:rPr lang="en-US" sz="1400" u="none" strike="noStrike" dirty="0">
                          <a:effectLst/>
                          <a:latin typeface="+mn-lt"/>
                        </a:rPr>
                        <a:t>1%</a:t>
                      </a:r>
                      <a:endParaRPr lang="en-US" sz="1400" b="0" i="0" u="none" strike="noStrike" dirty="0">
                        <a:solidFill>
                          <a:srgbClr val="000000"/>
                        </a:solidFill>
                        <a:effectLst/>
                        <a:latin typeface="+mn-lt"/>
                      </a:endParaRPr>
                    </a:p>
                  </a:txBody>
                  <a:tcPr marL="7620" marR="7620" marT="7620" marB="0" anchor="b">
                    <a:noFill/>
                  </a:tcPr>
                </a:tc>
                <a:tc>
                  <a:txBody>
                    <a:bodyPr/>
                    <a:lstStyle/>
                    <a:p>
                      <a:pPr algn="l" fontAlgn="b"/>
                      <a:r>
                        <a:rPr lang="en-US" sz="1400" u="none" strike="noStrike" dirty="0">
                          <a:effectLst/>
                          <a:latin typeface="+mn-lt"/>
                        </a:rPr>
                        <a:t>           821 </a:t>
                      </a:r>
                      <a:endParaRPr lang="en-US" sz="1400" b="0" i="0" u="none" strike="noStrike" dirty="0">
                        <a:solidFill>
                          <a:srgbClr val="000000"/>
                        </a:solidFill>
                        <a:effectLst/>
                        <a:latin typeface="+mn-lt"/>
                      </a:endParaRPr>
                    </a:p>
                  </a:txBody>
                  <a:tcPr marL="7620" marR="7620" marT="7620" marB="0" anchor="b">
                    <a:noFill/>
                  </a:tcPr>
                </a:tc>
                <a:tc>
                  <a:txBody>
                    <a:bodyPr/>
                    <a:lstStyle/>
                    <a:p>
                      <a:pPr algn="r" fontAlgn="b"/>
                      <a:r>
                        <a:rPr lang="en-US" sz="1400" u="none" strike="noStrike" dirty="0">
                          <a:effectLst/>
                          <a:latin typeface="+mn-lt"/>
                        </a:rPr>
                        <a:t>55%</a:t>
                      </a:r>
                      <a:endParaRPr lang="en-US" sz="1400" b="0" i="0" u="none" strike="noStrike" dirty="0">
                        <a:solidFill>
                          <a:srgbClr val="000000"/>
                        </a:solidFill>
                        <a:effectLst/>
                        <a:latin typeface="+mn-lt"/>
                      </a:endParaRPr>
                    </a:p>
                  </a:txBody>
                  <a:tcPr marL="7620" marR="7620" marT="7620" marB="0" anchor="b">
                    <a:noFill/>
                  </a:tcPr>
                </a:tc>
                <a:extLst>
                  <a:ext uri="{0D108BD9-81ED-4DB2-BD59-A6C34878D82A}">
                    <a16:rowId xmlns:a16="http://schemas.microsoft.com/office/drawing/2014/main" val="10010"/>
                  </a:ext>
                </a:extLst>
              </a:tr>
              <a:tr h="242105">
                <a:tc>
                  <a:txBody>
                    <a:bodyPr/>
                    <a:lstStyle/>
                    <a:p>
                      <a:pPr algn="l" fontAlgn="b"/>
                      <a:r>
                        <a:rPr lang="en-US" sz="1400" u="none" strike="noStrike" dirty="0">
                          <a:effectLst/>
                          <a:latin typeface="+mn-lt"/>
                        </a:rPr>
                        <a:t>French (incl. Patois, Cajun)</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l" fontAlgn="b"/>
                      <a:r>
                        <a:rPr lang="en-US" sz="1400" u="none" strike="noStrike">
                          <a:effectLst/>
                          <a:latin typeface="+mn-lt"/>
                        </a:rPr>
                        <a:t>          1,408 </a:t>
                      </a:r>
                      <a:endParaRPr lang="en-US" sz="1400" b="0" i="0" u="none" strike="noStrike">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r" fontAlgn="b"/>
                      <a:r>
                        <a:rPr lang="en-US" sz="1400" u="none" strike="noStrike">
                          <a:effectLst/>
                          <a:latin typeface="+mn-lt"/>
                        </a:rPr>
                        <a:t>1%</a:t>
                      </a:r>
                      <a:endParaRPr lang="en-US" sz="1400" b="0" i="0" u="none" strike="noStrike">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l" fontAlgn="b"/>
                      <a:r>
                        <a:rPr lang="en-US" sz="1400" u="none" strike="noStrike">
                          <a:effectLst/>
                          <a:latin typeface="+mn-lt"/>
                        </a:rPr>
                        <a:t>           122 </a:t>
                      </a:r>
                      <a:endParaRPr lang="en-US" sz="1400" b="0" i="0" u="none" strike="noStrike">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r" fontAlgn="b"/>
                      <a:r>
                        <a:rPr lang="en-US" sz="1400" u="none" strike="noStrike" dirty="0">
                          <a:effectLst/>
                          <a:latin typeface="+mn-lt"/>
                        </a:rPr>
                        <a:t>9%</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extLst>
                  <a:ext uri="{0D108BD9-81ED-4DB2-BD59-A6C34878D82A}">
                    <a16:rowId xmlns:a16="http://schemas.microsoft.com/office/drawing/2014/main" val="10011"/>
                  </a:ext>
                </a:extLst>
              </a:tr>
              <a:tr h="242105">
                <a:tc>
                  <a:txBody>
                    <a:bodyPr/>
                    <a:lstStyle/>
                    <a:p>
                      <a:pPr algn="l" fontAlgn="b"/>
                      <a:r>
                        <a:rPr lang="en-US" sz="1400" u="none" strike="noStrike" dirty="0">
                          <a:effectLst/>
                          <a:latin typeface="+mn-lt"/>
                        </a:rPr>
                        <a:t>Other Indic languages</a:t>
                      </a:r>
                      <a:endParaRPr lang="en-US" sz="1400" b="0" i="0" u="none" strike="noStrike" dirty="0">
                        <a:solidFill>
                          <a:srgbClr val="000000"/>
                        </a:solidFill>
                        <a:effectLst/>
                        <a:latin typeface="+mn-lt"/>
                      </a:endParaRPr>
                    </a:p>
                  </a:txBody>
                  <a:tcPr marL="7620" marR="7620" marT="7620" marB="0" anchor="b">
                    <a:noFill/>
                  </a:tcPr>
                </a:tc>
                <a:tc>
                  <a:txBody>
                    <a:bodyPr/>
                    <a:lstStyle/>
                    <a:p>
                      <a:pPr algn="l" fontAlgn="b"/>
                      <a:r>
                        <a:rPr lang="en-US" sz="1400" u="none" strike="noStrike" dirty="0">
                          <a:effectLst/>
                          <a:latin typeface="+mn-lt"/>
                        </a:rPr>
                        <a:t>          1,404 </a:t>
                      </a:r>
                      <a:endParaRPr lang="en-US" sz="1400" b="0" i="0" u="none" strike="noStrike" dirty="0">
                        <a:solidFill>
                          <a:srgbClr val="000000"/>
                        </a:solidFill>
                        <a:effectLst/>
                        <a:latin typeface="+mn-lt"/>
                      </a:endParaRPr>
                    </a:p>
                  </a:txBody>
                  <a:tcPr marL="7620" marR="7620" marT="7620" marB="0" anchor="b">
                    <a:noFill/>
                  </a:tcPr>
                </a:tc>
                <a:tc>
                  <a:txBody>
                    <a:bodyPr/>
                    <a:lstStyle/>
                    <a:p>
                      <a:pPr algn="r" fontAlgn="b"/>
                      <a:r>
                        <a:rPr lang="en-US" sz="1400" u="none" strike="noStrike" dirty="0">
                          <a:effectLst/>
                          <a:latin typeface="+mn-lt"/>
                        </a:rPr>
                        <a:t>1%</a:t>
                      </a:r>
                      <a:endParaRPr lang="en-US" sz="1400" b="0" i="0" u="none" strike="noStrike" dirty="0">
                        <a:solidFill>
                          <a:srgbClr val="000000"/>
                        </a:solidFill>
                        <a:effectLst/>
                        <a:latin typeface="+mn-lt"/>
                      </a:endParaRPr>
                    </a:p>
                  </a:txBody>
                  <a:tcPr marL="7620" marR="7620" marT="7620" marB="0" anchor="b">
                    <a:noFill/>
                  </a:tcPr>
                </a:tc>
                <a:tc>
                  <a:txBody>
                    <a:bodyPr/>
                    <a:lstStyle/>
                    <a:p>
                      <a:pPr algn="l" fontAlgn="b"/>
                      <a:r>
                        <a:rPr lang="en-US" sz="1400" u="none" strike="noStrike" dirty="0">
                          <a:effectLst/>
                          <a:latin typeface="+mn-lt"/>
                        </a:rPr>
                        <a:t>           540 </a:t>
                      </a:r>
                      <a:endParaRPr lang="en-US" sz="1400" b="0" i="0" u="none" strike="noStrike" dirty="0">
                        <a:solidFill>
                          <a:srgbClr val="000000"/>
                        </a:solidFill>
                        <a:effectLst/>
                        <a:latin typeface="+mn-lt"/>
                      </a:endParaRPr>
                    </a:p>
                  </a:txBody>
                  <a:tcPr marL="7620" marR="7620" marT="7620" marB="0" anchor="b">
                    <a:noFill/>
                  </a:tcPr>
                </a:tc>
                <a:tc>
                  <a:txBody>
                    <a:bodyPr/>
                    <a:lstStyle/>
                    <a:p>
                      <a:pPr algn="r" fontAlgn="b"/>
                      <a:r>
                        <a:rPr lang="en-US" sz="1400" u="none" strike="noStrike" dirty="0">
                          <a:effectLst/>
                          <a:latin typeface="+mn-lt"/>
                        </a:rPr>
                        <a:t>38%</a:t>
                      </a:r>
                      <a:endParaRPr lang="en-US" sz="1400" b="0" i="0" u="none" strike="noStrike" dirty="0">
                        <a:solidFill>
                          <a:srgbClr val="000000"/>
                        </a:solidFill>
                        <a:effectLst/>
                        <a:latin typeface="+mn-lt"/>
                      </a:endParaRPr>
                    </a:p>
                  </a:txBody>
                  <a:tcPr marL="7620" marR="7620" marT="7620" marB="0" anchor="b">
                    <a:noFill/>
                  </a:tcPr>
                </a:tc>
                <a:extLst>
                  <a:ext uri="{0D108BD9-81ED-4DB2-BD59-A6C34878D82A}">
                    <a16:rowId xmlns:a16="http://schemas.microsoft.com/office/drawing/2014/main" val="10012"/>
                  </a:ext>
                </a:extLst>
              </a:tr>
              <a:tr h="242105">
                <a:tc>
                  <a:txBody>
                    <a:bodyPr/>
                    <a:lstStyle/>
                    <a:p>
                      <a:pPr algn="l" fontAlgn="b"/>
                      <a:r>
                        <a:rPr lang="en-US" sz="1400" u="none" strike="noStrike" dirty="0">
                          <a:effectLst/>
                          <a:latin typeface="+mn-lt"/>
                        </a:rPr>
                        <a:t>Persian</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l" fontAlgn="b"/>
                      <a:r>
                        <a:rPr lang="en-US" sz="1400" u="none" strike="noStrike" dirty="0">
                          <a:effectLst/>
                          <a:latin typeface="+mn-lt"/>
                        </a:rPr>
                        <a:t>          1,023 </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r" fontAlgn="b"/>
                      <a:r>
                        <a:rPr lang="en-US" sz="1400" u="none" strike="noStrike" dirty="0">
                          <a:effectLst/>
                          <a:latin typeface="+mn-lt"/>
                        </a:rPr>
                        <a:t>1%</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l" fontAlgn="b"/>
                      <a:r>
                        <a:rPr lang="en-US" sz="1400" u="none" strike="noStrike" dirty="0">
                          <a:effectLst/>
                          <a:latin typeface="+mn-lt"/>
                        </a:rPr>
                        <a:t>           456 </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tc>
                  <a:txBody>
                    <a:bodyPr/>
                    <a:lstStyle/>
                    <a:p>
                      <a:pPr algn="r" fontAlgn="b"/>
                      <a:r>
                        <a:rPr lang="en-US" sz="1400" u="none" strike="noStrike" dirty="0">
                          <a:effectLst/>
                          <a:latin typeface="+mn-lt"/>
                        </a:rPr>
                        <a:t>45%</a:t>
                      </a:r>
                      <a:endParaRPr lang="en-US" sz="1400" b="0" i="0" u="none" strike="noStrike" dirty="0">
                        <a:solidFill>
                          <a:srgbClr val="000000"/>
                        </a:solidFill>
                        <a:effectLst/>
                        <a:latin typeface="+mn-lt"/>
                      </a:endParaRPr>
                    </a:p>
                  </a:txBody>
                  <a:tcPr marL="7620" marR="7620" marT="7620" marB="0" anchor="b">
                    <a:solidFill>
                      <a:schemeClr val="accent4">
                        <a:lumMod val="20000"/>
                        <a:lumOff val="80000"/>
                      </a:schemeClr>
                    </a:solidFill>
                  </a:tcPr>
                </a:tc>
                <a:extLst>
                  <a:ext uri="{0D108BD9-81ED-4DB2-BD59-A6C34878D82A}">
                    <a16:rowId xmlns:a16="http://schemas.microsoft.com/office/drawing/2014/main" val="10013"/>
                  </a:ext>
                </a:extLst>
              </a:tr>
              <a:tr h="242105">
                <a:tc>
                  <a:txBody>
                    <a:bodyPr/>
                    <a:lstStyle/>
                    <a:p>
                      <a:pPr algn="l" fontAlgn="b"/>
                      <a:r>
                        <a:rPr lang="en-US" sz="1400" u="none" strike="noStrike" dirty="0">
                          <a:effectLst/>
                          <a:latin typeface="+mn-lt"/>
                        </a:rPr>
                        <a:t>Tagalog</a:t>
                      </a:r>
                      <a:endParaRPr lang="en-US" sz="1400" b="0" i="0" u="none" strike="noStrike" dirty="0">
                        <a:solidFill>
                          <a:srgbClr val="000000"/>
                        </a:solidFill>
                        <a:effectLst/>
                        <a:latin typeface="+mn-lt"/>
                      </a:endParaRPr>
                    </a:p>
                  </a:txBody>
                  <a:tcPr marL="7620" marR="7620" marT="7620" marB="0" anchor="b">
                    <a:noFill/>
                  </a:tcPr>
                </a:tc>
                <a:tc>
                  <a:txBody>
                    <a:bodyPr/>
                    <a:lstStyle/>
                    <a:p>
                      <a:pPr algn="l" fontAlgn="b"/>
                      <a:r>
                        <a:rPr lang="en-US" sz="1400" u="none" strike="noStrike" dirty="0">
                          <a:effectLst/>
                          <a:latin typeface="+mn-lt"/>
                        </a:rPr>
                        <a:t>             955 </a:t>
                      </a:r>
                      <a:endParaRPr lang="en-US" sz="1400" b="0" i="0" u="none" strike="noStrike" dirty="0">
                        <a:solidFill>
                          <a:srgbClr val="000000"/>
                        </a:solidFill>
                        <a:effectLst/>
                        <a:latin typeface="+mn-lt"/>
                      </a:endParaRPr>
                    </a:p>
                  </a:txBody>
                  <a:tcPr marL="7620" marR="7620" marT="7620" marB="0" anchor="b">
                    <a:noFill/>
                  </a:tcPr>
                </a:tc>
                <a:tc>
                  <a:txBody>
                    <a:bodyPr/>
                    <a:lstStyle/>
                    <a:p>
                      <a:pPr algn="r" fontAlgn="b"/>
                      <a:r>
                        <a:rPr lang="en-US" sz="1400" u="none" strike="noStrike" dirty="0">
                          <a:effectLst/>
                          <a:latin typeface="+mn-lt"/>
                        </a:rPr>
                        <a:t>1%</a:t>
                      </a:r>
                      <a:endParaRPr lang="en-US" sz="1400" b="0" i="0" u="none" strike="noStrike" dirty="0">
                        <a:solidFill>
                          <a:srgbClr val="000000"/>
                        </a:solidFill>
                        <a:effectLst/>
                        <a:latin typeface="+mn-lt"/>
                      </a:endParaRPr>
                    </a:p>
                  </a:txBody>
                  <a:tcPr marL="7620" marR="7620" marT="7620" marB="0" anchor="b">
                    <a:noFill/>
                  </a:tcPr>
                </a:tc>
                <a:tc>
                  <a:txBody>
                    <a:bodyPr/>
                    <a:lstStyle/>
                    <a:p>
                      <a:pPr algn="l" fontAlgn="b"/>
                      <a:r>
                        <a:rPr lang="en-US" sz="1400" u="none" strike="noStrike" dirty="0">
                          <a:effectLst/>
                          <a:latin typeface="+mn-lt"/>
                        </a:rPr>
                        <a:t>           323 </a:t>
                      </a:r>
                      <a:endParaRPr lang="en-US" sz="1400" b="0" i="0" u="none" strike="noStrike" dirty="0">
                        <a:solidFill>
                          <a:srgbClr val="000000"/>
                        </a:solidFill>
                        <a:effectLst/>
                        <a:latin typeface="+mn-lt"/>
                      </a:endParaRPr>
                    </a:p>
                  </a:txBody>
                  <a:tcPr marL="7620" marR="7620" marT="7620" marB="0" anchor="b">
                    <a:noFill/>
                  </a:tcPr>
                </a:tc>
                <a:tc>
                  <a:txBody>
                    <a:bodyPr/>
                    <a:lstStyle/>
                    <a:p>
                      <a:pPr algn="r" fontAlgn="b"/>
                      <a:r>
                        <a:rPr lang="en-US" sz="1400" u="none" strike="noStrike" dirty="0">
                          <a:effectLst/>
                          <a:latin typeface="+mn-lt"/>
                        </a:rPr>
                        <a:t>34%</a:t>
                      </a:r>
                      <a:endParaRPr lang="en-US" sz="1400" b="0" i="0" u="none" strike="noStrike" dirty="0">
                        <a:solidFill>
                          <a:srgbClr val="000000"/>
                        </a:solidFill>
                        <a:effectLst/>
                        <a:latin typeface="+mn-lt"/>
                      </a:endParaRPr>
                    </a:p>
                  </a:txBody>
                  <a:tcPr marL="7620" marR="7620" marT="7620" marB="0" anchor="b">
                    <a:noFill/>
                  </a:tcPr>
                </a:tc>
                <a:extLst>
                  <a:ext uri="{0D108BD9-81ED-4DB2-BD59-A6C34878D82A}">
                    <a16:rowId xmlns:a16="http://schemas.microsoft.com/office/drawing/2014/main" val="10014"/>
                  </a:ext>
                </a:extLst>
              </a:tr>
            </a:tbl>
          </a:graphicData>
        </a:graphic>
      </p:graphicFrame>
      <p:sp>
        <p:nvSpPr>
          <p:cNvPr id="12" name="TextBox 11"/>
          <p:cNvSpPr txBox="1"/>
          <p:nvPr/>
        </p:nvSpPr>
        <p:spPr>
          <a:xfrm>
            <a:off x="4591080" y="6435528"/>
            <a:ext cx="7439025" cy="276999"/>
          </a:xfrm>
          <a:prstGeom prst="rect">
            <a:avLst/>
          </a:prstGeom>
          <a:noFill/>
        </p:spPr>
        <p:txBody>
          <a:bodyPr wrap="square" rtlCol="0">
            <a:spAutoFit/>
          </a:bodyPr>
          <a:lstStyle/>
          <a:p>
            <a:pPr algn="r"/>
            <a:r>
              <a:rPr lang="en-US" sz="1200" i="1" dirty="0" smtClean="0">
                <a:solidFill>
                  <a:schemeClr val="bg2">
                    <a:lumMod val="50000"/>
                  </a:schemeClr>
                </a:solidFill>
              </a:rPr>
              <a:t>Source: U. S. Census Bureau, 2010-2014 American Community Survey</a:t>
            </a:r>
            <a:endParaRPr lang="en-US" sz="1200" i="1" dirty="0">
              <a:solidFill>
                <a:schemeClr val="bg2">
                  <a:lumMod val="50000"/>
                </a:schemeClr>
              </a:solidFill>
            </a:endParaRPr>
          </a:p>
        </p:txBody>
      </p:sp>
      <p:graphicFrame>
        <p:nvGraphicFramePr>
          <p:cNvPr id="13" name="Chart 12"/>
          <p:cNvGraphicFramePr>
            <a:graphicFrameLocks/>
          </p:cNvGraphicFramePr>
          <p:nvPr>
            <p:extLst>
              <p:ext uri="{D42A27DB-BD31-4B8C-83A1-F6EECF244321}">
                <p14:modId xmlns:p14="http://schemas.microsoft.com/office/powerpoint/2010/main" val="3940996307"/>
              </p:ext>
            </p:extLst>
          </p:nvPr>
        </p:nvGraphicFramePr>
        <p:xfrm>
          <a:off x="247304" y="3904320"/>
          <a:ext cx="400812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320326" y="3779629"/>
            <a:ext cx="3513919" cy="830997"/>
          </a:xfrm>
          <a:prstGeom prst="rect">
            <a:avLst/>
          </a:prstGeom>
          <a:noFill/>
        </p:spPr>
        <p:txBody>
          <a:bodyPr wrap="square" rtlCol="0">
            <a:spAutoFit/>
          </a:bodyPr>
          <a:lstStyle/>
          <a:p>
            <a:r>
              <a:rPr lang="en-US" sz="1600" dirty="0" smtClean="0">
                <a:solidFill>
                  <a:schemeClr val="bg1"/>
                </a:solidFill>
              </a:rPr>
              <a:t>Percent of population 5 and over speaking a language other than English at home trends: 1990 to 2015</a:t>
            </a:r>
            <a:endParaRPr lang="en-US" sz="1600" dirty="0">
              <a:solidFill>
                <a:schemeClr val="bg1"/>
              </a:solidFill>
            </a:endParaRPr>
          </a:p>
        </p:txBody>
      </p:sp>
    </p:spTree>
    <p:extLst>
      <p:ext uri="{BB962C8B-B14F-4D97-AF65-F5344CB8AC3E}">
        <p14:creationId xmlns:p14="http://schemas.microsoft.com/office/powerpoint/2010/main" val="3880340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Cultural Diversity: Occupation comparisons</a:t>
            </a:r>
            <a:endParaRPr lang="en-US" sz="3600" dirty="0"/>
          </a:p>
        </p:txBody>
      </p:sp>
      <p:sp>
        <p:nvSpPr>
          <p:cNvPr id="4" name="Text Placeholder 3"/>
          <p:cNvSpPr>
            <a:spLocks noGrp="1"/>
          </p:cNvSpPr>
          <p:nvPr>
            <p:ph type="body" sz="half" idx="2"/>
          </p:nvPr>
        </p:nvSpPr>
        <p:spPr>
          <a:xfrm>
            <a:off x="8275982" y="2511813"/>
            <a:ext cx="3398520" cy="3547343"/>
          </a:xfrm>
        </p:spPr>
        <p:txBody>
          <a:bodyPr>
            <a:normAutofit fontScale="92500" lnSpcReduction="10000"/>
          </a:bodyPr>
          <a:lstStyle/>
          <a:p>
            <a:r>
              <a:rPr lang="en-US" dirty="0" smtClean="0"/>
              <a:t>While every race and ethnicity has some people working in the different major occupation categories, the distributions of people working in each differ. For instance, 50 percent of Asians in Bellevue work in management, business, science and arts occupations whereas 15 percent of Hispanic or Latino residents work in those occupations. </a:t>
            </a:r>
          </a:p>
          <a:p>
            <a:r>
              <a:rPr lang="en-US" dirty="0" smtClean="0"/>
              <a:t>How might growth in different job sectors affect Bellevue’s future race/ethnic distribution? </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880374975"/>
              </p:ext>
            </p:extLst>
          </p:nvPr>
        </p:nvGraphicFramePr>
        <p:xfrm>
          <a:off x="120580" y="399146"/>
          <a:ext cx="7455878" cy="56600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69793" y="245745"/>
            <a:ext cx="5715000" cy="369332"/>
          </a:xfrm>
          <a:prstGeom prst="rect">
            <a:avLst/>
          </a:prstGeom>
          <a:noFill/>
        </p:spPr>
        <p:txBody>
          <a:bodyPr wrap="square" rtlCol="0">
            <a:spAutoFit/>
          </a:bodyPr>
          <a:lstStyle/>
          <a:p>
            <a:r>
              <a:rPr lang="en-US" b="1" dirty="0" smtClean="0"/>
              <a:t>Occupation distributions by Race in United States, 2015</a:t>
            </a:r>
            <a:endParaRPr lang="en-US" b="1" dirty="0"/>
          </a:p>
        </p:txBody>
      </p:sp>
      <p:sp>
        <p:nvSpPr>
          <p:cNvPr id="7" name="TextBox 6"/>
          <p:cNvSpPr txBox="1"/>
          <p:nvPr/>
        </p:nvSpPr>
        <p:spPr>
          <a:xfrm>
            <a:off x="-22484" y="6581001"/>
            <a:ext cx="7439025" cy="276999"/>
          </a:xfrm>
          <a:prstGeom prst="rect">
            <a:avLst/>
          </a:prstGeom>
          <a:noFill/>
        </p:spPr>
        <p:txBody>
          <a:bodyPr wrap="square" rtlCol="0">
            <a:spAutoFit/>
          </a:bodyPr>
          <a:lstStyle/>
          <a:p>
            <a:r>
              <a:rPr lang="en-US" sz="1200" i="1" dirty="0" smtClean="0">
                <a:solidFill>
                  <a:schemeClr val="bg2">
                    <a:lumMod val="50000"/>
                  </a:schemeClr>
                </a:solidFill>
              </a:rPr>
              <a:t>Source: U. S. Census Bureau, 2015 American Community Survey</a:t>
            </a:r>
            <a:endParaRPr lang="en-US" sz="1200" i="1" dirty="0">
              <a:solidFill>
                <a:schemeClr val="bg2">
                  <a:lumMod val="50000"/>
                </a:schemeClr>
              </a:solidFill>
            </a:endParaRPr>
          </a:p>
        </p:txBody>
      </p:sp>
    </p:spTree>
    <p:extLst>
      <p:ext uri="{BB962C8B-B14F-4D97-AF65-F5344CB8AC3E}">
        <p14:creationId xmlns:p14="http://schemas.microsoft.com/office/powerpoint/2010/main" val="2158500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Cultural Diversity: Median earnings comparisons</a:t>
            </a:r>
            <a:endParaRPr lang="en-US" sz="3600" dirty="0"/>
          </a:p>
        </p:txBody>
      </p:sp>
      <p:sp>
        <p:nvSpPr>
          <p:cNvPr id="7" name="Text Placeholder 6"/>
          <p:cNvSpPr>
            <a:spLocks noGrp="1"/>
          </p:cNvSpPr>
          <p:nvPr>
            <p:ph type="body" sz="half" idx="2"/>
          </p:nvPr>
        </p:nvSpPr>
        <p:spPr/>
        <p:txBody>
          <a:bodyPr>
            <a:normAutofit fontScale="92500" lnSpcReduction="10000"/>
          </a:bodyPr>
          <a:lstStyle/>
          <a:p>
            <a:r>
              <a:rPr lang="en-US" dirty="0" smtClean="0"/>
              <a:t>Median earnings for nearly all race/ethnicities are higher in Bellevue than they are in the U.S., Washington State, and King County, except for people of two or more races. </a:t>
            </a:r>
            <a:endParaRPr lang="en-US" dirty="0"/>
          </a:p>
          <a:p>
            <a:r>
              <a:rPr lang="en-US" dirty="0" smtClean="0"/>
              <a:t>Yet, median earnings differ markedly between people of different race/ethnicities, with Asian’s having the highest median earnings and people of two or more races having the lowest. </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71004326"/>
              </p:ext>
            </p:extLst>
          </p:nvPr>
        </p:nvGraphicFramePr>
        <p:xfrm>
          <a:off x="5205845" y="542282"/>
          <a:ext cx="6483928" cy="588969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4591080" y="6435528"/>
            <a:ext cx="7439025" cy="276999"/>
          </a:xfrm>
          <a:prstGeom prst="rect">
            <a:avLst/>
          </a:prstGeom>
          <a:noFill/>
        </p:spPr>
        <p:txBody>
          <a:bodyPr wrap="square" rtlCol="0">
            <a:spAutoFit/>
          </a:bodyPr>
          <a:lstStyle/>
          <a:p>
            <a:pPr algn="r"/>
            <a:r>
              <a:rPr lang="en-US" sz="1200" i="1" dirty="0" smtClean="0">
                <a:solidFill>
                  <a:schemeClr val="bg2">
                    <a:lumMod val="50000"/>
                  </a:schemeClr>
                </a:solidFill>
              </a:rPr>
              <a:t>Source: U. S. Census Bureau, 2010-2014 American Community Survey</a:t>
            </a:r>
            <a:endParaRPr lang="en-US" sz="1200" i="1" dirty="0">
              <a:solidFill>
                <a:schemeClr val="bg2">
                  <a:lumMod val="50000"/>
                </a:schemeClr>
              </a:solidFill>
            </a:endParaRPr>
          </a:p>
        </p:txBody>
      </p:sp>
      <p:sp>
        <p:nvSpPr>
          <p:cNvPr id="10" name="TextBox 9"/>
          <p:cNvSpPr txBox="1"/>
          <p:nvPr/>
        </p:nvSpPr>
        <p:spPr>
          <a:xfrm>
            <a:off x="4865513" y="171172"/>
            <a:ext cx="5715000" cy="369332"/>
          </a:xfrm>
          <a:prstGeom prst="rect">
            <a:avLst/>
          </a:prstGeom>
          <a:noFill/>
        </p:spPr>
        <p:txBody>
          <a:bodyPr wrap="square" rtlCol="0">
            <a:spAutoFit/>
          </a:bodyPr>
          <a:lstStyle/>
          <a:p>
            <a:r>
              <a:rPr lang="en-US" b="1" dirty="0" smtClean="0"/>
              <a:t>Median Earnings by Race/Ethnicity, 2010-2014</a:t>
            </a:r>
            <a:endParaRPr lang="en-US" b="1" dirty="0"/>
          </a:p>
        </p:txBody>
      </p:sp>
    </p:spTree>
    <p:extLst>
      <p:ext uri="{BB962C8B-B14F-4D97-AF65-F5344CB8AC3E}">
        <p14:creationId xmlns:p14="http://schemas.microsoft.com/office/powerpoint/2010/main" val="534676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800" dirty="0" smtClean="0"/>
              <a:t>Cultural Diversity: Factors affecting</a:t>
            </a:r>
            <a:endParaRPr lang="en-US" sz="3800" dirty="0"/>
          </a:p>
        </p:txBody>
      </p:sp>
      <p:sp>
        <p:nvSpPr>
          <p:cNvPr id="2" name="Content Placeholder 1"/>
          <p:cNvSpPr>
            <a:spLocks noGrp="1"/>
          </p:cNvSpPr>
          <p:nvPr>
            <p:ph idx="1"/>
          </p:nvPr>
        </p:nvSpPr>
        <p:spPr>
          <a:xfrm>
            <a:off x="5469946" y="689264"/>
            <a:ext cx="6096000" cy="5134019"/>
          </a:xfrm>
        </p:spPr>
        <p:txBody>
          <a:bodyPr/>
          <a:lstStyle/>
          <a:p>
            <a:pPr marL="285750" indent="-285750">
              <a:buFont typeface="Arial" panose="020B0604020202020204" pitchFamily="34" charset="0"/>
              <a:buChar char="•"/>
            </a:pPr>
            <a:r>
              <a:rPr lang="en-US" dirty="0"/>
              <a:t>Existing </a:t>
            </a:r>
            <a:r>
              <a:rPr lang="en-US" dirty="0" smtClean="0"/>
              <a:t>race/ethnic distribution</a:t>
            </a:r>
            <a:endParaRPr lang="en-US" dirty="0"/>
          </a:p>
          <a:p>
            <a:pPr marL="285750" indent="-285750">
              <a:buFont typeface="Arial" panose="020B0604020202020204" pitchFamily="34" charset="0"/>
              <a:buChar char="•"/>
            </a:pPr>
            <a:r>
              <a:rPr lang="en-US" dirty="0" smtClean="0"/>
              <a:t>Job opportunities by sector</a:t>
            </a:r>
            <a:endParaRPr lang="en-US" dirty="0"/>
          </a:p>
          <a:p>
            <a:pPr marL="285750" indent="-285750">
              <a:buFont typeface="Arial" panose="020B0604020202020204" pitchFamily="34" charset="0"/>
              <a:buChar char="•"/>
            </a:pPr>
            <a:r>
              <a:rPr lang="en-US" dirty="0" smtClean="0"/>
              <a:t>U.S. immigration policy</a:t>
            </a:r>
          </a:p>
          <a:p>
            <a:pPr marL="285750" indent="-285750">
              <a:buFont typeface="Arial" panose="020B0604020202020204" pitchFamily="34" charset="0"/>
              <a:buChar char="•"/>
            </a:pPr>
            <a:r>
              <a:rPr lang="en-US" dirty="0"/>
              <a:t>Educational opportunities</a:t>
            </a:r>
          </a:p>
          <a:p>
            <a:pPr marL="285750" indent="-285750">
              <a:buFont typeface="Arial" panose="020B0604020202020204" pitchFamily="34" charset="0"/>
              <a:buChar char="•"/>
            </a:pPr>
            <a:r>
              <a:rPr lang="en-US" dirty="0" smtClean="0"/>
              <a:t>Housing opportunities</a:t>
            </a:r>
          </a:p>
          <a:p>
            <a:pPr marL="285750" indent="-285750">
              <a:buFont typeface="Arial" panose="020B0604020202020204" pitchFamily="34" charset="0"/>
              <a:buChar char="•"/>
            </a:pPr>
            <a:r>
              <a:rPr lang="en-US" dirty="0" smtClean="0"/>
              <a:t>Quality of schools</a:t>
            </a:r>
          </a:p>
          <a:p>
            <a:pPr marL="285750" indent="-285750">
              <a:buFont typeface="Arial" panose="020B0604020202020204" pitchFamily="34" charset="0"/>
              <a:buChar char="•"/>
            </a:pPr>
            <a:r>
              <a:rPr lang="en-US" dirty="0" smtClean="0"/>
              <a:t>Other factors?</a:t>
            </a:r>
          </a:p>
        </p:txBody>
      </p:sp>
      <p:sp>
        <p:nvSpPr>
          <p:cNvPr id="3" name="Text Placeholder 2"/>
          <p:cNvSpPr>
            <a:spLocks noGrp="1"/>
          </p:cNvSpPr>
          <p:nvPr>
            <p:ph type="body" sz="half" idx="2"/>
          </p:nvPr>
        </p:nvSpPr>
        <p:spPr/>
        <p:txBody>
          <a:bodyPr>
            <a:normAutofit/>
          </a:bodyPr>
          <a:lstStyle/>
          <a:p>
            <a:r>
              <a:rPr lang="en-US" dirty="0" smtClean="0"/>
              <a:t>What factors have influenced or will influence the distribution of races/ethnicities in Bellevue’s population? </a:t>
            </a:r>
          </a:p>
        </p:txBody>
      </p:sp>
    </p:spTree>
    <p:extLst>
      <p:ext uri="{BB962C8B-B14F-4D97-AF65-F5344CB8AC3E}">
        <p14:creationId xmlns:p14="http://schemas.microsoft.com/office/powerpoint/2010/main" val="289033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is driving Bellevue’s population growth?</a:t>
            </a:r>
          </a:p>
          <a:p>
            <a:r>
              <a:rPr lang="en-US" dirty="0" smtClean="0"/>
              <a:t>How is growth affecting Bellevue’s demographics?</a:t>
            </a:r>
          </a:p>
          <a:p>
            <a:r>
              <a:rPr lang="en-US" dirty="0" smtClean="0"/>
              <a:t>How are demographic changes affecting the built environment and need for services?</a:t>
            </a:r>
          </a:p>
          <a:p>
            <a:r>
              <a:rPr lang="en-US" dirty="0" smtClean="0"/>
              <a:t>How can we anticipate the needs of our changing population?</a:t>
            </a:r>
          </a:p>
        </p:txBody>
      </p:sp>
    </p:spTree>
    <p:extLst>
      <p:ext uri="{BB962C8B-B14F-4D97-AF65-F5344CB8AC3E}">
        <p14:creationId xmlns:p14="http://schemas.microsoft.com/office/powerpoint/2010/main" val="177284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800" dirty="0" smtClean="0"/>
              <a:t>Cultural Diversity: Future scenarios</a:t>
            </a:r>
            <a:endParaRPr lang="en-US" sz="3800" dirty="0"/>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en-US" dirty="0"/>
              <a:t>What are some possible future scenarios, and what are their implications?</a:t>
            </a:r>
          </a:p>
          <a:p>
            <a:pPr marL="285750" indent="-285750">
              <a:buFont typeface="Arial" panose="020B0604020202020204" pitchFamily="34" charset="0"/>
              <a:buChar char="•"/>
            </a:pPr>
            <a:r>
              <a:rPr lang="en-US" dirty="0"/>
              <a:t>How might </a:t>
            </a:r>
            <a:r>
              <a:rPr lang="en-US" dirty="0" smtClean="0"/>
              <a:t>different scenarios </a:t>
            </a:r>
            <a:r>
              <a:rPr lang="en-US" dirty="0"/>
              <a:t>impact City programs and </a:t>
            </a:r>
            <a:r>
              <a:rPr lang="en-US" dirty="0" smtClean="0"/>
              <a:t>provision </a:t>
            </a:r>
            <a:r>
              <a:rPr lang="en-US" dirty="0"/>
              <a:t>of services?</a:t>
            </a:r>
          </a:p>
          <a:p>
            <a:pPr marL="0" indent="0">
              <a:buNone/>
            </a:pPr>
            <a:endParaRPr lang="en-US" dirty="0"/>
          </a:p>
        </p:txBody>
      </p:sp>
      <p:sp>
        <p:nvSpPr>
          <p:cNvPr id="2" name="Text Placeholder 1"/>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067211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474" b="20973"/>
          <a:stretch/>
        </p:blipFill>
        <p:spPr>
          <a:xfrm>
            <a:off x="-1" y="0"/>
            <a:ext cx="7216878" cy="3539958"/>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1306"/>
          <a:stretch/>
        </p:blipFill>
        <p:spPr>
          <a:xfrm>
            <a:off x="-1" y="3539290"/>
            <a:ext cx="7216878" cy="3318710"/>
          </a:xfrm>
          <a:prstGeom prst="rect">
            <a:avLst/>
          </a:prstGeom>
        </p:spPr>
      </p:pic>
      <p:sp>
        <p:nvSpPr>
          <p:cNvPr id="2" name="Title 1"/>
          <p:cNvSpPr>
            <a:spLocks noGrp="1"/>
          </p:cNvSpPr>
          <p:nvPr>
            <p:ph type="title"/>
          </p:nvPr>
        </p:nvSpPr>
        <p:spPr>
          <a:xfrm>
            <a:off x="293542" y="2016606"/>
            <a:ext cx="10772775" cy="1658198"/>
          </a:xfrm>
        </p:spPr>
        <p:txBody>
          <a:bodyPr/>
          <a:lstStyle/>
          <a:p>
            <a:r>
              <a:rPr lang="en-US" dirty="0" smtClean="0">
                <a:solidFill>
                  <a:schemeClr val="bg1"/>
                </a:solidFill>
              </a:rPr>
              <a:t>Age Diversity</a:t>
            </a:r>
            <a:endParaRPr lang="en-US" dirty="0">
              <a:solidFill>
                <a:schemeClr val="bg1"/>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8425"/>
          <a:stretch/>
        </p:blipFill>
        <p:spPr>
          <a:xfrm>
            <a:off x="7216877" y="0"/>
            <a:ext cx="4975123" cy="6860698"/>
          </a:xfrm>
          <a:prstGeom prst="rect">
            <a:avLst/>
          </a:prstGeom>
        </p:spPr>
      </p:pic>
    </p:spTree>
    <p:extLst>
      <p:ext uri="{BB962C8B-B14F-4D97-AF65-F5344CB8AC3E}">
        <p14:creationId xmlns:p14="http://schemas.microsoft.com/office/powerpoint/2010/main" val="79306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 Diversity: Past trends</a:t>
            </a:r>
            <a:endParaRPr lang="en-US" dirty="0"/>
          </a:p>
        </p:txBody>
      </p:sp>
      <p:sp>
        <p:nvSpPr>
          <p:cNvPr id="6" name="Text Placeholder 5"/>
          <p:cNvSpPr>
            <a:spLocks noGrp="1"/>
          </p:cNvSpPr>
          <p:nvPr>
            <p:ph type="body" sz="half" idx="2"/>
          </p:nvPr>
        </p:nvSpPr>
        <p:spPr/>
        <p:txBody>
          <a:bodyPr>
            <a:normAutofit fontScale="85000" lnSpcReduction="20000"/>
          </a:bodyPr>
          <a:lstStyle/>
          <a:p>
            <a:r>
              <a:rPr lang="en-US" dirty="0" smtClean="0"/>
              <a:t>The population under 20 years of age witnessed dramatic declines from 1970 to 1990, but then held fairly constant from 1990 to 2010 until it dropped slightly in 2015.</a:t>
            </a:r>
          </a:p>
          <a:p>
            <a:r>
              <a:rPr lang="en-US" dirty="0" smtClean="0"/>
              <a:t>In contrast, older adults 65 years and over witnessed dramatic increases from 1970 to 2000 and have since continued to increase, but more slowly. </a:t>
            </a:r>
          </a:p>
          <a:p>
            <a:r>
              <a:rPr lang="en-US" dirty="0" smtClean="0"/>
              <a:t>Workforce age populations, 20 to 44 year olds and 45 to 64 year olds, witnessed increases early on, becoming the predominant age cohorts, but have experienced some fluctuations recently. </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816321325"/>
              </p:ext>
            </p:extLst>
          </p:nvPr>
        </p:nvGraphicFramePr>
        <p:xfrm>
          <a:off x="4783016" y="753980"/>
          <a:ext cx="7023798" cy="366729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029201" y="357616"/>
            <a:ext cx="5715000" cy="369332"/>
          </a:xfrm>
          <a:prstGeom prst="rect">
            <a:avLst/>
          </a:prstGeom>
          <a:noFill/>
        </p:spPr>
        <p:txBody>
          <a:bodyPr wrap="square" rtlCol="0">
            <a:spAutoFit/>
          </a:bodyPr>
          <a:lstStyle/>
          <a:p>
            <a:r>
              <a:rPr lang="en-US" b="1" dirty="0" smtClean="0"/>
              <a:t>Age Distribution Trends in Bellevue: 1970 to 2015</a:t>
            </a:r>
            <a:endParaRPr lang="en-US" b="1" dirty="0"/>
          </a:p>
        </p:txBody>
      </p:sp>
      <p:sp>
        <p:nvSpPr>
          <p:cNvPr id="9" name="TextBox 8"/>
          <p:cNvSpPr txBox="1"/>
          <p:nvPr/>
        </p:nvSpPr>
        <p:spPr>
          <a:xfrm>
            <a:off x="5029201" y="4448308"/>
            <a:ext cx="5715000" cy="369332"/>
          </a:xfrm>
          <a:prstGeom prst="rect">
            <a:avLst/>
          </a:prstGeom>
          <a:noFill/>
        </p:spPr>
        <p:txBody>
          <a:bodyPr wrap="square" rtlCol="0">
            <a:spAutoFit/>
          </a:bodyPr>
          <a:lstStyle/>
          <a:p>
            <a:r>
              <a:rPr lang="en-US" b="1" dirty="0" smtClean="0"/>
              <a:t>Median Age Trends in Bellevue: 1990 to 2015</a:t>
            </a:r>
            <a:endParaRPr lang="en-US" b="1" dirty="0"/>
          </a:p>
        </p:txBody>
      </p:sp>
      <p:graphicFrame>
        <p:nvGraphicFramePr>
          <p:cNvPr id="10" name="Chart 9"/>
          <p:cNvGraphicFramePr>
            <a:graphicFrameLocks/>
          </p:cNvGraphicFramePr>
          <p:nvPr>
            <p:extLst>
              <p:ext uri="{D42A27DB-BD31-4B8C-83A1-F6EECF244321}">
                <p14:modId xmlns:p14="http://schemas.microsoft.com/office/powerpoint/2010/main" val="1159660228"/>
              </p:ext>
            </p:extLst>
          </p:nvPr>
        </p:nvGraphicFramePr>
        <p:xfrm>
          <a:off x="5109168" y="4817640"/>
          <a:ext cx="3581400" cy="186451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752975" y="6543654"/>
            <a:ext cx="7439025" cy="276999"/>
          </a:xfrm>
          <a:prstGeom prst="rect">
            <a:avLst/>
          </a:prstGeom>
          <a:noFill/>
        </p:spPr>
        <p:txBody>
          <a:bodyPr wrap="square" rtlCol="0">
            <a:spAutoFit/>
          </a:bodyPr>
          <a:lstStyle/>
          <a:p>
            <a:pPr algn="r"/>
            <a:r>
              <a:rPr lang="en-US" sz="1200" i="1" dirty="0" smtClean="0">
                <a:solidFill>
                  <a:schemeClr val="bg2">
                    <a:lumMod val="50000"/>
                  </a:schemeClr>
                </a:solidFill>
              </a:rPr>
              <a:t>Source: U. S. Census Bureau, 1990 Census, 2000 Census, 2010 Census and 2015 American Community Survey</a:t>
            </a:r>
            <a:endParaRPr lang="en-US" sz="1200" i="1" dirty="0">
              <a:solidFill>
                <a:schemeClr val="bg2">
                  <a:lumMod val="50000"/>
                </a:schemeClr>
              </a:solidFill>
            </a:endParaRPr>
          </a:p>
        </p:txBody>
      </p:sp>
    </p:spTree>
    <p:extLst>
      <p:ext uri="{BB962C8B-B14F-4D97-AF65-F5344CB8AC3E}">
        <p14:creationId xmlns:p14="http://schemas.microsoft.com/office/powerpoint/2010/main" val="1183078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 Diversity:</a:t>
            </a:r>
            <a:br>
              <a:rPr lang="en-US" dirty="0" smtClean="0"/>
            </a:br>
            <a:r>
              <a:rPr lang="en-US" sz="3600" dirty="0" smtClean="0"/>
              <a:t>Place Comparisons</a:t>
            </a:r>
            <a:endParaRPr lang="en-US" sz="3600" dirty="0"/>
          </a:p>
        </p:txBody>
      </p:sp>
      <p:sp>
        <p:nvSpPr>
          <p:cNvPr id="7" name="Text Placeholder 6"/>
          <p:cNvSpPr>
            <a:spLocks noGrp="1"/>
          </p:cNvSpPr>
          <p:nvPr>
            <p:ph type="body" sz="half" idx="2"/>
          </p:nvPr>
        </p:nvSpPr>
        <p:spPr/>
        <p:txBody>
          <a:bodyPr/>
          <a:lstStyle/>
          <a:p>
            <a:r>
              <a:rPr lang="en-US" dirty="0" smtClean="0"/>
              <a:t>Bellevue currently has roughly the same age distribution as Washington state and the nation. </a:t>
            </a:r>
          </a:p>
          <a:p>
            <a:r>
              <a:rPr lang="en-US" dirty="0" smtClean="0"/>
              <a:t>In the future as Bellevue urbanizes, will it maintain similarities with the state and nation or become more similar to Seattle, with smaller proportions of children and older adults?</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018431167"/>
              </p:ext>
            </p:extLst>
          </p:nvPr>
        </p:nvGraphicFramePr>
        <p:xfrm>
          <a:off x="419198" y="690604"/>
          <a:ext cx="6997343" cy="36301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98361" y="357616"/>
            <a:ext cx="5715000" cy="369332"/>
          </a:xfrm>
          <a:prstGeom prst="rect">
            <a:avLst/>
          </a:prstGeom>
          <a:noFill/>
        </p:spPr>
        <p:txBody>
          <a:bodyPr wrap="square" rtlCol="0">
            <a:spAutoFit/>
          </a:bodyPr>
          <a:lstStyle/>
          <a:p>
            <a:r>
              <a:rPr lang="en-US" b="1" dirty="0" smtClean="0"/>
              <a:t>Age Distribution Comparisons, 2015</a:t>
            </a:r>
            <a:endParaRPr lang="en-US" b="1" dirty="0"/>
          </a:p>
        </p:txBody>
      </p:sp>
      <p:graphicFrame>
        <p:nvGraphicFramePr>
          <p:cNvPr id="11" name="Chart 10"/>
          <p:cNvGraphicFramePr>
            <a:graphicFrameLocks/>
          </p:cNvGraphicFramePr>
          <p:nvPr>
            <p:extLst>
              <p:ext uri="{D42A27DB-BD31-4B8C-83A1-F6EECF244321}">
                <p14:modId xmlns:p14="http://schemas.microsoft.com/office/powerpoint/2010/main" val="4175376987"/>
              </p:ext>
            </p:extLst>
          </p:nvPr>
        </p:nvGraphicFramePr>
        <p:xfrm>
          <a:off x="698361" y="4581043"/>
          <a:ext cx="4572000" cy="210031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698361" y="4320792"/>
            <a:ext cx="5715000" cy="369332"/>
          </a:xfrm>
          <a:prstGeom prst="rect">
            <a:avLst/>
          </a:prstGeom>
          <a:noFill/>
        </p:spPr>
        <p:txBody>
          <a:bodyPr wrap="square" rtlCol="0">
            <a:spAutoFit/>
          </a:bodyPr>
          <a:lstStyle/>
          <a:p>
            <a:r>
              <a:rPr lang="en-US" b="1" dirty="0" smtClean="0"/>
              <a:t>Median Age Comparisons, 2015</a:t>
            </a:r>
            <a:endParaRPr lang="en-US" b="1" dirty="0"/>
          </a:p>
        </p:txBody>
      </p:sp>
      <p:sp>
        <p:nvSpPr>
          <p:cNvPr id="13" name="TextBox 12"/>
          <p:cNvSpPr txBox="1"/>
          <p:nvPr/>
        </p:nvSpPr>
        <p:spPr>
          <a:xfrm>
            <a:off x="-22484" y="6581001"/>
            <a:ext cx="7439025" cy="276999"/>
          </a:xfrm>
          <a:prstGeom prst="rect">
            <a:avLst/>
          </a:prstGeom>
          <a:noFill/>
        </p:spPr>
        <p:txBody>
          <a:bodyPr wrap="square" rtlCol="0">
            <a:spAutoFit/>
          </a:bodyPr>
          <a:lstStyle/>
          <a:p>
            <a:r>
              <a:rPr lang="en-US" sz="1200" i="1" dirty="0" smtClean="0">
                <a:solidFill>
                  <a:schemeClr val="bg2">
                    <a:lumMod val="50000"/>
                  </a:schemeClr>
                </a:solidFill>
              </a:rPr>
              <a:t>Source: U. S. Census Bureau, 2015 American Community Survey</a:t>
            </a:r>
            <a:endParaRPr lang="en-US" sz="1200" i="1" dirty="0">
              <a:solidFill>
                <a:schemeClr val="bg2">
                  <a:lumMod val="50000"/>
                </a:schemeClr>
              </a:solidFill>
            </a:endParaRPr>
          </a:p>
        </p:txBody>
      </p:sp>
    </p:spTree>
    <p:extLst>
      <p:ext uri="{BB962C8B-B14F-4D97-AF65-F5344CB8AC3E}">
        <p14:creationId xmlns:p14="http://schemas.microsoft.com/office/powerpoint/2010/main" val="2123137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Age Diversity:</a:t>
            </a:r>
            <a:br>
              <a:rPr lang="en-US" sz="3600" dirty="0" smtClean="0"/>
            </a:br>
            <a:r>
              <a:rPr lang="en-US" sz="3600" dirty="0" smtClean="0"/>
              <a:t>National projections</a:t>
            </a:r>
            <a:endParaRPr lang="en-US" sz="3600" dirty="0"/>
          </a:p>
        </p:txBody>
      </p:sp>
      <p:sp>
        <p:nvSpPr>
          <p:cNvPr id="7" name="Content Placeholder 6"/>
          <p:cNvSpPr>
            <a:spLocks noGrp="1"/>
          </p:cNvSpPr>
          <p:nvPr>
            <p:ph idx="1"/>
          </p:nvPr>
        </p:nvSpPr>
        <p:spPr/>
        <p:txBody>
          <a:bodyPr>
            <a:normAutofit fontScale="70000" lnSpcReduction="20000"/>
          </a:bodyPr>
          <a:lstStyle/>
          <a:p>
            <a:pPr>
              <a:lnSpc>
                <a:spcPct val="100000"/>
              </a:lnSpc>
            </a:pPr>
            <a:r>
              <a:rPr lang="en-US" dirty="0" smtClean="0"/>
              <a:t>In </a:t>
            </a:r>
            <a:r>
              <a:rPr lang="en-US" b="1" dirty="0" smtClean="0">
                <a:solidFill>
                  <a:schemeClr val="accent6"/>
                </a:solidFill>
              </a:rPr>
              <a:t>2050</a:t>
            </a:r>
            <a:r>
              <a:rPr lang="en-US" dirty="0" smtClean="0"/>
              <a:t>, the population aged 65 and over is projected to be almost </a:t>
            </a:r>
            <a:r>
              <a:rPr lang="en-US" b="1" dirty="0" smtClean="0">
                <a:solidFill>
                  <a:schemeClr val="accent6"/>
                </a:solidFill>
              </a:rPr>
              <a:t>double</a:t>
            </a:r>
            <a:r>
              <a:rPr lang="en-US" dirty="0" smtClean="0">
                <a:solidFill>
                  <a:schemeClr val="accent6"/>
                </a:solidFill>
              </a:rPr>
              <a:t> </a:t>
            </a:r>
            <a:r>
              <a:rPr lang="en-US" dirty="0" smtClean="0"/>
              <a:t>of what it was in </a:t>
            </a:r>
            <a:r>
              <a:rPr lang="en-US" b="1" dirty="0" smtClean="0">
                <a:solidFill>
                  <a:schemeClr val="accent6"/>
                </a:solidFill>
              </a:rPr>
              <a:t>2012</a:t>
            </a:r>
            <a:r>
              <a:rPr lang="en-US" dirty="0" smtClean="0"/>
              <a:t>, and by </a:t>
            </a:r>
            <a:r>
              <a:rPr lang="en-US" b="1" dirty="0" smtClean="0">
                <a:solidFill>
                  <a:schemeClr val="accent6"/>
                </a:solidFill>
              </a:rPr>
              <a:t>2030</a:t>
            </a:r>
            <a:r>
              <a:rPr lang="en-US" dirty="0" smtClean="0"/>
              <a:t>, more than </a:t>
            </a:r>
            <a:r>
              <a:rPr lang="en-US" b="1" dirty="0" smtClean="0">
                <a:solidFill>
                  <a:schemeClr val="accent6"/>
                </a:solidFill>
              </a:rPr>
              <a:t>20 percent </a:t>
            </a:r>
            <a:r>
              <a:rPr lang="en-US" dirty="0" smtClean="0"/>
              <a:t>of U.S. residents are projected to be aged 65 and over compared to </a:t>
            </a:r>
            <a:r>
              <a:rPr lang="en-US" b="1" dirty="0" smtClean="0">
                <a:solidFill>
                  <a:schemeClr val="accent6"/>
                </a:solidFill>
              </a:rPr>
              <a:t>13 percent </a:t>
            </a:r>
            <a:r>
              <a:rPr lang="en-US" dirty="0" smtClean="0"/>
              <a:t>in 2010 and </a:t>
            </a:r>
            <a:r>
              <a:rPr lang="en-US" b="1" dirty="0" smtClean="0">
                <a:solidFill>
                  <a:schemeClr val="accent6"/>
                </a:solidFill>
              </a:rPr>
              <a:t>9.8 percent </a:t>
            </a:r>
            <a:r>
              <a:rPr lang="en-US" dirty="0" smtClean="0"/>
              <a:t>in 1970.</a:t>
            </a:r>
          </a:p>
          <a:p>
            <a:pPr marL="0" indent="0">
              <a:lnSpc>
                <a:spcPct val="100000"/>
              </a:lnSpc>
              <a:buNone/>
            </a:pPr>
            <a:endParaRPr lang="en-US" dirty="0" smtClean="0"/>
          </a:p>
          <a:p>
            <a:pPr>
              <a:lnSpc>
                <a:spcPct val="100000"/>
              </a:lnSpc>
            </a:pPr>
            <a:r>
              <a:rPr lang="en-US" b="1" dirty="0" smtClean="0">
                <a:solidFill>
                  <a:schemeClr val="accent6"/>
                </a:solidFill>
              </a:rPr>
              <a:t>Baby boomers </a:t>
            </a:r>
            <a:r>
              <a:rPr lang="en-US" dirty="0" smtClean="0"/>
              <a:t>are largely responsible for this increase as they </a:t>
            </a:r>
            <a:r>
              <a:rPr lang="en-US" b="1" dirty="0" smtClean="0">
                <a:solidFill>
                  <a:schemeClr val="accent6"/>
                </a:solidFill>
              </a:rPr>
              <a:t>began turning 65 in 2011</a:t>
            </a:r>
            <a:r>
              <a:rPr lang="en-US" dirty="0" smtClean="0"/>
              <a:t>. </a:t>
            </a:r>
            <a:r>
              <a:rPr lang="en-US" dirty="0"/>
              <a:t>By 2030, all of the baby boomers will have moved into the ranks of the older population.</a:t>
            </a:r>
            <a:endParaRPr lang="en-US" dirty="0" smtClean="0"/>
          </a:p>
          <a:p>
            <a:pPr marL="0" indent="0">
              <a:lnSpc>
                <a:spcPct val="100000"/>
              </a:lnSpc>
              <a:buNone/>
            </a:pPr>
            <a:endParaRPr lang="en-US" dirty="0" smtClean="0"/>
          </a:p>
          <a:p>
            <a:pPr>
              <a:lnSpc>
                <a:spcPct val="100000"/>
              </a:lnSpc>
            </a:pPr>
            <a:r>
              <a:rPr lang="en-US" dirty="0" smtClean="0"/>
              <a:t>The Next America – Pew Research – </a:t>
            </a:r>
            <a:r>
              <a:rPr lang="en-US" dirty="0" smtClean="0">
                <a:hlinkClick r:id="rId3"/>
              </a:rPr>
              <a:t>Population Pyramid</a:t>
            </a:r>
            <a:endParaRPr lang="en-US" dirty="0"/>
          </a:p>
        </p:txBody>
      </p:sp>
      <p:sp>
        <p:nvSpPr>
          <p:cNvPr id="3" name="Text Placeholder 2"/>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548751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244226450"/>
              </p:ext>
            </p:extLst>
          </p:nvPr>
        </p:nvGraphicFramePr>
        <p:xfrm>
          <a:off x="120279" y="633046"/>
          <a:ext cx="7315501" cy="55072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0279" y="6441778"/>
            <a:ext cx="7426033" cy="276999"/>
          </a:xfrm>
          <a:prstGeom prst="rect">
            <a:avLst/>
          </a:prstGeom>
          <a:noFill/>
        </p:spPr>
        <p:txBody>
          <a:bodyPr wrap="square" rtlCol="0">
            <a:spAutoFit/>
          </a:bodyPr>
          <a:lstStyle/>
          <a:p>
            <a:r>
              <a:rPr lang="en-US" sz="1200" i="1" dirty="0" smtClean="0">
                <a:solidFill>
                  <a:schemeClr val="accent1">
                    <a:lumMod val="75000"/>
                  </a:schemeClr>
                </a:solidFill>
              </a:rPr>
              <a:t>Sources: Washington State Office of Financial Management, 2014 State Forecast</a:t>
            </a:r>
            <a:endParaRPr lang="en-US" sz="1200" i="1" dirty="0">
              <a:solidFill>
                <a:schemeClr val="accent1">
                  <a:lumMod val="75000"/>
                </a:schemeClr>
              </a:solidFill>
            </a:endParaRPr>
          </a:p>
        </p:txBody>
      </p:sp>
      <p:sp>
        <p:nvSpPr>
          <p:cNvPr id="7" name="Title 6"/>
          <p:cNvSpPr>
            <a:spLocks noGrp="1"/>
          </p:cNvSpPr>
          <p:nvPr>
            <p:ph type="title"/>
          </p:nvPr>
        </p:nvSpPr>
        <p:spPr/>
        <p:txBody>
          <a:bodyPr/>
          <a:lstStyle/>
          <a:p>
            <a:r>
              <a:rPr lang="en-US" dirty="0" smtClean="0"/>
              <a:t>Age Diversity: Washington State forecast</a:t>
            </a:r>
            <a:endParaRPr lang="en-US" dirty="0"/>
          </a:p>
        </p:txBody>
      </p:sp>
      <p:sp>
        <p:nvSpPr>
          <p:cNvPr id="9" name="Text Placeholder 8"/>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35378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 Diversity: Puget Sound forecast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5230182"/>
              </p:ext>
            </p:extLst>
          </p:nvPr>
        </p:nvGraphicFramePr>
        <p:xfrm>
          <a:off x="4894118" y="688974"/>
          <a:ext cx="6672407" cy="52754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p:cNvSpPr>
            <a:spLocks noGrp="1"/>
          </p:cNvSpPr>
          <p:nvPr>
            <p:ph type="body" sz="half" idx="2"/>
          </p:nvPr>
        </p:nvSpPr>
        <p:spPr/>
        <p:txBody>
          <a:bodyPr/>
          <a:lstStyle/>
          <a:p>
            <a:r>
              <a:rPr lang="en-US" dirty="0"/>
              <a:t>The average annual percent change per decade in Puget Sound’s older adult population is projected to rise from 1.9% in 2000 to 2010 to 4.4% in 2010 to 2020. </a:t>
            </a:r>
          </a:p>
        </p:txBody>
      </p:sp>
      <p:sp>
        <p:nvSpPr>
          <p:cNvPr id="5" name="TextBox 4"/>
          <p:cNvSpPr txBox="1"/>
          <p:nvPr/>
        </p:nvSpPr>
        <p:spPr>
          <a:xfrm>
            <a:off x="3867149" y="6180521"/>
            <a:ext cx="7426033" cy="276999"/>
          </a:xfrm>
          <a:prstGeom prst="rect">
            <a:avLst/>
          </a:prstGeom>
          <a:noFill/>
        </p:spPr>
        <p:txBody>
          <a:bodyPr wrap="square" rtlCol="0">
            <a:spAutoFit/>
          </a:bodyPr>
          <a:lstStyle/>
          <a:p>
            <a:pPr algn="r"/>
            <a:r>
              <a:rPr lang="en-US" sz="1200" i="1" dirty="0" smtClean="0">
                <a:solidFill>
                  <a:schemeClr val="accent1">
                    <a:lumMod val="75000"/>
                  </a:schemeClr>
                </a:solidFill>
              </a:rPr>
              <a:t>Source: Puget Sound Regional Council Draft 2014 Economic Forecast</a:t>
            </a:r>
            <a:endParaRPr lang="en-US" sz="1200" i="1" dirty="0">
              <a:solidFill>
                <a:schemeClr val="accent1">
                  <a:lumMod val="75000"/>
                </a:schemeClr>
              </a:solidFill>
            </a:endParaRPr>
          </a:p>
        </p:txBody>
      </p:sp>
    </p:spTree>
    <p:extLst>
      <p:ext uri="{BB962C8B-B14F-4D97-AF65-F5344CB8AC3E}">
        <p14:creationId xmlns:p14="http://schemas.microsoft.com/office/powerpoint/2010/main" val="3060553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 Diversity: Factors affecting</a:t>
            </a:r>
            <a:endParaRPr lang="en-US" sz="3600" dirty="0"/>
          </a:p>
        </p:txBody>
      </p:sp>
      <p:sp>
        <p:nvSpPr>
          <p:cNvPr id="2" name="Content Placeholder 1"/>
          <p:cNvSpPr>
            <a:spLocks noGrp="1"/>
          </p:cNvSpPr>
          <p:nvPr>
            <p:ph idx="1"/>
          </p:nvPr>
        </p:nvSpPr>
        <p:spPr>
          <a:xfrm>
            <a:off x="5469946" y="689264"/>
            <a:ext cx="6096000" cy="5134019"/>
          </a:xfrm>
        </p:spPr>
        <p:txBody>
          <a:bodyPr/>
          <a:lstStyle/>
          <a:p>
            <a:pPr marL="285750" indent="-285750">
              <a:buFont typeface="Arial" panose="020B0604020202020204" pitchFamily="34" charset="0"/>
              <a:buChar char="•"/>
            </a:pPr>
            <a:r>
              <a:rPr lang="en-US" dirty="0"/>
              <a:t>Existing </a:t>
            </a:r>
            <a:r>
              <a:rPr lang="en-US" dirty="0" smtClean="0"/>
              <a:t>age distribution</a:t>
            </a:r>
            <a:endParaRPr lang="en-US" dirty="0"/>
          </a:p>
          <a:p>
            <a:pPr marL="285750" indent="-285750">
              <a:buFont typeface="Arial" panose="020B0604020202020204" pitchFamily="34" charset="0"/>
              <a:buChar char="•"/>
            </a:pPr>
            <a:r>
              <a:rPr lang="en-US" dirty="0"/>
              <a:t>Job opportunities</a:t>
            </a:r>
          </a:p>
          <a:p>
            <a:pPr marL="285750" indent="-285750">
              <a:buFont typeface="Arial" panose="020B0604020202020204" pitchFamily="34" charset="0"/>
              <a:buChar char="•"/>
            </a:pPr>
            <a:r>
              <a:rPr lang="en-US" dirty="0" smtClean="0"/>
              <a:t>Quality schools</a:t>
            </a:r>
            <a:endParaRPr lang="en-US" dirty="0"/>
          </a:p>
          <a:p>
            <a:pPr marL="285750" indent="-285750">
              <a:buFont typeface="Arial" panose="020B0604020202020204" pitchFamily="34" charset="0"/>
              <a:buChar char="•"/>
            </a:pPr>
            <a:r>
              <a:rPr lang="en-US" dirty="0"/>
              <a:t>Housing </a:t>
            </a:r>
            <a:r>
              <a:rPr lang="en-US" dirty="0" smtClean="0"/>
              <a:t>opportunities</a:t>
            </a:r>
          </a:p>
          <a:p>
            <a:pPr marL="285750" indent="-285750">
              <a:buFont typeface="Arial" panose="020B0604020202020204" pitchFamily="34" charset="0"/>
              <a:buChar char="•"/>
            </a:pPr>
            <a:r>
              <a:rPr lang="en-US" dirty="0" smtClean="0"/>
              <a:t>Others?</a:t>
            </a:r>
            <a:endParaRPr lang="en-US" dirty="0"/>
          </a:p>
        </p:txBody>
      </p:sp>
      <p:sp>
        <p:nvSpPr>
          <p:cNvPr id="3" name="Text Placeholder 2"/>
          <p:cNvSpPr>
            <a:spLocks noGrp="1"/>
          </p:cNvSpPr>
          <p:nvPr>
            <p:ph type="body" sz="half" idx="2"/>
          </p:nvPr>
        </p:nvSpPr>
        <p:spPr/>
        <p:txBody>
          <a:bodyPr>
            <a:normAutofit/>
          </a:bodyPr>
          <a:lstStyle/>
          <a:p>
            <a:r>
              <a:rPr lang="en-US" dirty="0" smtClean="0"/>
              <a:t>What factors may influence the distribution of ages in Bellevue’s population? </a:t>
            </a:r>
          </a:p>
        </p:txBody>
      </p:sp>
    </p:spTree>
    <p:extLst>
      <p:ext uri="{BB962C8B-B14F-4D97-AF65-F5344CB8AC3E}">
        <p14:creationId xmlns:p14="http://schemas.microsoft.com/office/powerpoint/2010/main" val="2541160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 Diversity: Future scenarios</a:t>
            </a:r>
            <a:endParaRPr lang="en-US" sz="3600" dirty="0"/>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en-US" dirty="0"/>
              <a:t>What are some possible future scenarios, and what are their implications?</a:t>
            </a:r>
          </a:p>
          <a:p>
            <a:pPr marL="285750" indent="-285750">
              <a:buFont typeface="Arial" panose="020B0604020202020204" pitchFamily="34" charset="0"/>
              <a:buChar char="•"/>
            </a:pPr>
            <a:r>
              <a:rPr lang="en-US" dirty="0"/>
              <a:t>How might </a:t>
            </a:r>
            <a:r>
              <a:rPr lang="en-US" dirty="0" smtClean="0"/>
              <a:t>different scenarios </a:t>
            </a:r>
            <a:r>
              <a:rPr lang="en-US" dirty="0"/>
              <a:t>impact City programs and </a:t>
            </a:r>
            <a:r>
              <a:rPr lang="en-US" dirty="0" smtClean="0"/>
              <a:t>provision </a:t>
            </a:r>
            <a:r>
              <a:rPr lang="en-US" dirty="0"/>
              <a:t>of services?</a:t>
            </a:r>
          </a:p>
          <a:p>
            <a:endParaRPr lang="en-US" dirty="0"/>
          </a:p>
        </p:txBody>
      </p:sp>
      <p:sp>
        <p:nvSpPr>
          <p:cNvPr id="6" name="Text Placeholder 5"/>
          <p:cNvSpPr>
            <a:spLocks noGrp="1"/>
          </p:cNvSpPr>
          <p:nvPr>
            <p:ph type="body" sz="half" idx="2"/>
          </p:nvPr>
        </p:nvSpPr>
        <p:spPr/>
        <p:txBody>
          <a:bodyPr/>
          <a:lstStyle/>
          <a:p>
            <a:endParaRPr lang="en-US" dirty="0" smtClean="0"/>
          </a:p>
        </p:txBody>
      </p:sp>
    </p:spTree>
    <p:extLst>
      <p:ext uri="{BB962C8B-B14F-4D97-AF65-F5344CB8AC3E}">
        <p14:creationId xmlns:p14="http://schemas.microsoft.com/office/powerpoint/2010/main" val="1818394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82" r="19616"/>
          <a:stretch/>
        </p:blipFill>
        <p:spPr>
          <a:xfrm>
            <a:off x="7596554" y="2837458"/>
            <a:ext cx="4595446" cy="402054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666" r="19379"/>
          <a:stretch/>
        </p:blipFill>
        <p:spPr>
          <a:xfrm>
            <a:off x="0" y="2837458"/>
            <a:ext cx="3674268" cy="40205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50"/>
            <a:ext cx="3476625" cy="276225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6880" t="8058" r="12200"/>
          <a:stretch/>
        </p:blipFill>
        <p:spPr>
          <a:xfrm>
            <a:off x="3751477" y="2833708"/>
            <a:ext cx="3754641" cy="4020541"/>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t="19340" r="1342" b="4081"/>
          <a:stretch/>
        </p:blipFill>
        <p:spPr>
          <a:xfrm>
            <a:off x="3567061" y="0"/>
            <a:ext cx="4431427" cy="2759473"/>
          </a:xfrm>
          <a:prstGeom prst="rect">
            <a:avLst/>
          </a:prstGeom>
        </p:spPr>
      </p:pic>
      <p:sp>
        <p:nvSpPr>
          <p:cNvPr id="2" name="Title 1"/>
          <p:cNvSpPr>
            <a:spLocks noGrp="1"/>
          </p:cNvSpPr>
          <p:nvPr>
            <p:ph type="title"/>
          </p:nvPr>
        </p:nvSpPr>
        <p:spPr>
          <a:xfrm>
            <a:off x="262505" y="1504368"/>
            <a:ext cx="10772775" cy="1658198"/>
          </a:xfrm>
        </p:spPr>
        <p:txBody>
          <a:bodyPr/>
          <a:lstStyle/>
          <a:p>
            <a:r>
              <a:rPr lang="en-US" dirty="0" smtClean="0">
                <a:solidFill>
                  <a:schemeClr val="bg1"/>
                </a:solidFill>
              </a:rPr>
              <a:t>Economic D</a:t>
            </a:r>
            <a:r>
              <a:rPr lang="en-US" dirty="0" smtClean="0">
                <a:solidFill>
                  <a:schemeClr val="tx1"/>
                </a:solidFill>
              </a:rPr>
              <a:t>i</a:t>
            </a:r>
            <a:r>
              <a:rPr lang="en-US" dirty="0" smtClean="0">
                <a:solidFill>
                  <a:schemeClr val="bg1"/>
                </a:solidFill>
              </a:rPr>
              <a:t>versity</a:t>
            </a:r>
            <a:endParaRPr lang="en-US" dirty="0">
              <a:solidFill>
                <a:schemeClr val="bg1"/>
              </a:solidFill>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5016" y="2503"/>
            <a:ext cx="4116984" cy="2755997"/>
          </a:xfrm>
          <a:prstGeom prst="rect">
            <a:avLst/>
          </a:prstGeom>
        </p:spPr>
      </p:pic>
    </p:spTree>
    <p:extLst>
      <p:ext uri="{BB962C8B-B14F-4D97-AF65-F5344CB8AC3E}">
        <p14:creationId xmlns:p14="http://schemas.microsoft.com/office/powerpoint/2010/main" val="381865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0035"/>
          <a:stretch/>
        </p:blipFill>
        <p:spPr>
          <a:xfrm>
            <a:off x="0" y="0"/>
            <a:ext cx="12192000" cy="7019281"/>
          </a:xfrm>
          <a:prstGeom prst="rect">
            <a:avLst/>
          </a:prstGeom>
        </p:spPr>
      </p:pic>
      <p:sp>
        <p:nvSpPr>
          <p:cNvPr id="2" name="Title 1"/>
          <p:cNvSpPr>
            <a:spLocks noGrp="1"/>
          </p:cNvSpPr>
          <p:nvPr>
            <p:ph type="title"/>
          </p:nvPr>
        </p:nvSpPr>
        <p:spPr>
          <a:xfrm>
            <a:off x="306124" y="542282"/>
            <a:ext cx="3383280" cy="1920240"/>
          </a:xfrm>
          <a:solidFill>
            <a:schemeClr val="accent2">
              <a:alpha val="25000"/>
            </a:schemeClr>
          </a:solidFill>
        </p:spPr>
        <p:txBody>
          <a:bodyPr/>
          <a:lstStyle/>
          <a:p>
            <a:r>
              <a:rPr lang="en-US" dirty="0" smtClean="0"/>
              <a:t>What drives population growth?</a:t>
            </a:r>
            <a:endParaRPr lang="en-US" dirty="0"/>
          </a:p>
        </p:txBody>
      </p:sp>
      <p:sp>
        <p:nvSpPr>
          <p:cNvPr id="4" name="Text Placeholder 3"/>
          <p:cNvSpPr>
            <a:spLocks noGrp="1"/>
          </p:cNvSpPr>
          <p:nvPr>
            <p:ph type="body" sz="half" idx="2"/>
          </p:nvPr>
        </p:nvSpPr>
        <p:spPr>
          <a:xfrm>
            <a:off x="320702" y="2511813"/>
            <a:ext cx="3398520" cy="3674675"/>
          </a:xfrm>
          <a:solidFill>
            <a:schemeClr val="accent2">
              <a:alpha val="25000"/>
            </a:schemeClr>
          </a:solidFill>
        </p:spPr>
        <p:txBody>
          <a:bodyPr>
            <a:noAutofit/>
          </a:bodyPr>
          <a:lstStyle/>
          <a:p>
            <a:pPr marL="285750" indent="-285750">
              <a:buFont typeface="Arial" panose="020B0604020202020204" pitchFamily="34" charset="0"/>
              <a:buChar char="•"/>
            </a:pPr>
            <a:r>
              <a:rPr lang="en-US" sz="2000" dirty="0" smtClean="0">
                <a:solidFill>
                  <a:schemeClr val="bg1"/>
                </a:solidFill>
              </a:rPr>
              <a:t>Convenient access to:</a:t>
            </a:r>
          </a:p>
          <a:p>
            <a:pPr marL="742950" lvl="1" indent="-285750">
              <a:buFont typeface="Arial" panose="020B0604020202020204" pitchFamily="34" charset="0"/>
              <a:buChar char="•"/>
            </a:pPr>
            <a:r>
              <a:rPr lang="en-US" sz="2000" dirty="0" smtClean="0">
                <a:solidFill>
                  <a:schemeClr val="bg1"/>
                </a:solidFill>
              </a:rPr>
              <a:t>Jobs</a:t>
            </a:r>
          </a:p>
          <a:p>
            <a:pPr marL="742950" lvl="1" indent="-285750">
              <a:buFont typeface="Arial" panose="020B0604020202020204" pitchFamily="34" charset="0"/>
              <a:buChar char="•"/>
            </a:pPr>
            <a:r>
              <a:rPr lang="en-US" sz="2000" dirty="0" smtClean="0">
                <a:solidFill>
                  <a:schemeClr val="bg1"/>
                </a:solidFill>
              </a:rPr>
              <a:t>Goods and services</a:t>
            </a:r>
          </a:p>
          <a:p>
            <a:pPr marL="742950" lvl="1" indent="-285750">
              <a:buFont typeface="Arial" panose="020B0604020202020204" pitchFamily="34" charset="0"/>
              <a:buChar char="•"/>
            </a:pPr>
            <a:r>
              <a:rPr lang="en-US" sz="2000" dirty="0" smtClean="0">
                <a:solidFill>
                  <a:schemeClr val="bg1"/>
                </a:solidFill>
              </a:rPr>
              <a:t>Multiple transportation options</a:t>
            </a:r>
          </a:p>
          <a:p>
            <a:pPr marL="742950" lvl="1" indent="-285750">
              <a:buFont typeface="Arial" panose="020B0604020202020204" pitchFamily="34" charset="0"/>
              <a:buChar char="•"/>
            </a:pPr>
            <a:r>
              <a:rPr lang="en-US" sz="2000" dirty="0" smtClean="0">
                <a:solidFill>
                  <a:schemeClr val="bg1"/>
                </a:solidFill>
              </a:rPr>
              <a:t>Parks, nature and open space</a:t>
            </a:r>
          </a:p>
          <a:p>
            <a:pPr marL="742950" lvl="1" indent="-285750">
              <a:buFont typeface="Arial" panose="020B0604020202020204" pitchFamily="34" charset="0"/>
              <a:buChar char="•"/>
            </a:pPr>
            <a:r>
              <a:rPr lang="en-US" sz="2000" dirty="0">
                <a:solidFill>
                  <a:schemeClr val="bg1"/>
                </a:solidFill>
              </a:rPr>
              <a:t>Good schools</a:t>
            </a:r>
          </a:p>
          <a:p>
            <a:pPr marL="742950" lvl="1" indent="-285750">
              <a:buFont typeface="Arial" panose="020B0604020202020204" pitchFamily="34" charset="0"/>
              <a:buChar char="•"/>
            </a:pPr>
            <a:r>
              <a:rPr lang="en-US" sz="2000" dirty="0" smtClean="0">
                <a:solidFill>
                  <a:schemeClr val="bg1"/>
                </a:solidFill>
              </a:rPr>
              <a:t>Affordable housing</a:t>
            </a:r>
          </a:p>
          <a:p>
            <a:pPr marL="742950" lvl="1" indent="-285750">
              <a:buFont typeface="Arial" panose="020B0604020202020204" pitchFamily="34" charset="0"/>
              <a:buChar char="•"/>
            </a:pPr>
            <a:endParaRPr lang="en-US" sz="2000"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2539853575"/>
              </p:ext>
            </p:extLst>
          </p:nvPr>
        </p:nvGraphicFramePr>
        <p:xfrm>
          <a:off x="3886200" y="542282"/>
          <a:ext cx="8027293" cy="620141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 y="6581001"/>
            <a:ext cx="8672513" cy="276999"/>
          </a:xfrm>
          <a:prstGeom prst="rect">
            <a:avLst/>
          </a:prstGeom>
          <a:noFill/>
        </p:spPr>
        <p:txBody>
          <a:bodyPr wrap="square" rtlCol="0">
            <a:spAutoFit/>
          </a:bodyPr>
          <a:lstStyle/>
          <a:p>
            <a:r>
              <a:rPr lang="en-US" sz="1200" i="1" dirty="0" smtClean="0">
                <a:solidFill>
                  <a:schemeClr val="bg1"/>
                </a:solidFill>
              </a:rPr>
              <a:t>Source: City of Bellevue Department of Planning and Community Development and Washington State Office of Financial Management</a:t>
            </a:r>
            <a:endParaRPr lang="en-US" sz="1200" i="1" dirty="0">
              <a:solidFill>
                <a:schemeClr val="bg1"/>
              </a:solidFill>
            </a:endParaRPr>
          </a:p>
        </p:txBody>
      </p:sp>
    </p:spTree>
    <p:extLst>
      <p:ext uri="{BB962C8B-B14F-4D97-AF65-F5344CB8AC3E}">
        <p14:creationId xmlns:p14="http://schemas.microsoft.com/office/powerpoint/2010/main" val="2369779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Economic Diversity: Past trends</a:t>
            </a:r>
            <a:endParaRPr lang="en-US" dirty="0"/>
          </a:p>
        </p:txBody>
      </p:sp>
      <p:sp>
        <p:nvSpPr>
          <p:cNvPr id="6" name="Text Placeholder 5"/>
          <p:cNvSpPr>
            <a:spLocks noGrp="1"/>
          </p:cNvSpPr>
          <p:nvPr>
            <p:ph type="body" sz="half" idx="2"/>
          </p:nvPr>
        </p:nvSpPr>
        <p:spPr/>
        <p:txBody>
          <a:bodyPr>
            <a:normAutofit/>
          </a:bodyPr>
          <a:lstStyle/>
          <a:p>
            <a:r>
              <a:rPr lang="en-US" dirty="0" smtClean="0"/>
              <a:t>As the percentage of Bellevue’s population 25 and older with bachelor’s degrees or higher has increased over the decades, so has Bellevue’s median household income.</a:t>
            </a:r>
            <a:endParaRPr lang="en-US" dirty="0"/>
          </a:p>
        </p:txBody>
      </p:sp>
      <p:sp>
        <p:nvSpPr>
          <p:cNvPr id="8" name="TextBox 7"/>
          <p:cNvSpPr txBox="1"/>
          <p:nvPr/>
        </p:nvSpPr>
        <p:spPr>
          <a:xfrm>
            <a:off x="5029201" y="357616"/>
            <a:ext cx="5715000" cy="369332"/>
          </a:xfrm>
          <a:prstGeom prst="rect">
            <a:avLst/>
          </a:prstGeom>
          <a:noFill/>
        </p:spPr>
        <p:txBody>
          <a:bodyPr wrap="square" rtlCol="0">
            <a:spAutoFit/>
          </a:bodyPr>
          <a:lstStyle/>
          <a:p>
            <a:r>
              <a:rPr lang="en-US" b="1" dirty="0" smtClean="0"/>
              <a:t>Educational Attainment Trends in Bellevue: 1970 to 2015</a:t>
            </a:r>
            <a:endParaRPr lang="en-US" b="1" dirty="0"/>
          </a:p>
        </p:txBody>
      </p:sp>
      <p:graphicFrame>
        <p:nvGraphicFramePr>
          <p:cNvPr id="10" name="Chart 9"/>
          <p:cNvGraphicFramePr>
            <a:graphicFrameLocks/>
          </p:cNvGraphicFramePr>
          <p:nvPr>
            <p:extLst>
              <p:ext uri="{D42A27DB-BD31-4B8C-83A1-F6EECF244321}">
                <p14:modId xmlns:p14="http://schemas.microsoft.com/office/powerpoint/2010/main" val="520931201"/>
              </p:ext>
            </p:extLst>
          </p:nvPr>
        </p:nvGraphicFramePr>
        <p:xfrm>
          <a:off x="5059018" y="726947"/>
          <a:ext cx="6256681" cy="29202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645779014"/>
              </p:ext>
            </p:extLst>
          </p:nvPr>
        </p:nvGraphicFramePr>
        <p:xfrm>
          <a:off x="5418496" y="3723831"/>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5059018" y="3752140"/>
            <a:ext cx="5715000" cy="646331"/>
          </a:xfrm>
          <a:prstGeom prst="rect">
            <a:avLst/>
          </a:prstGeom>
          <a:noFill/>
        </p:spPr>
        <p:txBody>
          <a:bodyPr wrap="square" rtlCol="0">
            <a:spAutoFit/>
          </a:bodyPr>
          <a:lstStyle/>
          <a:p>
            <a:r>
              <a:rPr lang="en-US" b="1" dirty="0" smtClean="0"/>
              <a:t>Median Household Income Trends in Bellevue: 1990 to 2015 (in 2015 dollars)</a:t>
            </a:r>
            <a:endParaRPr lang="en-US" b="1" dirty="0"/>
          </a:p>
        </p:txBody>
      </p:sp>
      <p:sp>
        <p:nvSpPr>
          <p:cNvPr id="15" name="TextBox 14"/>
          <p:cNvSpPr txBox="1"/>
          <p:nvPr/>
        </p:nvSpPr>
        <p:spPr>
          <a:xfrm>
            <a:off x="4680238" y="6543654"/>
            <a:ext cx="7439025" cy="276999"/>
          </a:xfrm>
          <a:prstGeom prst="rect">
            <a:avLst/>
          </a:prstGeom>
          <a:noFill/>
        </p:spPr>
        <p:txBody>
          <a:bodyPr wrap="square" rtlCol="0">
            <a:spAutoFit/>
          </a:bodyPr>
          <a:lstStyle/>
          <a:p>
            <a:pPr algn="r"/>
            <a:r>
              <a:rPr lang="en-US" sz="1200" i="1" dirty="0" smtClean="0">
                <a:solidFill>
                  <a:schemeClr val="bg2">
                    <a:lumMod val="50000"/>
                  </a:schemeClr>
                </a:solidFill>
              </a:rPr>
              <a:t>Source: U. S. Census Bureau, 1990 Census, 2000 Census, 2010 Census and 2015 American Community Survey</a:t>
            </a:r>
            <a:endParaRPr lang="en-US" sz="1200" i="1" dirty="0">
              <a:solidFill>
                <a:schemeClr val="bg2">
                  <a:lumMod val="50000"/>
                </a:schemeClr>
              </a:solidFill>
            </a:endParaRPr>
          </a:p>
        </p:txBody>
      </p:sp>
    </p:spTree>
    <p:extLst>
      <p:ext uri="{BB962C8B-B14F-4D97-AF65-F5344CB8AC3E}">
        <p14:creationId xmlns:p14="http://schemas.microsoft.com/office/powerpoint/2010/main" val="2643531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Economic Diversity: Occupation Comparisons</a:t>
            </a:r>
            <a:endParaRPr lang="en-US" sz="3600" dirty="0"/>
          </a:p>
        </p:txBody>
      </p:sp>
      <p:sp>
        <p:nvSpPr>
          <p:cNvPr id="4" name="Text Placeholder 3"/>
          <p:cNvSpPr>
            <a:spLocks noGrp="1"/>
          </p:cNvSpPr>
          <p:nvPr>
            <p:ph type="body" sz="half" idx="2"/>
          </p:nvPr>
        </p:nvSpPr>
        <p:spPr/>
        <p:txBody>
          <a:bodyPr/>
          <a:lstStyle/>
          <a:p>
            <a:r>
              <a:rPr lang="en-US" dirty="0" smtClean="0"/>
              <a:t>Bellevue is more like Seattle than the State or nation in having a higher percentage of residents who are employed in management, business, science and arts occupations. </a:t>
            </a:r>
          </a:p>
          <a:p>
            <a:r>
              <a:rPr lang="en-US" dirty="0" smtClean="0"/>
              <a:t>These occupations also have the highest median earnings.</a:t>
            </a:r>
            <a:endParaRPr lang="en-US" dirty="0"/>
          </a:p>
        </p:txBody>
      </p:sp>
      <p:sp>
        <p:nvSpPr>
          <p:cNvPr id="7" name="TextBox 6"/>
          <p:cNvSpPr txBox="1"/>
          <p:nvPr/>
        </p:nvSpPr>
        <p:spPr>
          <a:xfrm>
            <a:off x="5236337" y="266584"/>
            <a:ext cx="5300045" cy="369332"/>
          </a:xfrm>
          <a:prstGeom prst="rect">
            <a:avLst/>
          </a:prstGeom>
          <a:noFill/>
        </p:spPr>
        <p:txBody>
          <a:bodyPr wrap="square" rtlCol="0">
            <a:spAutoFit/>
          </a:bodyPr>
          <a:lstStyle/>
          <a:p>
            <a:r>
              <a:rPr lang="en-US" b="1" dirty="0" smtClean="0"/>
              <a:t>Resident Occupation Distribution Comparisons, 2015</a:t>
            </a:r>
            <a:endParaRPr lang="en-US" b="1" dirty="0"/>
          </a:p>
        </p:txBody>
      </p:sp>
      <p:sp>
        <p:nvSpPr>
          <p:cNvPr id="8" name="TextBox 7"/>
          <p:cNvSpPr txBox="1"/>
          <p:nvPr/>
        </p:nvSpPr>
        <p:spPr>
          <a:xfrm>
            <a:off x="5236338" y="3880550"/>
            <a:ext cx="4535367" cy="369332"/>
          </a:xfrm>
          <a:prstGeom prst="rect">
            <a:avLst/>
          </a:prstGeom>
          <a:noFill/>
        </p:spPr>
        <p:txBody>
          <a:bodyPr wrap="square" rtlCol="0">
            <a:spAutoFit/>
          </a:bodyPr>
          <a:lstStyle/>
          <a:p>
            <a:r>
              <a:rPr lang="en-US" b="1" dirty="0" smtClean="0"/>
              <a:t>Bellevue Resident Earnings by Occupation, 2015</a:t>
            </a:r>
            <a:endParaRPr lang="en-US" b="1" dirty="0"/>
          </a:p>
        </p:txBody>
      </p:sp>
      <p:graphicFrame>
        <p:nvGraphicFramePr>
          <p:cNvPr id="9" name="Chart 8"/>
          <p:cNvGraphicFramePr>
            <a:graphicFrameLocks/>
          </p:cNvGraphicFramePr>
          <p:nvPr>
            <p:extLst>
              <p:ext uri="{D42A27DB-BD31-4B8C-83A1-F6EECF244321}">
                <p14:modId xmlns:p14="http://schemas.microsoft.com/office/powerpoint/2010/main" val="1541083398"/>
              </p:ext>
            </p:extLst>
          </p:nvPr>
        </p:nvGraphicFramePr>
        <p:xfrm>
          <a:off x="5236338" y="4249882"/>
          <a:ext cx="6214443" cy="24418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679947766"/>
              </p:ext>
            </p:extLst>
          </p:nvPr>
        </p:nvGraphicFramePr>
        <p:xfrm>
          <a:off x="4982747" y="635915"/>
          <a:ext cx="6987580" cy="310481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752975" y="6543654"/>
            <a:ext cx="7439025" cy="276999"/>
          </a:xfrm>
          <a:prstGeom prst="rect">
            <a:avLst/>
          </a:prstGeom>
          <a:noFill/>
        </p:spPr>
        <p:txBody>
          <a:bodyPr wrap="square" rtlCol="0">
            <a:spAutoFit/>
          </a:bodyPr>
          <a:lstStyle/>
          <a:p>
            <a:pPr algn="r"/>
            <a:r>
              <a:rPr lang="en-US" sz="1200" i="1" dirty="0" smtClean="0">
                <a:solidFill>
                  <a:schemeClr val="bg2">
                    <a:lumMod val="50000"/>
                  </a:schemeClr>
                </a:solidFill>
              </a:rPr>
              <a:t>Source: U. S. Census Bureau, 2015 American Community Survey</a:t>
            </a:r>
            <a:endParaRPr lang="en-US" sz="1200" i="1" dirty="0">
              <a:solidFill>
                <a:schemeClr val="bg2">
                  <a:lumMod val="50000"/>
                </a:schemeClr>
              </a:solidFill>
            </a:endParaRPr>
          </a:p>
        </p:txBody>
      </p:sp>
    </p:spTree>
    <p:extLst>
      <p:ext uri="{BB962C8B-B14F-4D97-AF65-F5344CB8AC3E}">
        <p14:creationId xmlns:p14="http://schemas.microsoft.com/office/powerpoint/2010/main" val="1700872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Economic Diversity:</a:t>
            </a:r>
            <a:br>
              <a:rPr lang="en-US" dirty="0" smtClean="0"/>
            </a:br>
            <a:r>
              <a:rPr lang="en-US" sz="3600" dirty="0" smtClean="0"/>
              <a:t>Place Comparisons</a:t>
            </a:r>
            <a:endParaRPr lang="en-US" sz="3600" dirty="0"/>
          </a:p>
        </p:txBody>
      </p:sp>
      <p:sp>
        <p:nvSpPr>
          <p:cNvPr id="7" name="Text Placeholder 6"/>
          <p:cNvSpPr>
            <a:spLocks noGrp="1"/>
          </p:cNvSpPr>
          <p:nvPr>
            <p:ph type="body" sz="half" idx="2"/>
          </p:nvPr>
        </p:nvSpPr>
        <p:spPr/>
        <p:txBody>
          <a:bodyPr/>
          <a:lstStyle/>
          <a:p>
            <a:r>
              <a:rPr lang="en-US" dirty="0" smtClean="0"/>
              <a:t>About half of Bellevue’s households have incomes of $100K or above and half have income less than $100K.</a:t>
            </a:r>
            <a:endParaRPr lang="en-US" dirty="0"/>
          </a:p>
        </p:txBody>
      </p:sp>
      <p:sp>
        <p:nvSpPr>
          <p:cNvPr id="10" name="TextBox 9"/>
          <p:cNvSpPr txBox="1"/>
          <p:nvPr/>
        </p:nvSpPr>
        <p:spPr>
          <a:xfrm>
            <a:off x="698361" y="357616"/>
            <a:ext cx="5715000" cy="369332"/>
          </a:xfrm>
          <a:prstGeom prst="rect">
            <a:avLst/>
          </a:prstGeom>
          <a:noFill/>
        </p:spPr>
        <p:txBody>
          <a:bodyPr wrap="square" rtlCol="0">
            <a:spAutoFit/>
          </a:bodyPr>
          <a:lstStyle/>
          <a:p>
            <a:r>
              <a:rPr lang="en-US" b="1" dirty="0" smtClean="0"/>
              <a:t>Household Income Distribution Comparisons, 2015</a:t>
            </a:r>
            <a:endParaRPr lang="en-US" b="1" dirty="0"/>
          </a:p>
        </p:txBody>
      </p:sp>
      <p:graphicFrame>
        <p:nvGraphicFramePr>
          <p:cNvPr id="6" name="Chart 5"/>
          <p:cNvGraphicFramePr>
            <a:graphicFrameLocks/>
          </p:cNvGraphicFramePr>
          <p:nvPr>
            <p:extLst>
              <p:ext uri="{D42A27DB-BD31-4B8C-83A1-F6EECF244321}">
                <p14:modId xmlns:p14="http://schemas.microsoft.com/office/powerpoint/2010/main" val="3354828425"/>
              </p:ext>
            </p:extLst>
          </p:nvPr>
        </p:nvGraphicFramePr>
        <p:xfrm>
          <a:off x="556220" y="726948"/>
          <a:ext cx="6382870" cy="3086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636961321"/>
              </p:ext>
            </p:extLst>
          </p:nvPr>
        </p:nvGraphicFramePr>
        <p:xfrm>
          <a:off x="8125691" y="3657600"/>
          <a:ext cx="3518993"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525286319"/>
              </p:ext>
            </p:extLst>
          </p:nvPr>
        </p:nvGraphicFramePr>
        <p:xfrm>
          <a:off x="556220" y="4180426"/>
          <a:ext cx="4572000" cy="2483427"/>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556220" y="3930134"/>
            <a:ext cx="5715000" cy="369332"/>
          </a:xfrm>
          <a:prstGeom prst="rect">
            <a:avLst/>
          </a:prstGeom>
          <a:noFill/>
        </p:spPr>
        <p:txBody>
          <a:bodyPr wrap="square" rtlCol="0">
            <a:spAutoFit/>
          </a:bodyPr>
          <a:lstStyle/>
          <a:p>
            <a:r>
              <a:rPr lang="en-US" b="1" dirty="0" smtClean="0"/>
              <a:t>Median Household Income Comparisons, 2015</a:t>
            </a:r>
            <a:endParaRPr lang="en-US" b="1" dirty="0"/>
          </a:p>
        </p:txBody>
      </p:sp>
      <p:sp>
        <p:nvSpPr>
          <p:cNvPr id="13" name="TextBox 12"/>
          <p:cNvSpPr txBox="1"/>
          <p:nvPr/>
        </p:nvSpPr>
        <p:spPr>
          <a:xfrm>
            <a:off x="28142" y="6581001"/>
            <a:ext cx="7439025" cy="276999"/>
          </a:xfrm>
          <a:prstGeom prst="rect">
            <a:avLst/>
          </a:prstGeom>
          <a:noFill/>
        </p:spPr>
        <p:txBody>
          <a:bodyPr wrap="square" rtlCol="0">
            <a:spAutoFit/>
          </a:bodyPr>
          <a:lstStyle/>
          <a:p>
            <a:r>
              <a:rPr lang="en-US" sz="1200" i="1" dirty="0" smtClean="0">
                <a:solidFill>
                  <a:schemeClr val="bg2">
                    <a:lumMod val="50000"/>
                  </a:schemeClr>
                </a:solidFill>
              </a:rPr>
              <a:t>Source: U. S. Census Bureau, 2015 American Community Survey</a:t>
            </a:r>
            <a:endParaRPr lang="en-US" sz="1200" i="1" dirty="0">
              <a:solidFill>
                <a:schemeClr val="bg2">
                  <a:lumMod val="50000"/>
                </a:schemeClr>
              </a:solidFill>
            </a:endParaRPr>
          </a:p>
        </p:txBody>
      </p:sp>
    </p:spTree>
    <p:extLst>
      <p:ext uri="{BB962C8B-B14F-4D97-AF65-F5344CB8AC3E}">
        <p14:creationId xmlns:p14="http://schemas.microsoft.com/office/powerpoint/2010/main" val="3394830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Economic Diversity: Factors affecting</a:t>
            </a:r>
            <a:endParaRPr lang="en-US" sz="3600" dirty="0"/>
          </a:p>
        </p:txBody>
      </p:sp>
      <p:sp>
        <p:nvSpPr>
          <p:cNvPr id="2" name="Content Placeholder 1"/>
          <p:cNvSpPr>
            <a:spLocks noGrp="1"/>
          </p:cNvSpPr>
          <p:nvPr>
            <p:ph idx="1"/>
          </p:nvPr>
        </p:nvSpPr>
        <p:spPr>
          <a:xfrm>
            <a:off x="5469946" y="689264"/>
            <a:ext cx="6096000" cy="5134019"/>
          </a:xfrm>
        </p:spPr>
        <p:txBody>
          <a:bodyPr/>
          <a:lstStyle/>
          <a:p>
            <a:pPr marL="285750" indent="-285750">
              <a:buFont typeface="Arial" panose="020B0604020202020204" pitchFamily="34" charset="0"/>
              <a:buChar char="•"/>
            </a:pPr>
            <a:r>
              <a:rPr lang="en-US" dirty="0"/>
              <a:t>Existing </a:t>
            </a:r>
            <a:r>
              <a:rPr lang="en-US" dirty="0" smtClean="0"/>
              <a:t>economic distribution</a:t>
            </a:r>
            <a:endParaRPr lang="en-US" dirty="0"/>
          </a:p>
          <a:p>
            <a:pPr marL="285750" indent="-285750">
              <a:buFont typeface="Arial" panose="020B0604020202020204" pitchFamily="34" charset="0"/>
              <a:buChar char="•"/>
            </a:pPr>
            <a:r>
              <a:rPr lang="en-US" dirty="0"/>
              <a:t>Job opportunities</a:t>
            </a:r>
          </a:p>
          <a:p>
            <a:pPr marL="285750" indent="-285750">
              <a:buFont typeface="Arial" panose="020B0604020202020204" pitchFamily="34" charset="0"/>
              <a:buChar char="•"/>
            </a:pPr>
            <a:r>
              <a:rPr lang="en-US" dirty="0" smtClean="0"/>
              <a:t>Quality schools</a:t>
            </a:r>
            <a:endParaRPr lang="en-US" dirty="0"/>
          </a:p>
          <a:p>
            <a:pPr marL="285750" indent="-285750">
              <a:buFont typeface="Arial" panose="020B0604020202020204" pitchFamily="34" charset="0"/>
              <a:buChar char="•"/>
            </a:pPr>
            <a:r>
              <a:rPr lang="en-US" dirty="0"/>
              <a:t>Housing </a:t>
            </a:r>
            <a:r>
              <a:rPr lang="en-US" dirty="0" smtClean="0"/>
              <a:t>opportunities</a:t>
            </a:r>
          </a:p>
          <a:p>
            <a:pPr marL="285750" indent="-285750">
              <a:buFont typeface="Arial" panose="020B0604020202020204" pitchFamily="34" charset="0"/>
              <a:buChar char="•"/>
            </a:pPr>
            <a:r>
              <a:rPr lang="en-US" dirty="0" smtClean="0"/>
              <a:t>Other?</a:t>
            </a:r>
            <a:endParaRPr lang="en-US" dirty="0"/>
          </a:p>
        </p:txBody>
      </p:sp>
      <p:sp>
        <p:nvSpPr>
          <p:cNvPr id="3" name="Text Placeholder 2"/>
          <p:cNvSpPr>
            <a:spLocks noGrp="1"/>
          </p:cNvSpPr>
          <p:nvPr>
            <p:ph type="body" sz="half" idx="2"/>
          </p:nvPr>
        </p:nvSpPr>
        <p:spPr/>
        <p:txBody>
          <a:bodyPr>
            <a:normAutofit/>
          </a:bodyPr>
          <a:lstStyle/>
          <a:p>
            <a:r>
              <a:rPr lang="en-US" dirty="0" smtClean="0"/>
              <a:t>What factors influence the distribution of economic classes in Bellevue’s population? </a:t>
            </a:r>
          </a:p>
        </p:txBody>
      </p:sp>
    </p:spTree>
    <p:extLst>
      <p:ext uri="{BB962C8B-B14F-4D97-AF65-F5344CB8AC3E}">
        <p14:creationId xmlns:p14="http://schemas.microsoft.com/office/powerpoint/2010/main" val="2529519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Economic Diversity: Future Scenarios</a:t>
            </a:r>
            <a:endParaRPr lang="en-US" sz="3600" dirty="0"/>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en-US" dirty="0"/>
              <a:t>What are some possible future scenarios, and what are their implications?</a:t>
            </a:r>
          </a:p>
          <a:p>
            <a:pPr marL="285750" indent="-285750">
              <a:buFont typeface="Arial" panose="020B0604020202020204" pitchFamily="34" charset="0"/>
              <a:buChar char="•"/>
            </a:pPr>
            <a:r>
              <a:rPr lang="en-US" dirty="0"/>
              <a:t>How might </a:t>
            </a:r>
            <a:r>
              <a:rPr lang="en-US" dirty="0" smtClean="0"/>
              <a:t>different scenarios </a:t>
            </a:r>
            <a:r>
              <a:rPr lang="en-US" dirty="0"/>
              <a:t>impact City programs and </a:t>
            </a:r>
            <a:r>
              <a:rPr lang="en-US" dirty="0" smtClean="0"/>
              <a:t>provision </a:t>
            </a:r>
            <a:r>
              <a:rPr lang="en-US" dirty="0"/>
              <a:t>of services?</a:t>
            </a:r>
          </a:p>
          <a:p>
            <a:endParaRPr lang="en-US" dirty="0"/>
          </a:p>
        </p:txBody>
      </p:sp>
      <p:sp>
        <p:nvSpPr>
          <p:cNvPr id="2" name="Text Placeholder 1"/>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3350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9" y="2242494"/>
            <a:ext cx="3383280" cy="1920240"/>
          </a:xfrm>
        </p:spPr>
        <p:txBody>
          <a:bodyPr/>
          <a:lstStyle/>
          <a:p>
            <a:r>
              <a:rPr lang="en-US" dirty="0"/>
              <a:t>How has Bellevue’s population changed over the decades</a:t>
            </a:r>
            <a:r>
              <a:rPr lang="en-US" dirty="0" smtClean="0"/>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84055015"/>
              </p:ext>
            </p:extLst>
          </p:nvPr>
        </p:nvGraphicFramePr>
        <p:xfrm>
          <a:off x="4814888" y="520993"/>
          <a:ext cx="7043737" cy="6071041"/>
        </p:xfrm>
        <a:graphic>
          <a:graphicData uri="http://schemas.openxmlformats.org/drawingml/2006/table">
            <a:tbl>
              <a:tblPr>
                <a:tableStyleId>{5C22544A-7EE6-4342-B048-85BDC9FD1C3A}</a:tableStyleId>
              </a:tblPr>
              <a:tblGrid>
                <a:gridCol w="4192333">
                  <a:extLst>
                    <a:ext uri="{9D8B030D-6E8A-4147-A177-3AD203B41FA5}">
                      <a16:colId xmlns:a16="http://schemas.microsoft.com/office/drawing/2014/main" val="20000"/>
                    </a:ext>
                  </a:extLst>
                </a:gridCol>
                <a:gridCol w="662759">
                  <a:extLst>
                    <a:ext uri="{9D8B030D-6E8A-4147-A177-3AD203B41FA5}">
                      <a16:colId xmlns:a16="http://schemas.microsoft.com/office/drawing/2014/main" val="20001"/>
                    </a:ext>
                  </a:extLst>
                </a:gridCol>
                <a:gridCol w="662759">
                  <a:extLst>
                    <a:ext uri="{9D8B030D-6E8A-4147-A177-3AD203B41FA5}">
                      <a16:colId xmlns:a16="http://schemas.microsoft.com/office/drawing/2014/main" val="20002"/>
                    </a:ext>
                  </a:extLst>
                </a:gridCol>
                <a:gridCol w="801476">
                  <a:extLst>
                    <a:ext uri="{9D8B030D-6E8A-4147-A177-3AD203B41FA5}">
                      <a16:colId xmlns:a16="http://schemas.microsoft.com/office/drawing/2014/main" val="20003"/>
                    </a:ext>
                  </a:extLst>
                </a:gridCol>
                <a:gridCol w="724410">
                  <a:extLst>
                    <a:ext uri="{9D8B030D-6E8A-4147-A177-3AD203B41FA5}">
                      <a16:colId xmlns:a16="http://schemas.microsoft.com/office/drawing/2014/main" val="20004"/>
                    </a:ext>
                  </a:extLst>
                </a:gridCol>
              </a:tblGrid>
              <a:tr h="657062">
                <a:tc>
                  <a:txBody>
                    <a:bodyPr/>
                    <a:lstStyle/>
                    <a:p>
                      <a:pPr algn="l" fontAlgn="ctr"/>
                      <a:r>
                        <a:rPr lang="en-US" sz="1400" b="1" u="none" strike="noStrike" dirty="0">
                          <a:effectLst/>
                        </a:rPr>
                        <a:t>Demographic Characteristic</a:t>
                      </a:r>
                      <a:endParaRPr lang="en-US" sz="1400" b="1"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b="1" u="none" strike="noStrike">
                          <a:effectLst/>
                        </a:rPr>
                        <a:t>1990</a:t>
                      </a:r>
                      <a:br>
                        <a:rPr lang="en-US" sz="1400" b="1" u="none" strike="noStrike">
                          <a:effectLst/>
                        </a:rPr>
                      </a:br>
                      <a:r>
                        <a:rPr lang="en-US" sz="1400" b="1" u="none" strike="noStrike">
                          <a:effectLst/>
                        </a:rPr>
                        <a:t>Census</a:t>
                      </a:r>
                      <a:endParaRPr lang="en-US" sz="1400" b="1" i="0" u="none" strike="noStrike">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b="1" u="none" strike="noStrike">
                          <a:effectLst/>
                        </a:rPr>
                        <a:t>2000</a:t>
                      </a:r>
                      <a:br>
                        <a:rPr lang="en-US" sz="1400" b="1" u="none" strike="noStrike">
                          <a:effectLst/>
                        </a:rPr>
                      </a:br>
                      <a:r>
                        <a:rPr lang="en-US" sz="1400" b="1" u="none" strike="noStrike">
                          <a:effectLst/>
                        </a:rPr>
                        <a:t>Census</a:t>
                      </a:r>
                      <a:endParaRPr lang="en-US" sz="1400" b="1" i="0" u="none" strike="noStrike">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b="1" u="none" strike="noStrike" dirty="0">
                          <a:effectLst/>
                        </a:rPr>
                        <a:t>2010 </a:t>
                      </a:r>
                      <a:r>
                        <a:rPr lang="en-US" sz="1400" b="1" u="none" strike="noStrike" dirty="0" smtClean="0">
                          <a:effectLst/>
                        </a:rPr>
                        <a:t>Census/</a:t>
                      </a:r>
                    </a:p>
                    <a:p>
                      <a:pPr algn="ctr" fontAlgn="ctr"/>
                      <a:r>
                        <a:rPr lang="en-US" sz="1400" b="1" i="0" u="none" strike="noStrike" dirty="0" smtClean="0">
                          <a:solidFill>
                            <a:srgbClr val="000000"/>
                          </a:solidFill>
                          <a:effectLst/>
                          <a:latin typeface="Corbel" panose="020B0503020204020204" pitchFamily="34" charset="0"/>
                        </a:rPr>
                        <a:t>ACS*</a:t>
                      </a:r>
                      <a:endParaRPr lang="en-US" sz="1400" b="1"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b="1" u="none" strike="noStrike" dirty="0">
                          <a:effectLst/>
                        </a:rPr>
                        <a:t>2015 </a:t>
                      </a:r>
                      <a:endParaRPr lang="en-US" sz="1400" b="1" u="none" strike="noStrike" dirty="0" smtClean="0">
                        <a:effectLst/>
                      </a:endParaRPr>
                    </a:p>
                    <a:p>
                      <a:pPr algn="ctr" fontAlgn="ctr"/>
                      <a:r>
                        <a:rPr lang="en-US" sz="1400" b="1" u="none" strike="noStrike" dirty="0" smtClean="0">
                          <a:effectLst/>
                        </a:rPr>
                        <a:t>ACS</a:t>
                      </a:r>
                      <a:endParaRPr lang="en-US" sz="1400" b="1" i="0" u="none" strike="noStrike" dirty="0">
                        <a:solidFill>
                          <a:srgbClr val="000000"/>
                        </a:solidFill>
                        <a:effectLst/>
                        <a:latin typeface="Corbel" panose="020B0503020204020204" pitchFamily="34" charset="0"/>
                      </a:endParaRPr>
                    </a:p>
                  </a:txBody>
                  <a:tcPr marL="5374" marR="5374" marT="5374" marB="0" anchor="ctr">
                    <a:noFill/>
                  </a:tcPr>
                </a:tc>
                <a:extLst>
                  <a:ext uri="{0D108BD9-81ED-4DB2-BD59-A6C34878D82A}">
                    <a16:rowId xmlns:a16="http://schemas.microsoft.com/office/drawing/2014/main" val="10000"/>
                  </a:ext>
                </a:extLst>
              </a:tr>
              <a:tr h="494900">
                <a:tc>
                  <a:txBody>
                    <a:bodyPr/>
                    <a:lstStyle/>
                    <a:p>
                      <a:pPr algn="l" fontAlgn="ctr"/>
                      <a:r>
                        <a:rPr lang="en-US" sz="1400" u="none" strike="noStrike" dirty="0">
                          <a:effectLst/>
                        </a:rPr>
                        <a:t>Median age</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dirty="0">
                          <a:effectLst/>
                        </a:rPr>
                        <a:t>35.4</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a:effectLst/>
                        </a:rPr>
                        <a:t>38.2</a:t>
                      </a:r>
                      <a:endParaRPr lang="en-US" sz="1400" b="0" i="0" u="none" strike="noStrike">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dirty="0" smtClean="0">
                          <a:effectLst/>
                        </a:rPr>
                        <a:t>38.5</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dirty="0" smtClean="0">
                          <a:effectLst/>
                        </a:rPr>
                        <a:t>37.4</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extLst>
                  <a:ext uri="{0D108BD9-81ED-4DB2-BD59-A6C34878D82A}">
                    <a16:rowId xmlns:a16="http://schemas.microsoft.com/office/drawing/2014/main" val="10001"/>
                  </a:ext>
                </a:extLst>
              </a:tr>
              <a:tr h="494900">
                <a:tc>
                  <a:txBody>
                    <a:bodyPr/>
                    <a:lstStyle/>
                    <a:p>
                      <a:pPr algn="l" fontAlgn="ctr"/>
                      <a:r>
                        <a:rPr lang="en-US" sz="1400" u="none" strike="noStrike" dirty="0">
                          <a:effectLst/>
                        </a:rPr>
                        <a:t>Percent of population age 65 or older</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10%</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13%</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14%</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14%</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extLst>
                  <a:ext uri="{0D108BD9-81ED-4DB2-BD59-A6C34878D82A}">
                    <a16:rowId xmlns:a16="http://schemas.microsoft.com/office/drawing/2014/main" val="10002"/>
                  </a:ext>
                </a:extLst>
              </a:tr>
              <a:tr h="494900">
                <a:tc>
                  <a:txBody>
                    <a:bodyPr/>
                    <a:lstStyle/>
                    <a:p>
                      <a:pPr algn="l" fontAlgn="ctr"/>
                      <a:r>
                        <a:rPr lang="en-US" sz="1400" u="none" strike="noStrike">
                          <a:effectLst/>
                        </a:rPr>
                        <a:t>Percent of a minority race or ethnicity</a:t>
                      </a:r>
                      <a:endParaRPr lang="en-US" sz="1400" b="0" i="0" u="none" strike="noStrike">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a:effectLst/>
                        </a:rPr>
                        <a:t>15%</a:t>
                      </a:r>
                      <a:endParaRPr lang="en-US" sz="1400" b="0" i="0" u="none" strike="noStrike">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dirty="0">
                          <a:effectLst/>
                        </a:rPr>
                        <a:t>28%</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dirty="0" smtClean="0">
                          <a:effectLst/>
                        </a:rPr>
                        <a:t>41%</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a:effectLst/>
                        </a:rPr>
                        <a:t>50%</a:t>
                      </a:r>
                      <a:endParaRPr lang="en-US" sz="1400" b="0" i="0" u="none" strike="noStrike">
                        <a:solidFill>
                          <a:srgbClr val="000000"/>
                        </a:solidFill>
                        <a:effectLst/>
                        <a:latin typeface="Corbel" panose="020B0503020204020204" pitchFamily="34" charset="0"/>
                      </a:endParaRPr>
                    </a:p>
                  </a:txBody>
                  <a:tcPr marL="5374" marR="5374" marT="5374" marB="0" anchor="ctr">
                    <a:noFill/>
                  </a:tcPr>
                </a:tc>
                <a:extLst>
                  <a:ext uri="{0D108BD9-81ED-4DB2-BD59-A6C34878D82A}">
                    <a16:rowId xmlns:a16="http://schemas.microsoft.com/office/drawing/2014/main" val="10003"/>
                  </a:ext>
                </a:extLst>
              </a:tr>
              <a:tr h="494900">
                <a:tc>
                  <a:txBody>
                    <a:bodyPr/>
                    <a:lstStyle/>
                    <a:p>
                      <a:pPr algn="l" fontAlgn="ctr"/>
                      <a:r>
                        <a:rPr lang="en-US" sz="1400" u="none" strike="noStrike" dirty="0">
                          <a:effectLst/>
                        </a:rPr>
                        <a:t>Percent Asian</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10%</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17%</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smtClean="0">
                          <a:effectLst/>
                        </a:rPr>
                        <a:t>28%</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34%</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extLst>
                  <a:ext uri="{0D108BD9-81ED-4DB2-BD59-A6C34878D82A}">
                    <a16:rowId xmlns:a16="http://schemas.microsoft.com/office/drawing/2014/main" val="10004"/>
                  </a:ext>
                </a:extLst>
              </a:tr>
              <a:tr h="405655">
                <a:tc>
                  <a:txBody>
                    <a:bodyPr/>
                    <a:lstStyle/>
                    <a:p>
                      <a:pPr algn="l" fontAlgn="ctr"/>
                      <a:r>
                        <a:rPr lang="en-US" sz="1400" u="none" strike="noStrike" dirty="0">
                          <a:effectLst/>
                        </a:rPr>
                        <a:t>Percent population foreign </a:t>
                      </a:r>
                      <a:r>
                        <a:rPr lang="en-US" sz="1400" u="none" strike="noStrike" dirty="0" smtClean="0">
                          <a:effectLst/>
                        </a:rPr>
                        <a:t>born*</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a:effectLst/>
                        </a:rPr>
                        <a:t>13%</a:t>
                      </a:r>
                      <a:endParaRPr lang="en-US" sz="1400" b="0" i="0" u="none" strike="noStrike">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dirty="0">
                          <a:effectLst/>
                        </a:rPr>
                        <a:t>25%</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dirty="0" smtClean="0">
                          <a:effectLst/>
                        </a:rPr>
                        <a:t>33%</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a:effectLst/>
                        </a:rPr>
                        <a:t>39%</a:t>
                      </a:r>
                      <a:endParaRPr lang="en-US" sz="1400" b="0" i="0" u="none" strike="noStrike">
                        <a:solidFill>
                          <a:srgbClr val="000000"/>
                        </a:solidFill>
                        <a:effectLst/>
                        <a:latin typeface="Corbel" panose="020B0503020204020204" pitchFamily="34" charset="0"/>
                      </a:endParaRPr>
                    </a:p>
                  </a:txBody>
                  <a:tcPr marL="5374" marR="5374" marT="5374" marB="0" anchor="ctr">
                    <a:noFill/>
                  </a:tcPr>
                </a:tc>
                <a:extLst>
                  <a:ext uri="{0D108BD9-81ED-4DB2-BD59-A6C34878D82A}">
                    <a16:rowId xmlns:a16="http://schemas.microsoft.com/office/drawing/2014/main" val="10005"/>
                  </a:ext>
                </a:extLst>
              </a:tr>
              <a:tr h="439865">
                <a:tc>
                  <a:txBody>
                    <a:bodyPr/>
                    <a:lstStyle/>
                    <a:p>
                      <a:pPr algn="l" fontAlgn="ctr"/>
                      <a:r>
                        <a:rPr lang="en-US" sz="1400" u="none" strike="noStrike" dirty="0">
                          <a:effectLst/>
                        </a:rPr>
                        <a:t>Percent of population (age 5+) that speak a language other than English at </a:t>
                      </a:r>
                      <a:r>
                        <a:rPr lang="en-US" sz="1400" u="none" strike="noStrike" dirty="0" smtClean="0">
                          <a:effectLst/>
                        </a:rPr>
                        <a:t>home*</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14%</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27%</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smtClean="0">
                          <a:effectLst/>
                        </a:rPr>
                        <a:t>38%</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42%</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extLst>
                  <a:ext uri="{0D108BD9-81ED-4DB2-BD59-A6C34878D82A}">
                    <a16:rowId xmlns:a16="http://schemas.microsoft.com/office/drawing/2014/main" val="10006"/>
                  </a:ext>
                </a:extLst>
              </a:tr>
              <a:tr h="439865">
                <a:tc>
                  <a:txBody>
                    <a:bodyPr/>
                    <a:lstStyle/>
                    <a:p>
                      <a:pPr algn="l" fontAlgn="ctr"/>
                      <a:r>
                        <a:rPr lang="en-US" sz="1400" u="none" strike="noStrike" dirty="0">
                          <a:effectLst/>
                        </a:rPr>
                        <a:t>Percent of adults (age 25+) with a Bachelor’s degree or </a:t>
                      </a:r>
                      <a:r>
                        <a:rPr lang="en-US" sz="1400" u="none" strike="noStrike" dirty="0" smtClean="0">
                          <a:effectLst/>
                        </a:rPr>
                        <a:t>higher*</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a:effectLst/>
                        </a:rPr>
                        <a:t>46%</a:t>
                      </a:r>
                      <a:endParaRPr lang="en-US" sz="1400" b="0" i="0" u="none" strike="noStrike">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a:effectLst/>
                        </a:rPr>
                        <a:t>54%</a:t>
                      </a:r>
                      <a:endParaRPr lang="en-US" sz="1400" b="0" i="0" u="none" strike="noStrike">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dirty="0" smtClean="0">
                          <a:effectLst/>
                        </a:rPr>
                        <a:t>59%</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a:effectLst/>
                        </a:rPr>
                        <a:t>66%</a:t>
                      </a:r>
                      <a:endParaRPr lang="en-US" sz="1400" b="0" i="0" u="none" strike="noStrike">
                        <a:solidFill>
                          <a:srgbClr val="000000"/>
                        </a:solidFill>
                        <a:effectLst/>
                        <a:latin typeface="Corbel" panose="020B0503020204020204" pitchFamily="34" charset="0"/>
                      </a:endParaRPr>
                    </a:p>
                  </a:txBody>
                  <a:tcPr marL="5374" marR="5374" marT="5374" marB="0" anchor="ctr">
                    <a:noFill/>
                  </a:tcPr>
                </a:tc>
                <a:extLst>
                  <a:ext uri="{0D108BD9-81ED-4DB2-BD59-A6C34878D82A}">
                    <a16:rowId xmlns:a16="http://schemas.microsoft.com/office/drawing/2014/main" val="10007"/>
                  </a:ext>
                </a:extLst>
              </a:tr>
              <a:tr h="439865">
                <a:tc>
                  <a:txBody>
                    <a:bodyPr/>
                    <a:lstStyle/>
                    <a:p>
                      <a:pPr algn="l" fontAlgn="ctr"/>
                      <a:r>
                        <a:rPr lang="en-US" sz="1400" u="none" strike="noStrike" dirty="0">
                          <a:effectLst/>
                        </a:rPr>
                        <a:t>Percent of employed in management, business, science, and arts </a:t>
                      </a:r>
                      <a:r>
                        <a:rPr lang="en-US" sz="1400" u="none" strike="noStrike" dirty="0" smtClean="0">
                          <a:effectLst/>
                        </a:rPr>
                        <a:t>occupations*</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a:effectLst/>
                        </a:rPr>
                        <a:t>40%</a:t>
                      </a:r>
                      <a:endParaRPr lang="en-US" sz="1400" b="0" i="0" u="none" strike="noStrike">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a:effectLst/>
                        </a:rPr>
                        <a:t>53%</a:t>
                      </a:r>
                      <a:endParaRPr lang="en-US" sz="1400" b="0" i="0" u="none" strike="noStrike">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smtClean="0">
                          <a:effectLst/>
                        </a:rPr>
                        <a:t>60%</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61%</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extLst>
                  <a:ext uri="{0D108BD9-81ED-4DB2-BD59-A6C34878D82A}">
                    <a16:rowId xmlns:a16="http://schemas.microsoft.com/office/drawing/2014/main" val="10008"/>
                  </a:ext>
                </a:extLst>
              </a:tr>
              <a:tr h="457954">
                <a:tc>
                  <a:txBody>
                    <a:bodyPr/>
                    <a:lstStyle/>
                    <a:p>
                      <a:pPr algn="l" fontAlgn="ctr"/>
                      <a:r>
                        <a:rPr lang="en-US" sz="1400" u="none" strike="noStrike" dirty="0">
                          <a:effectLst/>
                        </a:rPr>
                        <a:t>Household median income (in 2015 inflation adjusted dollars</a:t>
                      </a:r>
                      <a:r>
                        <a:rPr lang="en-US" sz="1400" u="none" strike="noStrike" dirty="0" smtClean="0">
                          <a:effectLst/>
                        </a:rPr>
                        <a:t>)*</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dirty="0">
                          <a:effectLst/>
                        </a:rPr>
                        <a:t>$76,759 </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dirty="0">
                          <a:effectLst/>
                        </a:rPr>
                        <a:t>$84,200 </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dirty="0" smtClean="0">
                          <a:effectLst/>
                        </a:rPr>
                        <a:t>$87,499 </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dirty="0">
                          <a:effectLst/>
                        </a:rPr>
                        <a:t>$98,804 </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extLst>
                  <a:ext uri="{0D108BD9-81ED-4DB2-BD59-A6C34878D82A}">
                    <a16:rowId xmlns:a16="http://schemas.microsoft.com/office/drawing/2014/main" val="10009"/>
                  </a:ext>
                </a:extLst>
              </a:tr>
              <a:tr h="405655">
                <a:tc>
                  <a:txBody>
                    <a:bodyPr/>
                    <a:lstStyle/>
                    <a:p>
                      <a:pPr algn="l" fontAlgn="ctr"/>
                      <a:r>
                        <a:rPr lang="en-US" sz="1400" u="none" strike="noStrike" dirty="0">
                          <a:effectLst/>
                        </a:rPr>
                        <a:t>Percent of individuals with incomes below </a:t>
                      </a:r>
                      <a:r>
                        <a:rPr lang="en-US" sz="1400" u="none" strike="noStrike" dirty="0" smtClean="0">
                          <a:effectLst/>
                        </a:rPr>
                        <a:t>poverty*</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6%</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smtClean="0">
                          <a:effectLst/>
                        </a:rPr>
                        <a:t>7%</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tc>
                  <a:txBody>
                    <a:bodyPr/>
                    <a:lstStyle/>
                    <a:p>
                      <a:pPr algn="ctr" fontAlgn="ctr"/>
                      <a:r>
                        <a:rPr lang="en-US" sz="1400" u="none" strike="noStrike" dirty="0">
                          <a:effectLst/>
                        </a:rPr>
                        <a:t>7%</a:t>
                      </a:r>
                      <a:endParaRPr lang="en-US" sz="1400" b="0" i="0" u="none" strike="noStrike" dirty="0">
                        <a:solidFill>
                          <a:srgbClr val="000000"/>
                        </a:solidFill>
                        <a:effectLst/>
                        <a:latin typeface="Corbel" panose="020B0503020204020204" pitchFamily="34" charset="0"/>
                      </a:endParaRPr>
                    </a:p>
                  </a:txBody>
                  <a:tcPr marL="5374" marR="5374" marT="5374" marB="0" anchor="ctr">
                    <a:solidFill>
                      <a:schemeClr val="accent1">
                        <a:lumMod val="20000"/>
                        <a:lumOff val="80000"/>
                      </a:schemeClr>
                    </a:solidFill>
                  </a:tcPr>
                </a:tc>
                <a:extLst>
                  <a:ext uri="{0D108BD9-81ED-4DB2-BD59-A6C34878D82A}">
                    <a16:rowId xmlns:a16="http://schemas.microsoft.com/office/drawing/2014/main" val="10010"/>
                  </a:ext>
                </a:extLst>
              </a:tr>
              <a:tr h="405655">
                <a:tc>
                  <a:txBody>
                    <a:bodyPr/>
                    <a:lstStyle/>
                    <a:p>
                      <a:pPr algn="l" fontAlgn="ctr"/>
                      <a:r>
                        <a:rPr lang="en-US" sz="1400" u="none" strike="noStrike" dirty="0">
                          <a:effectLst/>
                        </a:rPr>
                        <a:t>Percent of families with incomes below </a:t>
                      </a:r>
                      <a:r>
                        <a:rPr lang="en-US" sz="1400" u="none" strike="noStrike" dirty="0" smtClean="0">
                          <a:effectLst/>
                        </a:rPr>
                        <a:t>poverty*</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a:effectLst/>
                        </a:rPr>
                        <a:t>3%</a:t>
                      </a:r>
                      <a:endParaRPr lang="en-US" sz="1400" b="0" i="0" u="none" strike="noStrike">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a:effectLst/>
                        </a:rPr>
                        <a:t>4%</a:t>
                      </a:r>
                      <a:endParaRPr lang="en-US" sz="1400" b="0" i="0" u="none" strike="noStrike">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a:effectLst/>
                        </a:rPr>
                        <a:t>6%</a:t>
                      </a:r>
                      <a:endParaRPr lang="en-US" sz="1400" b="0" i="0" u="none" strike="noStrike">
                        <a:solidFill>
                          <a:srgbClr val="000000"/>
                        </a:solidFill>
                        <a:effectLst/>
                        <a:latin typeface="Corbel" panose="020B0503020204020204" pitchFamily="34" charset="0"/>
                      </a:endParaRPr>
                    </a:p>
                  </a:txBody>
                  <a:tcPr marL="5374" marR="5374" marT="5374" marB="0" anchor="ctr">
                    <a:noFill/>
                  </a:tcPr>
                </a:tc>
                <a:tc>
                  <a:txBody>
                    <a:bodyPr/>
                    <a:lstStyle/>
                    <a:p>
                      <a:pPr algn="ctr" fontAlgn="ctr"/>
                      <a:r>
                        <a:rPr lang="en-US" sz="1400" u="none" strike="noStrike" dirty="0">
                          <a:effectLst/>
                        </a:rPr>
                        <a:t>5%</a:t>
                      </a:r>
                      <a:endParaRPr lang="en-US" sz="1400" b="0" i="0" u="none" strike="noStrike" dirty="0">
                        <a:solidFill>
                          <a:srgbClr val="000000"/>
                        </a:solidFill>
                        <a:effectLst/>
                        <a:latin typeface="Corbel" panose="020B0503020204020204" pitchFamily="34" charset="0"/>
                      </a:endParaRPr>
                    </a:p>
                  </a:txBody>
                  <a:tcPr marL="5374" marR="5374" marT="5374" marB="0" anchor="ctr">
                    <a:noFill/>
                  </a:tcPr>
                </a:tc>
                <a:extLst>
                  <a:ext uri="{0D108BD9-81ED-4DB2-BD59-A6C34878D82A}">
                    <a16:rowId xmlns:a16="http://schemas.microsoft.com/office/drawing/2014/main" val="10011"/>
                  </a:ext>
                </a:extLst>
              </a:tr>
              <a:tr h="439865">
                <a:tc gridSpan="4">
                  <a:txBody>
                    <a:bodyPr/>
                    <a:lstStyle/>
                    <a:p>
                      <a:pPr algn="l" fontAlgn="b"/>
                      <a:r>
                        <a:rPr lang="en-US" sz="1100" i="1" u="none" strike="noStrike" dirty="0" smtClean="0">
                          <a:effectLst/>
                        </a:rPr>
                        <a:t>Note</a:t>
                      </a:r>
                      <a:r>
                        <a:rPr lang="en-US" sz="1100" i="1" u="none" strike="noStrike" dirty="0">
                          <a:effectLst/>
                        </a:rPr>
                        <a:t>:  Not all American Community Survey estimates are directly comparable to decennial census figures.</a:t>
                      </a:r>
                      <a:endParaRPr lang="en-US" sz="1100" b="0" i="1" u="none" strike="noStrike" dirty="0">
                        <a:solidFill>
                          <a:srgbClr val="000000"/>
                        </a:solidFill>
                        <a:effectLst/>
                        <a:latin typeface="Corbel" panose="020B0503020204020204" pitchFamily="34" charset="0"/>
                      </a:endParaRPr>
                    </a:p>
                  </a:txBody>
                  <a:tcPr marL="5374" marR="5374" marT="5374" marB="0" anchor="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u="none" strike="noStrike" dirty="0">
                          <a:effectLst/>
                        </a:rPr>
                        <a:t> </a:t>
                      </a:r>
                      <a:endParaRPr lang="en-US" sz="1400" b="0" i="1" u="none" strike="noStrike" dirty="0">
                        <a:solidFill>
                          <a:srgbClr val="000000"/>
                        </a:solidFill>
                        <a:effectLst/>
                        <a:latin typeface="Corbel" panose="020B0503020204020204" pitchFamily="34" charset="0"/>
                      </a:endParaRPr>
                    </a:p>
                  </a:txBody>
                  <a:tcPr marL="5374" marR="5374" marT="5374" marB="0" anchor="b">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454530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46966" y="495301"/>
            <a:ext cx="11098071" cy="5867401"/>
          </a:xfrm>
          <a:prstGeom prst="rect">
            <a:avLst/>
          </a:prstGeom>
          <a:solidFill>
            <a:schemeClr val="accent1">
              <a:lumMod val="20000"/>
              <a:lumOff val="80000"/>
              <a:alpha val="61000"/>
            </a:schemeClr>
          </a:solidFill>
          <a:ln>
            <a:solidFill>
              <a:schemeClr val="accent1">
                <a:lumMod val="20000"/>
                <a:lumOff val="80000"/>
              </a:schemeClr>
            </a:solidFill>
          </a:ln>
        </p:spPr>
        <p:txBody>
          <a:bodyPr vert="horz" lIns="274320" tIns="45720" rIns="27432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 more information:</a:t>
            </a:r>
          </a:p>
          <a:p>
            <a:r>
              <a:rPr lang="en-US" sz="2800" dirty="0" smtClean="0"/>
              <a:t>Gwen </a:t>
            </a:r>
            <a:r>
              <a:rPr lang="en-US" sz="2800" dirty="0"/>
              <a:t>Rousseau, Associate </a:t>
            </a:r>
            <a:r>
              <a:rPr lang="en-US" sz="2800" dirty="0" smtClean="0"/>
              <a:t>Planner-Demographer</a:t>
            </a:r>
          </a:p>
          <a:p>
            <a:r>
              <a:rPr lang="en-US" sz="2400" dirty="0" smtClean="0"/>
              <a:t>City </a:t>
            </a:r>
            <a:r>
              <a:rPr lang="en-US" sz="2400" dirty="0"/>
              <a:t>of Bellevue Department of Planning and Community </a:t>
            </a:r>
            <a:r>
              <a:rPr lang="en-US" sz="2400" dirty="0" smtClean="0"/>
              <a:t>Development</a:t>
            </a:r>
          </a:p>
          <a:p>
            <a:r>
              <a:rPr lang="en-US" sz="2400" dirty="0" smtClean="0"/>
              <a:t>(425</a:t>
            </a:r>
            <a:r>
              <a:rPr lang="en-US" sz="2400" dirty="0"/>
              <a:t>) 452-2743</a:t>
            </a:r>
          </a:p>
          <a:p>
            <a:pPr lvl="1">
              <a:buNone/>
            </a:pPr>
            <a:r>
              <a:rPr lang="en-US" sz="2400" dirty="0">
                <a:hlinkClick r:id="rId2"/>
              </a:rPr>
              <a:t>grousseau@bellevuewa.gov</a:t>
            </a:r>
            <a:endParaRPr lang="en-US" sz="2400" dirty="0"/>
          </a:p>
          <a:p>
            <a:pPr lvl="1">
              <a:buNone/>
            </a:pPr>
            <a:endParaRPr lang="en-US" sz="2400" dirty="0"/>
          </a:p>
          <a:p>
            <a:r>
              <a:rPr lang="en-US" dirty="0"/>
              <a:t>U.S. Census Bureau</a:t>
            </a:r>
          </a:p>
          <a:p>
            <a:pPr marL="704088" lvl="2" indent="-320040">
              <a:buClr>
                <a:schemeClr val="accent1"/>
              </a:buClr>
              <a:buSzPct val="80000"/>
            </a:pPr>
            <a:r>
              <a:rPr lang="en-US" dirty="0">
                <a:hlinkClick r:id="rId3"/>
              </a:rPr>
              <a:t>http://2010.census.gov/2010census/data/</a:t>
            </a:r>
            <a:endParaRPr lang="en-US" dirty="0"/>
          </a:p>
          <a:p>
            <a:pPr marL="704088" lvl="2" indent="-320040">
              <a:buClr>
                <a:schemeClr val="accent1"/>
              </a:buClr>
              <a:buSzPct val="80000"/>
            </a:pPr>
            <a:r>
              <a:rPr lang="en-US" sz="2300" dirty="0">
                <a:hlinkClick r:id="rId4"/>
              </a:rPr>
              <a:t>http://factfinder2.census.gov/faces/nav/jsf/pages/index.xhtml</a:t>
            </a:r>
            <a:endParaRPr lang="en-US" sz="2300" dirty="0"/>
          </a:p>
        </p:txBody>
      </p:sp>
    </p:spTree>
    <p:extLst>
      <p:ext uri="{BB962C8B-B14F-4D97-AF65-F5344CB8AC3E}">
        <p14:creationId xmlns:p14="http://schemas.microsoft.com/office/powerpoint/2010/main" val="3292193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endParaRPr lang="en-US" dirty="0"/>
          </a:p>
        </p:txBody>
      </p:sp>
      <p:sp>
        <p:nvSpPr>
          <p:cNvPr id="3" name="Content Placeholder 2"/>
          <p:cNvSpPr>
            <a:spLocks noGrp="1"/>
          </p:cNvSpPr>
          <p:nvPr>
            <p:ph idx="1"/>
          </p:nvPr>
        </p:nvSpPr>
        <p:spPr/>
        <p:txBody>
          <a:bodyPr>
            <a:normAutofit/>
          </a:bodyPr>
          <a:lstStyle/>
          <a:p>
            <a:pPr>
              <a:lnSpc>
                <a:spcPct val="100000"/>
              </a:lnSpc>
            </a:pPr>
            <a:r>
              <a:rPr lang="en-US" sz="4000" i="1" dirty="0" smtClean="0"/>
              <a:t>“Bellevue welcomes the world. Our diversity is our strength. We embrace the future while respecting our past.”</a:t>
            </a:r>
            <a:endParaRPr lang="en-US" sz="4000" i="1" dirty="0"/>
          </a:p>
        </p:txBody>
      </p:sp>
    </p:spTree>
    <p:extLst>
      <p:ext uri="{BB962C8B-B14F-4D97-AF65-F5344CB8AC3E}">
        <p14:creationId xmlns:p14="http://schemas.microsoft.com/office/powerpoint/2010/main" val="819585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endParaRPr lang="en-US" dirty="0"/>
          </a:p>
        </p:txBody>
      </p:sp>
      <p:sp>
        <p:nvSpPr>
          <p:cNvPr id="3" name="Content Placeholder 2"/>
          <p:cNvSpPr>
            <a:spLocks noGrp="1"/>
          </p:cNvSpPr>
          <p:nvPr>
            <p:ph idx="1"/>
          </p:nvPr>
        </p:nvSpPr>
        <p:spPr/>
        <p:txBody>
          <a:bodyPr/>
          <a:lstStyle/>
          <a:p>
            <a:r>
              <a:rPr lang="en-US" dirty="0"/>
              <a:t>What opportunities, benefits and challenges do Bellevue’s demographic trends present?</a:t>
            </a:r>
          </a:p>
          <a:p>
            <a:r>
              <a:rPr lang="en-US" dirty="0" smtClean="0"/>
              <a:t>Why do we value diversity?</a:t>
            </a:r>
          </a:p>
          <a:p>
            <a:r>
              <a:rPr lang="en-US" dirty="0" smtClean="0"/>
              <a:t>How will increased diversity impact city programs and services?</a:t>
            </a:r>
          </a:p>
          <a:p>
            <a:r>
              <a:rPr lang="en-US" dirty="0" smtClean="0"/>
              <a:t>How can we proactively prepare for future needs?</a:t>
            </a:r>
          </a:p>
          <a:p>
            <a:r>
              <a:rPr lang="en-US" dirty="0" smtClean="0"/>
              <a:t>What skills/tools can we acquire to help us </a:t>
            </a:r>
            <a:r>
              <a:rPr lang="en-US" dirty="0"/>
              <a:t>prepare </a:t>
            </a:r>
            <a:r>
              <a:rPr lang="en-US" dirty="0" smtClean="0"/>
              <a:t>effectively?</a:t>
            </a:r>
            <a:endParaRPr lang="en-US" dirty="0"/>
          </a:p>
        </p:txBody>
      </p:sp>
    </p:spTree>
    <p:extLst>
      <p:ext uri="{BB962C8B-B14F-4D97-AF65-F5344CB8AC3E}">
        <p14:creationId xmlns:p14="http://schemas.microsoft.com/office/powerpoint/2010/main" val="340273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http://smartgrowthusa.files.wordpress.com/2011/04/bellevuewayintodownt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2464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tx2">
              <a:lumMod val="75000"/>
              <a:alpha val="50000"/>
            </a:schemeClr>
          </a:solidFill>
        </p:spPr>
        <p:txBody>
          <a:bodyPr/>
          <a:lstStyle/>
          <a:p>
            <a:r>
              <a:rPr lang="en-US" dirty="0" smtClean="0"/>
              <a:t>Job Growth</a:t>
            </a:r>
            <a:endParaRPr lang="en-US" dirty="0"/>
          </a:p>
        </p:txBody>
      </p:sp>
      <p:sp>
        <p:nvSpPr>
          <p:cNvPr id="4" name="Text Placeholder 3"/>
          <p:cNvSpPr>
            <a:spLocks noGrp="1"/>
          </p:cNvSpPr>
          <p:nvPr>
            <p:ph type="body" sz="half" idx="2"/>
          </p:nvPr>
        </p:nvSpPr>
        <p:spPr>
          <a:solidFill>
            <a:schemeClr val="tx2">
              <a:lumMod val="75000"/>
              <a:alpha val="50000"/>
            </a:schemeClr>
          </a:solidFill>
        </p:spPr>
        <p:txBody>
          <a:bodyPr>
            <a:noAutofit/>
          </a:bodyPr>
          <a:lstStyle/>
          <a:p>
            <a:pPr>
              <a:spcBef>
                <a:spcPts val="0"/>
              </a:spcBef>
            </a:pPr>
            <a:r>
              <a:rPr lang="en-US" sz="2400" dirty="0">
                <a:solidFill>
                  <a:schemeClr val="bg1"/>
                </a:solidFill>
              </a:rPr>
              <a:t>Job growth continues to outpace population growth in Bellevue. </a:t>
            </a:r>
          </a:p>
          <a:p>
            <a:pPr>
              <a:spcBef>
                <a:spcPts val="0"/>
              </a:spcBef>
            </a:pPr>
            <a:r>
              <a:rPr lang="en-US" sz="2400" dirty="0">
                <a:solidFill>
                  <a:schemeClr val="bg1"/>
                </a:solidFill>
              </a:rPr>
              <a:t>The number of jobs in Bellevue </a:t>
            </a:r>
            <a:r>
              <a:rPr lang="en-US" sz="2400" dirty="0" smtClean="0">
                <a:solidFill>
                  <a:schemeClr val="bg1"/>
                </a:solidFill>
              </a:rPr>
              <a:t>grew at </a:t>
            </a:r>
            <a:r>
              <a:rPr lang="en-US" sz="2400" dirty="0">
                <a:solidFill>
                  <a:schemeClr val="bg1"/>
                </a:solidFill>
              </a:rPr>
              <a:t>an average annual growth rate of </a:t>
            </a:r>
            <a:r>
              <a:rPr lang="en-US" sz="2400" dirty="0" smtClean="0">
                <a:solidFill>
                  <a:schemeClr val="bg1"/>
                </a:solidFill>
              </a:rPr>
              <a:t>1.8% from 1995 to 2014. </a:t>
            </a:r>
            <a:endParaRPr lang="en-US" sz="2400" dirty="0">
              <a:solidFill>
                <a:schemeClr val="bg1"/>
              </a:solidFill>
            </a:endParaRPr>
          </a:p>
        </p:txBody>
      </p:sp>
      <p:sp>
        <p:nvSpPr>
          <p:cNvPr id="7" name="Rectangle 6"/>
          <p:cNvSpPr/>
          <p:nvPr/>
        </p:nvSpPr>
        <p:spPr>
          <a:xfrm>
            <a:off x="400050" y="542282"/>
            <a:ext cx="7758114" cy="5096518"/>
          </a:xfrm>
          <a:prstGeom prst="rect">
            <a:avLst/>
          </a:prstGeom>
          <a:solidFill>
            <a:schemeClr val="tx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p:cNvGraphicFramePr>
            <a:graphicFrameLocks/>
          </p:cNvGraphicFramePr>
          <p:nvPr>
            <p:extLst>
              <p:ext uri="{D42A27DB-BD31-4B8C-83A1-F6EECF244321}">
                <p14:modId xmlns:p14="http://schemas.microsoft.com/office/powerpoint/2010/main" val="3885749752"/>
              </p:ext>
            </p:extLst>
          </p:nvPr>
        </p:nvGraphicFramePr>
        <p:xfrm>
          <a:off x="400049" y="542283"/>
          <a:ext cx="7758114" cy="50965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727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924" r="12238"/>
          <a:stretch/>
        </p:blipFill>
        <p:spPr>
          <a:xfrm>
            <a:off x="1" y="0"/>
            <a:ext cx="12188536" cy="6858000"/>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1318335026"/>
              </p:ext>
            </p:extLst>
          </p:nvPr>
        </p:nvGraphicFramePr>
        <p:xfrm>
          <a:off x="513265" y="542282"/>
          <a:ext cx="7592291" cy="590008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a:xfrm>
            <a:off x="8261404" y="542282"/>
            <a:ext cx="3383280" cy="1920240"/>
          </a:xfrm>
          <a:prstGeom prst="rect">
            <a:avLst/>
          </a:prstGeom>
          <a:solidFill>
            <a:schemeClr val="tx2">
              <a:lumMod val="75000"/>
              <a:alpha val="50000"/>
            </a:schemeClr>
          </a:solidFill>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endParaRPr lang="en-US" sz="4000" dirty="0" smtClean="0">
              <a:solidFill>
                <a:schemeClr val="bg1"/>
              </a:solidFill>
            </a:endParaRPr>
          </a:p>
          <a:p>
            <a:r>
              <a:rPr lang="en-US" sz="4000" dirty="0" smtClean="0">
                <a:solidFill>
                  <a:schemeClr val="bg1"/>
                </a:solidFill>
              </a:rPr>
              <a:t>Job to Housing Ratio Trends</a:t>
            </a:r>
            <a:endParaRPr lang="en-US" sz="4000" dirty="0">
              <a:solidFill>
                <a:schemeClr val="bg1"/>
              </a:solidFill>
            </a:endParaRPr>
          </a:p>
        </p:txBody>
      </p:sp>
      <p:sp>
        <p:nvSpPr>
          <p:cNvPr id="8" name="Text Placeholder 3"/>
          <p:cNvSpPr txBox="1">
            <a:spLocks/>
          </p:cNvSpPr>
          <p:nvPr/>
        </p:nvSpPr>
        <p:spPr>
          <a:xfrm>
            <a:off x="8275982" y="2511813"/>
            <a:ext cx="3398520" cy="3930551"/>
          </a:xfrm>
          <a:prstGeom prst="rect">
            <a:avLst/>
          </a:prstGeom>
          <a:solidFill>
            <a:schemeClr val="tx2">
              <a:lumMod val="75000"/>
              <a:alpha val="50000"/>
            </a:schemeClr>
          </a:solidFill>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00000"/>
              </a:lnSpc>
              <a:spcBef>
                <a:spcPts val="0"/>
              </a:spcBef>
              <a:buNone/>
            </a:pPr>
            <a:r>
              <a:rPr lang="en-US" dirty="0">
                <a:solidFill>
                  <a:schemeClr val="bg1"/>
                </a:solidFill>
              </a:rPr>
              <a:t>About 1.4 jobs are generated per household. I</a:t>
            </a:r>
            <a:r>
              <a:rPr lang="en-US" dirty="0" smtClean="0">
                <a:solidFill>
                  <a:schemeClr val="bg1"/>
                </a:solidFill>
              </a:rPr>
              <a:t>t </a:t>
            </a:r>
            <a:r>
              <a:rPr lang="en-US" dirty="0">
                <a:solidFill>
                  <a:schemeClr val="bg1"/>
                </a:solidFill>
              </a:rPr>
              <a:t>was 1980 when Bellevue last had a “balanced” jobs to housing ratio. Higher ratios indicate greater demand for </a:t>
            </a:r>
            <a:r>
              <a:rPr lang="en-US" dirty="0" smtClean="0">
                <a:solidFill>
                  <a:schemeClr val="bg1"/>
                </a:solidFill>
              </a:rPr>
              <a:t>housing, which lead to </a:t>
            </a:r>
            <a:r>
              <a:rPr lang="en-US" dirty="0">
                <a:solidFill>
                  <a:schemeClr val="bg1"/>
                </a:solidFill>
              </a:rPr>
              <a:t>higher housing values.</a:t>
            </a:r>
          </a:p>
        </p:txBody>
      </p:sp>
      <p:sp>
        <p:nvSpPr>
          <p:cNvPr id="9" name="Oval 8"/>
          <p:cNvSpPr/>
          <p:nvPr/>
        </p:nvSpPr>
        <p:spPr>
          <a:xfrm>
            <a:off x="1537855" y="800100"/>
            <a:ext cx="820881" cy="42602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18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Sector Distribution Trends</a:t>
            </a:r>
            <a:endParaRPr lang="en-US" dirty="0"/>
          </a:p>
        </p:txBody>
      </p:sp>
      <p:sp>
        <p:nvSpPr>
          <p:cNvPr id="4" name="Text Placeholder 3"/>
          <p:cNvSpPr>
            <a:spLocks noGrp="1"/>
          </p:cNvSpPr>
          <p:nvPr>
            <p:ph type="body" sz="half" idx="2"/>
          </p:nvPr>
        </p:nvSpPr>
        <p:spPr/>
        <p:txBody>
          <a:bodyPr/>
          <a:lstStyle/>
          <a:p>
            <a:r>
              <a:rPr lang="en-US" dirty="0" smtClean="0"/>
              <a:t>The service sector is the largest job sector in Bellevue and has experienced fairly steady growth since 2004. </a:t>
            </a:r>
          </a:p>
          <a:p>
            <a:r>
              <a:rPr lang="en-US" dirty="0" smtClean="0"/>
              <a:t>Retail, services, construction, and education all grew by over ten percent from 2010 to 2014. Government was the only job sector that experienced a decline.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12878695"/>
              </p:ext>
            </p:extLst>
          </p:nvPr>
        </p:nvGraphicFramePr>
        <p:xfrm>
          <a:off x="4752975" y="684084"/>
          <a:ext cx="7092661" cy="27137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752975" y="314752"/>
            <a:ext cx="4630016" cy="369332"/>
          </a:xfrm>
          <a:prstGeom prst="rect">
            <a:avLst/>
          </a:prstGeom>
          <a:noFill/>
        </p:spPr>
        <p:txBody>
          <a:bodyPr wrap="square" rtlCol="0">
            <a:spAutoFit/>
          </a:bodyPr>
          <a:lstStyle/>
          <a:p>
            <a:r>
              <a:rPr lang="en-US" b="1" dirty="0" smtClean="0"/>
              <a:t>Job Sector Distributions: 2000 to 2014</a:t>
            </a:r>
            <a:endParaRPr lang="en-US" b="1" dirty="0"/>
          </a:p>
        </p:txBody>
      </p:sp>
      <p:graphicFrame>
        <p:nvGraphicFramePr>
          <p:cNvPr id="7" name="Chart 6"/>
          <p:cNvGraphicFramePr>
            <a:graphicFrameLocks/>
          </p:cNvGraphicFramePr>
          <p:nvPr>
            <p:extLst>
              <p:ext uri="{D42A27DB-BD31-4B8C-83A1-F6EECF244321}">
                <p14:modId xmlns:p14="http://schemas.microsoft.com/office/powerpoint/2010/main" val="4164095060"/>
              </p:ext>
            </p:extLst>
          </p:nvPr>
        </p:nvGraphicFramePr>
        <p:xfrm>
          <a:off x="7971539" y="3397827"/>
          <a:ext cx="5051703" cy="34601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380325" y="3530841"/>
            <a:ext cx="3811675" cy="369332"/>
          </a:xfrm>
          <a:prstGeom prst="rect">
            <a:avLst/>
          </a:prstGeom>
          <a:noFill/>
        </p:spPr>
        <p:txBody>
          <a:bodyPr wrap="square" rtlCol="0">
            <a:spAutoFit/>
          </a:bodyPr>
          <a:lstStyle/>
          <a:p>
            <a:r>
              <a:rPr lang="en-US" b="1" dirty="0" smtClean="0"/>
              <a:t>Service Sector Distribution, 2014</a:t>
            </a:r>
            <a:endParaRPr lang="en-US" b="1" dirty="0"/>
          </a:p>
        </p:txBody>
      </p:sp>
      <p:graphicFrame>
        <p:nvGraphicFramePr>
          <p:cNvPr id="9" name="Chart 8"/>
          <p:cNvGraphicFramePr>
            <a:graphicFrameLocks/>
          </p:cNvGraphicFramePr>
          <p:nvPr>
            <p:extLst>
              <p:ext uri="{D42A27DB-BD31-4B8C-83A1-F6EECF244321}">
                <p14:modId xmlns:p14="http://schemas.microsoft.com/office/powerpoint/2010/main" val="3161150438"/>
              </p:ext>
            </p:extLst>
          </p:nvPr>
        </p:nvGraphicFramePr>
        <p:xfrm>
          <a:off x="4583722" y="3900173"/>
          <a:ext cx="3585587" cy="275455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752975" y="3571648"/>
            <a:ext cx="3811675" cy="369332"/>
          </a:xfrm>
          <a:prstGeom prst="rect">
            <a:avLst/>
          </a:prstGeom>
          <a:noFill/>
        </p:spPr>
        <p:txBody>
          <a:bodyPr wrap="square" rtlCol="0">
            <a:spAutoFit/>
          </a:bodyPr>
          <a:lstStyle/>
          <a:p>
            <a:r>
              <a:rPr lang="en-US" b="1" dirty="0" smtClean="0"/>
              <a:t>Percent Job Change, 2010 to 2014</a:t>
            </a:r>
            <a:endParaRPr lang="en-US" b="1" dirty="0"/>
          </a:p>
        </p:txBody>
      </p:sp>
    </p:spTree>
    <p:extLst>
      <p:ext uri="{BB962C8B-B14F-4D97-AF65-F5344CB8AC3E}">
        <p14:creationId xmlns:p14="http://schemas.microsoft.com/office/powerpoint/2010/main" val="379130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are people from?</a:t>
            </a:r>
            <a:endParaRPr lang="en-US" dirty="0"/>
          </a:p>
        </p:txBody>
      </p:sp>
      <p:sp>
        <p:nvSpPr>
          <p:cNvPr id="7" name="Text Placeholder 6"/>
          <p:cNvSpPr>
            <a:spLocks noGrp="1"/>
          </p:cNvSpPr>
          <p:nvPr>
            <p:ph type="body" sz="half" idx="2"/>
          </p:nvPr>
        </p:nvSpPr>
        <p:spPr>
          <a:xfrm>
            <a:off x="655982" y="2511815"/>
            <a:ext cx="3398520" cy="1660136"/>
          </a:xfrm>
        </p:spPr>
        <p:txBody>
          <a:bodyPr>
            <a:normAutofit/>
          </a:bodyPr>
          <a:lstStyle/>
          <a:p>
            <a:r>
              <a:rPr lang="en-US" dirty="0" smtClean="0">
                <a:solidFill>
                  <a:schemeClr val="bg1"/>
                </a:solidFill>
              </a:rPr>
              <a:t>Since 2000, Bellevue’s foreign born population has comprised about 93 percent of Bellevue’s population growth.</a:t>
            </a:r>
            <a:endParaRPr lang="en-US" sz="2800" dirty="0">
              <a:solidFill>
                <a:schemeClr val="bg1"/>
              </a:solidFill>
            </a:endParaRPr>
          </a:p>
          <a:p>
            <a:endParaRPr lang="en-US" dirty="0">
              <a:solidFill>
                <a:schemeClr val="bg1"/>
              </a:solidFill>
            </a:endParaRPr>
          </a:p>
        </p:txBody>
      </p:sp>
      <p:graphicFrame>
        <p:nvGraphicFramePr>
          <p:cNvPr id="9" name="Chart 8"/>
          <p:cNvGraphicFramePr>
            <a:graphicFrameLocks/>
          </p:cNvGraphicFramePr>
          <p:nvPr>
            <p:extLst>
              <p:ext uri="{D42A27DB-BD31-4B8C-83A1-F6EECF244321}">
                <p14:modId xmlns:p14="http://schemas.microsoft.com/office/powerpoint/2010/main" val="384995751"/>
              </p:ext>
            </p:extLst>
          </p:nvPr>
        </p:nvGraphicFramePr>
        <p:xfrm>
          <a:off x="142876" y="3633399"/>
          <a:ext cx="4171950" cy="295751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752975" y="314752"/>
            <a:ext cx="2886075" cy="369332"/>
          </a:xfrm>
          <a:prstGeom prst="rect">
            <a:avLst/>
          </a:prstGeom>
          <a:noFill/>
        </p:spPr>
        <p:txBody>
          <a:bodyPr wrap="square" rtlCol="0">
            <a:spAutoFit/>
          </a:bodyPr>
          <a:lstStyle/>
          <a:p>
            <a:r>
              <a:rPr lang="en-US" b="1" dirty="0" smtClean="0"/>
              <a:t>Percent foreign born, 2015</a:t>
            </a:r>
            <a:endParaRPr lang="en-US" b="1" dirty="0"/>
          </a:p>
        </p:txBody>
      </p:sp>
      <p:sp>
        <p:nvSpPr>
          <p:cNvPr id="12" name="TextBox 11"/>
          <p:cNvSpPr txBox="1"/>
          <p:nvPr/>
        </p:nvSpPr>
        <p:spPr>
          <a:xfrm>
            <a:off x="4624388" y="6452413"/>
            <a:ext cx="7439025" cy="276999"/>
          </a:xfrm>
          <a:prstGeom prst="rect">
            <a:avLst/>
          </a:prstGeom>
          <a:noFill/>
        </p:spPr>
        <p:txBody>
          <a:bodyPr wrap="square" rtlCol="0">
            <a:spAutoFit/>
          </a:bodyPr>
          <a:lstStyle/>
          <a:p>
            <a:pPr algn="r"/>
            <a:r>
              <a:rPr lang="en-US" sz="1200" i="1" dirty="0" smtClean="0">
                <a:solidFill>
                  <a:schemeClr val="bg2">
                    <a:lumMod val="50000"/>
                  </a:schemeClr>
                </a:solidFill>
              </a:rPr>
              <a:t>Source: U. S. Census Bureau, 1990 Census, 2000 Census, 2010 Census and 2015 American Community Survey</a:t>
            </a:r>
            <a:endParaRPr lang="en-US" sz="1200" i="1" dirty="0">
              <a:solidFill>
                <a:schemeClr val="bg2">
                  <a:lumMod val="50000"/>
                </a:schemeClr>
              </a:solidFill>
            </a:endParaRPr>
          </a:p>
        </p:txBody>
      </p:sp>
      <p:graphicFrame>
        <p:nvGraphicFramePr>
          <p:cNvPr id="13" name="Chart 12"/>
          <p:cNvGraphicFramePr>
            <a:graphicFrameLocks/>
          </p:cNvGraphicFramePr>
          <p:nvPr>
            <p:extLst>
              <p:ext uri="{D42A27DB-BD31-4B8C-83A1-F6EECF244321}">
                <p14:modId xmlns:p14="http://schemas.microsoft.com/office/powerpoint/2010/main" val="4006997887"/>
              </p:ext>
            </p:extLst>
          </p:nvPr>
        </p:nvGraphicFramePr>
        <p:xfrm>
          <a:off x="5372100" y="684084"/>
          <a:ext cx="6400800" cy="57683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599835323"/>
              </p:ext>
            </p:extLst>
          </p:nvPr>
        </p:nvGraphicFramePr>
        <p:xfrm>
          <a:off x="4752975" y="542282"/>
          <a:ext cx="3362325" cy="2300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40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800" dirty="0" smtClean="0"/>
              <a:t>Where were Bellevue’s foreign born population born?</a:t>
            </a:r>
            <a:endParaRPr lang="en-US" sz="3800" dirty="0"/>
          </a:p>
        </p:txBody>
      </p:sp>
      <p:sp>
        <p:nvSpPr>
          <p:cNvPr id="7" name="Text Placeholder 6"/>
          <p:cNvSpPr>
            <a:spLocks noGrp="1"/>
          </p:cNvSpPr>
          <p:nvPr>
            <p:ph type="body" sz="half" idx="2"/>
          </p:nvPr>
        </p:nvSpPr>
        <p:spPr/>
        <p:txBody>
          <a:bodyPr/>
          <a:lstStyle/>
          <a:p>
            <a:r>
              <a:rPr lang="en-US" dirty="0" smtClean="0"/>
              <a:t>Over two-thirds of Bellevue’s foreign born population were born in Asia, followed by 16 percent from Europe, and 10 percent from Latin America. </a:t>
            </a:r>
          </a:p>
          <a:p>
            <a:r>
              <a:rPr lang="en-US" dirty="0" smtClean="0"/>
              <a:t>India and China were the Asian countries from which most of Bellevue’s foreign born population were born.</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2088633"/>
              </p:ext>
            </p:extLst>
          </p:nvPr>
        </p:nvGraphicFramePr>
        <p:xfrm>
          <a:off x="197428" y="858982"/>
          <a:ext cx="4838730" cy="49460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906872178"/>
              </p:ext>
            </p:extLst>
          </p:nvPr>
        </p:nvGraphicFramePr>
        <p:xfrm>
          <a:off x="3807922" y="368877"/>
          <a:ext cx="4617720" cy="65722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97428" y="6462804"/>
            <a:ext cx="7439025" cy="276999"/>
          </a:xfrm>
          <a:prstGeom prst="rect">
            <a:avLst/>
          </a:prstGeom>
          <a:noFill/>
        </p:spPr>
        <p:txBody>
          <a:bodyPr wrap="square" rtlCol="0">
            <a:spAutoFit/>
          </a:bodyPr>
          <a:lstStyle/>
          <a:p>
            <a:r>
              <a:rPr lang="en-US" sz="1200" i="1" dirty="0" smtClean="0">
                <a:solidFill>
                  <a:schemeClr val="bg2">
                    <a:lumMod val="50000"/>
                  </a:schemeClr>
                </a:solidFill>
              </a:rPr>
              <a:t>Source: U. S. Census Bureau, 2010-2014 American Community Survey</a:t>
            </a:r>
            <a:endParaRPr lang="en-US" sz="1200" i="1" dirty="0">
              <a:solidFill>
                <a:schemeClr val="bg2">
                  <a:lumMod val="50000"/>
                </a:schemeClr>
              </a:solidFill>
            </a:endParaRPr>
          </a:p>
        </p:txBody>
      </p:sp>
      <p:cxnSp>
        <p:nvCxnSpPr>
          <p:cNvPr id="13" name="Straight Arrow Connector 12"/>
          <p:cNvCxnSpPr/>
          <p:nvPr/>
        </p:nvCxnSpPr>
        <p:spPr>
          <a:xfrm flipV="1">
            <a:off x="2847109" y="542282"/>
            <a:ext cx="2189049" cy="1442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88673" y="5638800"/>
            <a:ext cx="2223654" cy="284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17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27" y="1868244"/>
            <a:ext cx="3383280" cy="1920240"/>
          </a:xfrm>
        </p:spPr>
        <p:txBody>
          <a:bodyPr/>
          <a:lstStyle/>
          <a:p>
            <a:r>
              <a:rPr lang="en-US" sz="3200" dirty="0" smtClean="0"/>
              <a:t>How do native and foreign born populations differ socially &amp; demographically? </a:t>
            </a:r>
            <a:endParaRPr lang="en-US" sz="3200" dirty="0"/>
          </a:p>
        </p:txBody>
      </p:sp>
      <p:graphicFrame>
        <p:nvGraphicFramePr>
          <p:cNvPr id="5" name="Chart 4"/>
          <p:cNvGraphicFramePr>
            <a:graphicFrameLocks/>
          </p:cNvGraphicFramePr>
          <p:nvPr>
            <p:extLst>
              <p:ext uri="{D42A27DB-BD31-4B8C-83A1-F6EECF244321}">
                <p14:modId xmlns:p14="http://schemas.microsoft.com/office/powerpoint/2010/main" val="936373319"/>
              </p:ext>
            </p:extLst>
          </p:nvPr>
        </p:nvGraphicFramePr>
        <p:xfrm>
          <a:off x="8992951" y="2770570"/>
          <a:ext cx="2306784" cy="136470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999141" y="2459032"/>
            <a:ext cx="2504209" cy="369332"/>
          </a:xfrm>
          <a:prstGeom prst="rect">
            <a:avLst/>
          </a:prstGeom>
          <a:noFill/>
        </p:spPr>
        <p:txBody>
          <a:bodyPr wrap="square" rtlCol="0">
            <a:spAutoFit/>
          </a:bodyPr>
          <a:lstStyle/>
          <a:p>
            <a:r>
              <a:rPr lang="en-US" dirty="0" smtClean="0"/>
              <a:t>Average Household Size</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870779341"/>
              </p:ext>
            </p:extLst>
          </p:nvPr>
        </p:nvGraphicFramePr>
        <p:xfrm>
          <a:off x="9906000" y="936998"/>
          <a:ext cx="2286000" cy="120396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0239153" y="397838"/>
            <a:ext cx="1748159" cy="646331"/>
          </a:xfrm>
          <a:prstGeom prst="rect">
            <a:avLst/>
          </a:prstGeom>
          <a:noFill/>
        </p:spPr>
        <p:txBody>
          <a:bodyPr wrap="square" rtlCol="0">
            <a:spAutoFit/>
          </a:bodyPr>
          <a:lstStyle/>
          <a:p>
            <a:r>
              <a:rPr lang="en-US" dirty="0" smtClean="0"/>
              <a:t>% of 15 years+ who are Married</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2208351916"/>
              </p:ext>
            </p:extLst>
          </p:nvPr>
        </p:nvGraphicFramePr>
        <p:xfrm>
          <a:off x="7488355" y="931440"/>
          <a:ext cx="2286000" cy="120396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7488355" y="372869"/>
            <a:ext cx="2504209" cy="646331"/>
          </a:xfrm>
          <a:prstGeom prst="rect">
            <a:avLst/>
          </a:prstGeom>
          <a:noFill/>
        </p:spPr>
        <p:txBody>
          <a:bodyPr wrap="square" rtlCol="0">
            <a:spAutoFit/>
          </a:bodyPr>
          <a:lstStyle/>
          <a:p>
            <a:pPr algn="ctr"/>
            <a:r>
              <a:rPr lang="en-US" dirty="0" smtClean="0"/>
              <a:t>% Who speak a language other than English</a:t>
            </a:r>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2912737882"/>
              </p:ext>
            </p:extLst>
          </p:nvPr>
        </p:nvGraphicFramePr>
        <p:xfrm>
          <a:off x="5157697" y="4672012"/>
          <a:ext cx="2521963" cy="18649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ext uri="{D42A27DB-BD31-4B8C-83A1-F6EECF244321}">
                <p14:modId xmlns:p14="http://schemas.microsoft.com/office/powerpoint/2010/main" val="1277019574"/>
              </p:ext>
            </p:extLst>
          </p:nvPr>
        </p:nvGraphicFramePr>
        <p:xfrm>
          <a:off x="8992951" y="4651418"/>
          <a:ext cx="2796540" cy="1966704"/>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p:cNvSpPr txBox="1"/>
          <p:nvPr/>
        </p:nvSpPr>
        <p:spPr>
          <a:xfrm>
            <a:off x="9001587" y="4415466"/>
            <a:ext cx="2504209" cy="369332"/>
          </a:xfrm>
          <a:prstGeom prst="rect">
            <a:avLst/>
          </a:prstGeom>
          <a:noFill/>
        </p:spPr>
        <p:txBody>
          <a:bodyPr wrap="square" rtlCol="0">
            <a:spAutoFit/>
          </a:bodyPr>
          <a:lstStyle/>
          <a:p>
            <a:r>
              <a:rPr lang="en-US" dirty="0" smtClean="0"/>
              <a:t>Structure type</a:t>
            </a:r>
            <a:endParaRPr lang="en-US" dirty="0"/>
          </a:p>
        </p:txBody>
      </p:sp>
      <p:sp>
        <p:nvSpPr>
          <p:cNvPr id="16" name="TextBox 15"/>
          <p:cNvSpPr txBox="1"/>
          <p:nvPr/>
        </p:nvSpPr>
        <p:spPr>
          <a:xfrm>
            <a:off x="5175451" y="4409682"/>
            <a:ext cx="2504209" cy="369332"/>
          </a:xfrm>
          <a:prstGeom prst="rect">
            <a:avLst/>
          </a:prstGeom>
          <a:noFill/>
        </p:spPr>
        <p:txBody>
          <a:bodyPr wrap="square" rtlCol="0">
            <a:spAutoFit/>
          </a:bodyPr>
          <a:lstStyle/>
          <a:p>
            <a:r>
              <a:rPr lang="en-US" dirty="0" smtClean="0"/>
              <a:t>Tenure</a:t>
            </a:r>
            <a:endParaRPr lang="en-US" dirty="0"/>
          </a:p>
        </p:txBody>
      </p:sp>
      <p:graphicFrame>
        <p:nvGraphicFramePr>
          <p:cNvPr id="17" name="Chart 16"/>
          <p:cNvGraphicFramePr>
            <a:graphicFrameLocks/>
          </p:cNvGraphicFramePr>
          <p:nvPr>
            <p:extLst>
              <p:ext uri="{D42A27DB-BD31-4B8C-83A1-F6EECF244321}">
                <p14:modId xmlns:p14="http://schemas.microsoft.com/office/powerpoint/2010/main" val="4208809071"/>
              </p:ext>
            </p:extLst>
          </p:nvPr>
        </p:nvGraphicFramePr>
        <p:xfrm>
          <a:off x="5046685" y="2498949"/>
          <a:ext cx="3723928" cy="1809515"/>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p:cNvSpPr txBox="1"/>
          <p:nvPr/>
        </p:nvSpPr>
        <p:spPr>
          <a:xfrm>
            <a:off x="5046685" y="2199145"/>
            <a:ext cx="2504209" cy="369332"/>
          </a:xfrm>
          <a:prstGeom prst="rect">
            <a:avLst/>
          </a:prstGeom>
          <a:noFill/>
        </p:spPr>
        <p:txBody>
          <a:bodyPr wrap="square" rtlCol="0">
            <a:spAutoFit/>
          </a:bodyPr>
          <a:lstStyle/>
          <a:p>
            <a:r>
              <a:rPr lang="en-US" dirty="0" smtClean="0"/>
              <a:t>Age distribution</a:t>
            </a:r>
            <a:endParaRPr lang="en-US" dirty="0"/>
          </a:p>
        </p:txBody>
      </p:sp>
      <p:sp>
        <p:nvSpPr>
          <p:cNvPr id="19" name="TextBox 18"/>
          <p:cNvSpPr txBox="1"/>
          <p:nvPr/>
        </p:nvSpPr>
        <p:spPr>
          <a:xfrm>
            <a:off x="5027428" y="572406"/>
            <a:ext cx="2504209" cy="369332"/>
          </a:xfrm>
          <a:prstGeom prst="rect">
            <a:avLst/>
          </a:prstGeom>
          <a:noFill/>
        </p:spPr>
        <p:txBody>
          <a:bodyPr wrap="square" rtlCol="0">
            <a:spAutoFit/>
          </a:bodyPr>
          <a:lstStyle/>
          <a:p>
            <a:r>
              <a:rPr lang="en-US" dirty="0" smtClean="0"/>
              <a:t>% Minority</a:t>
            </a:r>
            <a:endParaRPr lang="en-US" dirty="0"/>
          </a:p>
        </p:txBody>
      </p:sp>
      <p:graphicFrame>
        <p:nvGraphicFramePr>
          <p:cNvPr id="20" name="Chart 19"/>
          <p:cNvGraphicFramePr>
            <a:graphicFrameLocks/>
          </p:cNvGraphicFramePr>
          <p:nvPr>
            <p:extLst>
              <p:ext uri="{D42A27DB-BD31-4B8C-83A1-F6EECF244321}">
                <p14:modId xmlns:p14="http://schemas.microsoft.com/office/powerpoint/2010/main" val="2091730910"/>
              </p:ext>
            </p:extLst>
          </p:nvPr>
        </p:nvGraphicFramePr>
        <p:xfrm>
          <a:off x="4866023" y="952035"/>
          <a:ext cx="2827020" cy="1203960"/>
        </p:xfrm>
        <a:graphic>
          <a:graphicData uri="http://schemas.openxmlformats.org/drawingml/2006/chart">
            <c:chart xmlns:c="http://schemas.openxmlformats.org/drawingml/2006/chart" xmlns:r="http://schemas.openxmlformats.org/officeDocument/2006/relationships" r:id="rId9"/>
          </a:graphicData>
        </a:graphic>
      </p:graphicFrame>
      <p:sp>
        <p:nvSpPr>
          <p:cNvPr id="21" name="TextBox 20"/>
          <p:cNvSpPr txBox="1"/>
          <p:nvPr/>
        </p:nvSpPr>
        <p:spPr>
          <a:xfrm>
            <a:off x="4624388" y="6566714"/>
            <a:ext cx="7439025" cy="276999"/>
          </a:xfrm>
          <a:prstGeom prst="rect">
            <a:avLst/>
          </a:prstGeom>
          <a:noFill/>
        </p:spPr>
        <p:txBody>
          <a:bodyPr wrap="square" rtlCol="0">
            <a:spAutoFit/>
          </a:bodyPr>
          <a:lstStyle/>
          <a:p>
            <a:pPr algn="r"/>
            <a:r>
              <a:rPr lang="en-US" sz="1200" i="1" dirty="0" smtClean="0">
                <a:solidFill>
                  <a:schemeClr val="bg2">
                    <a:lumMod val="50000"/>
                  </a:schemeClr>
                </a:solidFill>
              </a:rPr>
              <a:t>Source: U. S. Census Bureau, 2010-2014 American Community Survey</a:t>
            </a:r>
            <a:endParaRPr lang="en-US" sz="1200" i="1" dirty="0">
              <a:solidFill>
                <a:schemeClr val="bg2">
                  <a:lumMod val="50000"/>
                </a:schemeClr>
              </a:solidFill>
            </a:endParaRPr>
          </a:p>
        </p:txBody>
      </p:sp>
    </p:spTree>
    <p:extLst>
      <p:ext uri="{BB962C8B-B14F-4D97-AF65-F5344CB8AC3E}">
        <p14:creationId xmlns:p14="http://schemas.microsoft.com/office/powerpoint/2010/main" val="146390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2230</TotalTime>
  <Words>2926</Words>
  <Application>Microsoft Office PowerPoint</Application>
  <PresentationFormat>Widescreen</PresentationFormat>
  <Paragraphs>417</Paragraphs>
  <Slides>38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Corbel</vt:lpstr>
      <vt:lpstr>Rockwell</vt:lpstr>
      <vt:lpstr>Wingdings 2</vt:lpstr>
      <vt:lpstr>Metropolitan</vt:lpstr>
      <vt:lpstr>The Changing Face of Bellevue</vt:lpstr>
      <vt:lpstr>Outline</vt:lpstr>
      <vt:lpstr>What drives population growth?</vt:lpstr>
      <vt:lpstr>Job Growth</vt:lpstr>
      <vt:lpstr>PowerPoint Presentation</vt:lpstr>
      <vt:lpstr>Job Sector Distribution Trends</vt:lpstr>
      <vt:lpstr>Where are people from?</vt:lpstr>
      <vt:lpstr>Where were Bellevue’s foreign born population born?</vt:lpstr>
      <vt:lpstr>How do native and foreign born populations differ socially &amp; demographically? </vt:lpstr>
      <vt:lpstr>How do native and foreign born populations differ economically? </vt:lpstr>
      <vt:lpstr>Cultural Diversity</vt:lpstr>
      <vt:lpstr>Cultural Diversity: Past trends</vt:lpstr>
      <vt:lpstr>Cultural Diversity: Asian population growth trends</vt:lpstr>
      <vt:lpstr>Cultural Diversity: Race &amp; age comparisons</vt:lpstr>
      <vt:lpstr>Cultural Diversity: Place Comparisons</vt:lpstr>
      <vt:lpstr>Cultural Diversity: Languages spoken</vt:lpstr>
      <vt:lpstr>Cultural Diversity: Occupation comparisons</vt:lpstr>
      <vt:lpstr>Cultural Diversity: Median earnings comparisons</vt:lpstr>
      <vt:lpstr>Cultural Diversity: Factors affecting</vt:lpstr>
      <vt:lpstr>Cultural Diversity: Future scenarios</vt:lpstr>
      <vt:lpstr>Age Diversity</vt:lpstr>
      <vt:lpstr>Age Diversity: Past trends</vt:lpstr>
      <vt:lpstr>Age Diversity: Place Comparisons</vt:lpstr>
      <vt:lpstr>Age Diversity: National projections</vt:lpstr>
      <vt:lpstr>Age Diversity: Washington State forecast</vt:lpstr>
      <vt:lpstr>Age Diversity: Puget Sound forecast</vt:lpstr>
      <vt:lpstr>Age Diversity: Factors affecting</vt:lpstr>
      <vt:lpstr>Age Diversity: Future scenarios</vt:lpstr>
      <vt:lpstr>Economic Diversity</vt:lpstr>
      <vt:lpstr>Economic Diversity: Past trends</vt:lpstr>
      <vt:lpstr>Economic Diversity: Occupation Comparisons</vt:lpstr>
      <vt:lpstr>Economic Diversity: Place Comparisons</vt:lpstr>
      <vt:lpstr>Economic Diversity: Factors affecting</vt:lpstr>
      <vt:lpstr>Economic Diversity: Future Scenarios</vt:lpstr>
      <vt:lpstr>How has Bellevue’s population changed over the decades?</vt:lpstr>
      <vt:lpstr>PowerPoint Presentation</vt:lpstr>
      <vt:lpstr>Diversity</vt:lpstr>
      <vt:lpstr>Diversity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Rousseau, Gwen</dc:creator>
  <cp:lastModifiedBy>Durham, Shanna</cp:lastModifiedBy>
  <cp:revision>151</cp:revision>
  <cp:lastPrinted>2016-09-29T02:03:39Z</cp:lastPrinted>
  <dcterms:created xsi:type="dcterms:W3CDTF">2016-09-16T17:08:29Z</dcterms:created>
  <dcterms:modified xsi:type="dcterms:W3CDTF">2017-02-07T15:05:49Z</dcterms:modified>
</cp:coreProperties>
</file>