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11" r:id="rId1"/>
  </p:sldMasterIdLst>
  <p:notesMasterIdLst>
    <p:notesMasterId r:id="rId25"/>
  </p:notesMasterIdLst>
  <p:handoutMasterIdLst>
    <p:handoutMasterId r:id="rId26"/>
  </p:handoutMasterIdLst>
  <p:sldIdLst>
    <p:sldId id="256" r:id="rId2"/>
    <p:sldId id="371" r:id="rId3"/>
    <p:sldId id="275" r:id="rId4"/>
    <p:sldId id="350" r:id="rId5"/>
    <p:sldId id="365" r:id="rId6"/>
    <p:sldId id="366" r:id="rId7"/>
    <p:sldId id="363" r:id="rId8"/>
    <p:sldId id="364" r:id="rId9"/>
    <p:sldId id="367" r:id="rId10"/>
    <p:sldId id="370" r:id="rId11"/>
    <p:sldId id="375" r:id="rId12"/>
    <p:sldId id="368" r:id="rId13"/>
    <p:sldId id="369" r:id="rId14"/>
    <p:sldId id="372" r:id="rId15"/>
    <p:sldId id="373" r:id="rId16"/>
    <p:sldId id="374" r:id="rId17"/>
    <p:sldId id="276" r:id="rId18"/>
    <p:sldId id="347" r:id="rId19"/>
    <p:sldId id="288" r:id="rId20"/>
    <p:sldId id="351" r:id="rId21"/>
    <p:sldId id="352" r:id="rId22"/>
    <p:sldId id="308" r:id="rId23"/>
    <p:sldId id="345" r:id="rId2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1C68F8-E2DD-4619-B773-C54E5ABCB8C6}">
          <p14:sldIdLst>
            <p14:sldId id="256"/>
            <p14:sldId id="371"/>
            <p14:sldId id="275"/>
            <p14:sldId id="350"/>
            <p14:sldId id="365"/>
            <p14:sldId id="366"/>
            <p14:sldId id="363"/>
            <p14:sldId id="364"/>
            <p14:sldId id="367"/>
            <p14:sldId id="370"/>
            <p14:sldId id="375"/>
            <p14:sldId id="368"/>
            <p14:sldId id="369"/>
            <p14:sldId id="372"/>
            <p14:sldId id="373"/>
            <p14:sldId id="374"/>
            <p14:sldId id="276"/>
          </p14:sldIdLst>
        </p14:section>
        <p14:section name="Untitled Section" id="{91D5F692-A8DC-45AD-876D-1DB58D7B3087}">
          <p14:sldIdLst>
            <p14:sldId id="347"/>
            <p14:sldId id="288"/>
            <p14:sldId id="351"/>
            <p14:sldId id="352"/>
            <p14:sldId id="308"/>
            <p14:sldId id="3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814"/>
    <a:srgbClr val="7C765F"/>
    <a:srgbClr val="C00000"/>
    <a:srgbClr val="524E3E"/>
    <a:srgbClr val="ACA58B"/>
    <a:srgbClr val="DED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20" autoAdjust="0"/>
    <p:restoredTop sz="94660"/>
  </p:normalViewPr>
  <p:slideViewPr>
    <p:cSldViewPr snapToGrid="0">
      <p:cViewPr varScale="1">
        <p:scale>
          <a:sx n="88" d="100"/>
          <a:sy n="88" d="100"/>
        </p:scale>
        <p:origin x="749" y="62"/>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3173" tIns="46587" rIns="93173" bIns="46587"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6434"/>
          </a:xfrm>
          <a:prstGeom prst="rect">
            <a:avLst/>
          </a:prstGeom>
        </p:spPr>
        <p:txBody>
          <a:bodyPr vert="horz" lIns="93173" tIns="46587" rIns="93173" bIns="46587" rtlCol="0"/>
          <a:lstStyle>
            <a:lvl1pPr algn="r">
              <a:defRPr sz="1200"/>
            </a:lvl1pPr>
          </a:lstStyle>
          <a:p>
            <a:fld id="{FE7C46DF-3AB7-4B13-ACB1-E140CAA1ACE6}" type="datetimeFigureOut">
              <a:rPr lang="en-US" smtClean="0"/>
              <a:t>2/6/2017</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3173" tIns="46587" rIns="93173"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3" tIns="46587" rIns="93173" bIns="46587" rtlCol="0" anchor="b"/>
          <a:lstStyle>
            <a:lvl1pPr algn="r">
              <a:defRPr sz="1200"/>
            </a:lvl1pPr>
          </a:lstStyle>
          <a:p>
            <a:fld id="{FBAE162E-F68D-48AD-A84B-3F0AD1C7DEE4}" type="slidenum">
              <a:rPr lang="en-US" smtClean="0"/>
              <a:t>‹#›</a:t>
            </a:fld>
            <a:endParaRPr lang="en-US"/>
          </a:p>
        </p:txBody>
      </p:sp>
    </p:spTree>
    <p:extLst>
      <p:ext uri="{BB962C8B-B14F-4D97-AF65-F5344CB8AC3E}">
        <p14:creationId xmlns:p14="http://schemas.microsoft.com/office/powerpoint/2010/main" val="27765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3173" tIns="46587" rIns="93173" bIns="46587" rtlCol="0"/>
          <a:lstStyle>
            <a:lvl1pPr algn="l">
              <a:defRPr sz="1200"/>
            </a:lvl1pPr>
          </a:lstStyle>
          <a:p>
            <a:endParaRPr lang="en-US"/>
          </a:p>
        </p:txBody>
      </p:sp>
      <p:sp>
        <p:nvSpPr>
          <p:cNvPr id="3" name="Date Placeholder 2"/>
          <p:cNvSpPr>
            <a:spLocks noGrp="1"/>
          </p:cNvSpPr>
          <p:nvPr>
            <p:ph type="dt" idx="1"/>
          </p:nvPr>
        </p:nvSpPr>
        <p:spPr>
          <a:xfrm>
            <a:off x="3884613" y="1"/>
            <a:ext cx="2971800" cy="466434"/>
          </a:xfrm>
          <a:prstGeom prst="rect">
            <a:avLst/>
          </a:prstGeom>
        </p:spPr>
        <p:txBody>
          <a:bodyPr vert="horz" lIns="93173" tIns="46587" rIns="93173" bIns="46587" rtlCol="0"/>
          <a:lstStyle>
            <a:lvl1pPr algn="r">
              <a:defRPr sz="1200"/>
            </a:lvl1pPr>
          </a:lstStyle>
          <a:p>
            <a:fld id="{750E6B42-84DF-4E1F-BD39-310D4B81295D}" type="datetimeFigureOut">
              <a:rPr lang="en-US" smtClean="0"/>
              <a:t>2/6/2017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3173" tIns="46587" rIns="93173" bIns="46587" rtlCol="0" anchor="ctr"/>
          <a:lstStyle/>
          <a:p>
            <a:endParaRPr lang="en-US"/>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3173" tIns="46587" rIns="93173"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3173" tIns="46587" rIns="93173"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3" tIns="46587" rIns="93173" bIns="46587" rtlCol="0" anchor="b"/>
          <a:lstStyle>
            <a:lvl1pPr algn="r">
              <a:defRPr sz="1200"/>
            </a:lvl1pPr>
          </a:lstStyle>
          <a:p>
            <a:fld id="{81697153-2949-4B23-9A4F-79901E6C34EF}" type="slidenum">
              <a:rPr lang="en-US" smtClean="0"/>
              <a:t>‹#›</a:t>
            </a:fld>
            <a:endParaRPr lang="en-US"/>
          </a:p>
        </p:txBody>
      </p:sp>
    </p:spTree>
    <p:extLst>
      <p:ext uri="{BB962C8B-B14F-4D97-AF65-F5344CB8AC3E}">
        <p14:creationId xmlns:p14="http://schemas.microsoft.com/office/powerpoint/2010/main" val="220793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F252571-BE8D-42D3-8377-EFE11CFC42C0}"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6AAFD-E939-4F26-8C3A-9F2AB0098EB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479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52571-BE8D-42D3-8377-EFE11CFC42C0}"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6AAFD-E939-4F26-8C3A-9F2AB0098EBF}" type="slidenum">
              <a:rPr lang="en-US" smtClean="0"/>
              <a:t>‹#›</a:t>
            </a:fld>
            <a:endParaRPr lang="en-US"/>
          </a:p>
        </p:txBody>
      </p:sp>
    </p:spTree>
    <p:extLst>
      <p:ext uri="{BB962C8B-B14F-4D97-AF65-F5344CB8AC3E}">
        <p14:creationId xmlns:p14="http://schemas.microsoft.com/office/powerpoint/2010/main" val="353618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52571-BE8D-42D3-8377-EFE11CFC42C0}"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6AAFD-E939-4F26-8C3A-9F2AB0098EBF}"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44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52571-BE8D-42D3-8377-EFE11CFC42C0}"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6AAFD-E939-4F26-8C3A-9F2AB0098EBF}" type="slidenum">
              <a:rPr lang="en-US" smtClean="0"/>
              <a:t>‹#›</a:t>
            </a:fld>
            <a:endParaRPr lang="en-US"/>
          </a:p>
        </p:txBody>
      </p:sp>
    </p:spTree>
    <p:extLst>
      <p:ext uri="{BB962C8B-B14F-4D97-AF65-F5344CB8AC3E}">
        <p14:creationId xmlns:p14="http://schemas.microsoft.com/office/powerpoint/2010/main" val="91735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252571-BE8D-42D3-8377-EFE11CFC42C0}"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6AAFD-E939-4F26-8C3A-9F2AB0098EB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7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252571-BE8D-42D3-8377-EFE11CFC42C0}"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6AAFD-E939-4F26-8C3A-9F2AB0098EBF}" type="slidenum">
              <a:rPr lang="en-US" smtClean="0"/>
              <a:t>‹#›</a:t>
            </a:fld>
            <a:endParaRPr lang="en-US"/>
          </a:p>
        </p:txBody>
      </p:sp>
    </p:spTree>
    <p:extLst>
      <p:ext uri="{BB962C8B-B14F-4D97-AF65-F5344CB8AC3E}">
        <p14:creationId xmlns:p14="http://schemas.microsoft.com/office/powerpoint/2010/main" val="292573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252571-BE8D-42D3-8377-EFE11CFC42C0}" type="datetimeFigureOut">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6AAFD-E939-4F26-8C3A-9F2AB0098EBF}" type="slidenum">
              <a:rPr lang="en-US" smtClean="0"/>
              <a:t>‹#›</a:t>
            </a:fld>
            <a:endParaRPr lang="en-US"/>
          </a:p>
        </p:txBody>
      </p:sp>
    </p:spTree>
    <p:extLst>
      <p:ext uri="{BB962C8B-B14F-4D97-AF65-F5344CB8AC3E}">
        <p14:creationId xmlns:p14="http://schemas.microsoft.com/office/powerpoint/2010/main" val="310297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252571-BE8D-42D3-8377-EFE11CFC42C0}" type="datetimeFigureOut">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6AAFD-E939-4F26-8C3A-9F2AB0098EBF}" type="slidenum">
              <a:rPr lang="en-US" smtClean="0"/>
              <a:t>‹#›</a:t>
            </a:fld>
            <a:endParaRPr lang="en-US"/>
          </a:p>
        </p:txBody>
      </p:sp>
    </p:spTree>
    <p:extLst>
      <p:ext uri="{BB962C8B-B14F-4D97-AF65-F5344CB8AC3E}">
        <p14:creationId xmlns:p14="http://schemas.microsoft.com/office/powerpoint/2010/main" val="157677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52571-BE8D-42D3-8377-EFE11CFC42C0}" type="datetimeFigureOut">
              <a:rPr lang="en-US" smtClean="0"/>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6AAFD-E939-4F26-8C3A-9F2AB0098EBF}" type="slidenum">
              <a:rPr lang="en-US" smtClean="0"/>
              <a:t>‹#›</a:t>
            </a:fld>
            <a:endParaRPr lang="en-US"/>
          </a:p>
        </p:txBody>
      </p:sp>
    </p:spTree>
    <p:extLst>
      <p:ext uri="{BB962C8B-B14F-4D97-AF65-F5344CB8AC3E}">
        <p14:creationId xmlns:p14="http://schemas.microsoft.com/office/powerpoint/2010/main" val="24537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52571-BE8D-42D3-8377-EFE11CFC42C0}"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6AAFD-E939-4F26-8C3A-9F2AB0098EBF}" type="slidenum">
              <a:rPr lang="en-US" smtClean="0"/>
              <a:t>‹#›</a:t>
            </a:fld>
            <a:endParaRPr lang="en-US"/>
          </a:p>
        </p:txBody>
      </p:sp>
    </p:spTree>
    <p:extLst>
      <p:ext uri="{BB962C8B-B14F-4D97-AF65-F5344CB8AC3E}">
        <p14:creationId xmlns:p14="http://schemas.microsoft.com/office/powerpoint/2010/main" val="159235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52571-BE8D-42D3-8377-EFE11CFC42C0}"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6AAFD-E939-4F26-8C3A-9F2AB0098EBF}"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20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F252571-BE8D-42D3-8377-EFE11CFC42C0}" type="datetimeFigureOut">
              <a:rPr lang="en-US" smtClean="0"/>
              <a:t>2/6/2017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286AAFD-E939-4F26-8C3A-9F2AB0098EBF}"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663377"/>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pbyers@bellevuewa.gov" TargetMode="External"/><Relationship Id="rId2" Type="http://schemas.openxmlformats.org/officeDocument/2006/relationships/hyperlink" Target="http://www.bellevuewa.gov/eastgate-corridor.ht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Eastgate/I-90 Land Use Code Amendments</a:t>
            </a:r>
            <a:endParaRPr lang="en-US" dirty="0"/>
          </a:p>
        </p:txBody>
      </p:sp>
      <p:sp>
        <p:nvSpPr>
          <p:cNvPr id="3" name="Subtitle 2"/>
          <p:cNvSpPr>
            <a:spLocks noGrp="1"/>
          </p:cNvSpPr>
          <p:nvPr>
            <p:ph type="subTitle" idx="1"/>
          </p:nvPr>
        </p:nvSpPr>
        <p:spPr>
          <a:xfrm>
            <a:off x="6493877" y="5049793"/>
            <a:ext cx="2474441" cy="1097280"/>
          </a:xfrm>
        </p:spPr>
        <p:txBody>
          <a:bodyPr>
            <a:normAutofit lnSpcReduction="10000"/>
          </a:bodyPr>
          <a:lstStyle/>
          <a:p>
            <a:endParaRPr lang="en-US" dirty="0" smtClean="0"/>
          </a:p>
          <a:p>
            <a:endParaRPr lang="en-US" dirty="0"/>
          </a:p>
          <a:p>
            <a:r>
              <a:rPr lang="en-US" dirty="0" smtClean="0"/>
              <a:t>Study Session</a:t>
            </a:r>
          </a:p>
          <a:p>
            <a:r>
              <a:rPr lang="en-US" dirty="0" smtClean="0"/>
              <a:t>July 13, 2016</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9805" y="695624"/>
            <a:ext cx="2402586" cy="3881729"/>
          </a:xfrm>
          <a:prstGeom prst="rect">
            <a:avLst/>
          </a:prstGeom>
        </p:spPr>
      </p:pic>
    </p:spTree>
    <p:extLst>
      <p:ext uri="{BB962C8B-B14F-4D97-AF65-F5344CB8AC3E}">
        <p14:creationId xmlns:p14="http://schemas.microsoft.com/office/powerpoint/2010/main" val="2178394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Text Placeholder 2"/>
          <p:cNvSpPr>
            <a:spLocks noGrp="1"/>
          </p:cNvSpPr>
          <p:nvPr>
            <p:ph type="body" idx="1"/>
          </p:nvPr>
        </p:nvSpPr>
        <p:spPr/>
        <p:txBody>
          <a:bodyPr/>
          <a:lstStyle/>
          <a:p>
            <a:r>
              <a:rPr lang="en-US" dirty="0" smtClean="0"/>
              <a:t>EG-TOD</a:t>
            </a:r>
            <a:endParaRPr lang="en-US" dirty="0"/>
          </a:p>
        </p:txBody>
      </p:sp>
      <p:sp>
        <p:nvSpPr>
          <p:cNvPr id="6" name="TextBox 5"/>
          <p:cNvSpPr txBox="1"/>
          <p:nvPr/>
        </p:nvSpPr>
        <p:spPr>
          <a:xfrm>
            <a:off x="242047" y="439270"/>
            <a:ext cx="8723780" cy="2308324"/>
          </a:xfrm>
          <a:prstGeom prst="rect">
            <a:avLst/>
          </a:prstGeom>
          <a:noFill/>
        </p:spPr>
        <p:txBody>
          <a:bodyPr wrap="square" rtlCol="0">
            <a:spAutoFit/>
          </a:bodyPr>
          <a:lstStyle/>
          <a:p>
            <a:r>
              <a:rPr lang="en-US" b="1" dirty="0" smtClean="0"/>
              <a:t>“Increase parking garage height in EG-TOD from proposed 45 feet to 55 feet to accommodate retail on the ground floor”</a:t>
            </a:r>
          </a:p>
          <a:p>
            <a:endParaRPr lang="en-US" dirty="0"/>
          </a:p>
          <a:p>
            <a:r>
              <a:rPr lang="en-US" dirty="0" smtClean="0"/>
              <a:t>Consistent with Comprehensive Plan?  Yes</a:t>
            </a:r>
          </a:p>
          <a:p>
            <a:r>
              <a:rPr lang="en-US" dirty="0" smtClean="0"/>
              <a:t>Consistent with CAC Final Report? Yes</a:t>
            </a:r>
          </a:p>
          <a:p>
            <a:r>
              <a:rPr lang="en-US" dirty="0" smtClean="0"/>
              <a:t>Consistent with other studies and documents? Yes</a:t>
            </a:r>
          </a:p>
          <a:p>
            <a:endParaRPr lang="en-US" dirty="0"/>
          </a:p>
          <a:p>
            <a:r>
              <a:rPr lang="en-US" b="1" dirty="0" smtClean="0"/>
              <a:t>“Increase building height in EG-TOD from 160 feet to 170 feet.”</a:t>
            </a:r>
          </a:p>
        </p:txBody>
      </p:sp>
    </p:spTree>
    <p:extLst>
      <p:ext uri="{BB962C8B-B14F-4D97-AF65-F5344CB8AC3E}">
        <p14:creationId xmlns:p14="http://schemas.microsoft.com/office/powerpoint/2010/main" val="2162609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Text Placeholder 2"/>
          <p:cNvSpPr>
            <a:spLocks noGrp="1"/>
          </p:cNvSpPr>
          <p:nvPr>
            <p:ph type="body" idx="1"/>
          </p:nvPr>
        </p:nvSpPr>
        <p:spPr/>
        <p:txBody>
          <a:bodyPr/>
          <a:lstStyle/>
          <a:p>
            <a:r>
              <a:rPr lang="en-US" dirty="0" smtClean="0"/>
              <a:t>EG-TOD</a:t>
            </a:r>
            <a:endParaRPr lang="en-US" dirty="0"/>
          </a:p>
        </p:txBody>
      </p:sp>
      <p:sp>
        <p:nvSpPr>
          <p:cNvPr id="4" name="TextBox 3"/>
          <p:cNvSpPr txBox="1"/>
          <p:nvPr/>
        </p:nvSpPr>
        <p:spPr>
          <a:xfrm>
            <a:off x="206188" y="313765"/>
            <a:ext cx="8652062" cy="2862322"/>
          </a:xfrm>
          <a:prstGeom prst="rect">
            <a:avLst/>
          </a:prstGeom>
          <a:noFill/>
        </p:spPr>
        <p:txBody>
          <a:bodyPr wrap="square" rtlCol="0">
            <a:spAutoFit/>
          </a:bodyPr>
          <a:lstStyle/>
          <a:p>
            <a:r>
              <a:rPr lang="en-US" dirty="0" smtClean="0"/>
              <a:t>“Allow driveways as allowable interruptions on main pedestrian street.”</a:t>
            </a:r>
          </a:p>
          <a:p>
            <a:endParaRPr lang="en-US" b="1" dirty="0" smtClean="0"/>
          </a:p>
          <a:p>
            <a:r>
              <a:rPr lang="en-US" b="1" dirty="0" smtClean="0"/>
              <a:t>Consistent with Comprehensive Plan?</a:t>
            </a:r>
          </a:p>
          <a:p>
            <a:r>
              <a:rPr lang="en-US" b="1" dirty="0" smtClean="0"/>
              <a:t>POLICY </a:t>
            </a:r>
            <a:r>
              <a:rPr lang="en-US" b="1" dirty="0"/>
              <a:t>S-EG-2. </a:t>
            </a:r>
            <a:r>
              <a:rPr lang="en-US" dirty="0"/>
              <a:t>Establish a pedestrian-oriented street that provides a community</a:t>
            </a:r>
          </a:p>
          <a:p>
            <a:r>
              <a:rPr lang="en-US" dirty="0"/>
              <a:t>plaza and allows for connections between Bellevue College, the Eastgate Park</a:t>
            </a:r>
          </a:p>
          <a:p>
            <a:r>
              <a:rPr lang="en-US" dirty="0"/>
              <a:t>and Ride, and the office, retail, and residential development in the transit-oriented</a:t>
            </a:r>
          </a:p>
          <a:p>
            <a:r>
              <a:rPr lang="en-US" dirty="0"/>
              <a:t>development center</a:t>
            </a:r>
            <a:r>
              <a:rPr lang="en-US" dirty="0" smtClean="0"/>
              <a:t>.</a:t>
            </a:r>
          </a:p>
          <a:p>
            <a:endParaRPr lang="en-US" dirty="0"/>
          </a:p>
          <a:p>
            <a:r>
              <a:rPr lang="en-US" b="1" dirty="0" smtClean="0"/>
              <a:t>Consistent with CAC Final Report?</a:t>
            </a:r>
          </a:p>
          <a:p>
            <a:r>
              <a:rPr lang="en-US" dirty="0" smtClean="0"/>
              <a:t>CAC report repeated refers to a pedestrian-oriented main street.</a:t>
            </a:r>
            <a:endParaRPr lang="en-US" dirty="0"/>
          </a:p>
        </p:txBody>
      </p:sp>
    </p:spTree>
    <p:extLst>
      <p:ext uri="{BB962C8B-B14F-4D97-AF65-F5344CB8AC3E}">
        <p14:creationId xmlns:p14="http://schemas.microsoft.com/office/powerpoint/2010/main" val="3985609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Text Placeholder 2"/>
          <p:cNvSpPr>
            <a:spLocks noGrp="1"/>
          </p:cNvSpPr>
          <p:nvPr>
            <p:ph type="body" idx="1"/>
          </p:nvPr>
        </p:nvSpPr>
        <p:spPr/>
        <p:txBody>
          <a:bodyPr/>
          <a:lstStyle/>
          <a:p>
            <a:r>
              <a:rPr lang="en-US" dirty="0" smtClean="0"/>
              <a:t>NMU</a:t>
            </a:r>
            <a:endParaRPr lang="en-US" dirty="0"/>
          </a:p>
        </p:txBody>
      </p:sp>
      <p:sp>
        <p:nvSpPr>
          <p:cNvPr id="6" name="TextBox 5"/>
          <p:cNvSpPr txBox="1"/>
          <p:nvPr/>
        </p:nvSpPr>
        <p:spPr>
          <a:xfrm>
            <a:off x="206188" y="430306"/>
            <a:ext cx="8723780" cy="3693319"/>
          </a:xfrm>
          <a:prstGeom prst="rect">
            <a:avLst/>
          </a:prstGeom>
          <a:noFill/>
        </p:spPr>
        <p:txBody>
          <a:bodyPr wrap="square" rtlCol="0">
            <a:spAutoFit/>
          </a:bodyPr>
          <a:lstStyle/>
          <a:p>
            <a:r>
              <a:rPr lang="en-US" b="1" dirty="0" smtClean="0"/>
              <a:t>“Increase proposed maximum FAR in NMU from 1.0 to 2.5.”  (Currently, FAR is 0.5)</a:t>
            </a:r>
            <a:endParaRPr lang="en-US" dirty="0"/>
          </a:p>
          <a:p>
            <a:endParaRPr lang="en-US" b="1" dirty="0" smtClean="0"/>
          </a:p>
          <a:p>
            <a:r>
              <a:rPr lang="en-US" b="1" dirty="0" smtClean="0"/>
              <a:t>Consistent with Comprehensive Plan?   </a:t>
            </a:r>
          </a:p>
          <a:p>
            <a:r>
              <a:rPr lang="en-US" dirty="0" smtClean="0"/>
              <a:t>Specific FAR is not discussed in Eastgate Subarea Plan.</a:t>
            </a:r>
          </a:p>
          <a:p>
            <a:r>
              <a:rPr lang="en-US" b="1" dirty="0"/>
              <a:t>POLICY S-EG-1. </a:t>
            </a:r>
            <a:r>
              <a:rPr lang="en-US" dirty="0"/>
              <a:t>Focus Eastgate growth into a mixed use center adjacent to the</a:t>
            </a:r>
          </a:p>
          <a:p>
            <a:r>
              <a:rPr lang="en-US" dirty="0"/>
              <a:t>Eastgate Transit Center with greater height and intensity than the surrounding area.</a:t>
            </a:r>
            <a:endParaRPr lang="en-US" b="1" dirty="0"/>
          </a:p>
          <a:p>
            <a:endParaRPr lang="en-US" b="1" dirty="0" smtClean="0"/>
          </a:p>
          <a:p>
            <a:r>
              <a:rPr lang="en-US" b="1" dirty="0" smtClean="0"/>
              <a:t>Consistent with CAC Final Report?</a:t>
            </a:r>
            <a:r>
              <a:rPr lang="en-US" dirty="0"/>
              <a:t> </a:t>
            </a:r>
            <a:r>
              <a:rPr lang="en-US" dirty="0" smtClean="0"/>
              <a:t>“Maximum </a:t>
            </a:r>
            <a:r>
              <a:rPr lang="en-US" dirty="0"/>
              <a:t>FAR: 0.75 to 1.0 is </a:t>
            </a:r>
            <a:r>
              <a:rPr lang="en-US" dirty="0" smtClean="0"/>
              <a:t>recommended” </a:t>
            </a:r>
          </a:p>
          <a:p>
            <a:endParaRPr lang="en-US" dirty="0"/>
          </a:p>
          <a:p>
            <a:r>
              <a:rPr lang="en-US" b="1" dirty="0" smtClean="0"/>
              <a:t>Consistent with Environmental Analysis?  </a:t>
            </a:r>
            <a:r>
              <a:rPr lang="en-US" dirty="0" smtClean="0"/>
              <a:t>Environmental analysis studied up to 1.0 FAR.  Change would require additional analysis and delay.</a:t>
            </a:r>
          </a:p>
          <a:p>
            <a:endParaRPr lang="en-US" dirty="0" smtClean="0"/>
          </a:p>
          <a:p>
            <a:r>
              <a:rPr lang="en-US" dirty="0" smtClean="0"/>
              <a:t>Also consider impact to adjacent residential zones.</a:t>
            </a:r>
            <a:endParaRPr lang="en-US" dirty="0"/>
          </a:p>
        </p:txBody>
      </p:sp>
    </p:spTree>
    <p:extLst>
      <p:ext uri="{BB962C8B-B14F-4D97-AF65-F5344CB8AC3E}">
        <p14:creationId xmlns:p14="http://schemas.microsoft.com/office/powerpoint/2010/main" val="3558452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Text Placeholder 2"/>
          <p:cNvSpPr>
            <a:spLocks noGrp="1"/>
          </p:cNvSpPr>
          <p:nvPr>
            <p:ph type="body" idx="1"/>
          </p:nvPr>
        </p:nvSpPr>
        <p:spPr/>
        <p:txBody>
          <a:bodyPr/>
          <a:lstStyle/>
          <a:p>
            <a:r>
              <a:rPr lang="en-US" dirty="0" smtClean="0"/>
              <a:t>NMU</a:t>
            </a:r>
            <a:endParaRPr lang="en-US" dirty="0"/>
          </a:p>
        </p:txBody>
      </p:sp>
      <p:sp>
        <p:nvSpPr>
          <p:cNvPr id="6" name="TextBox 5"/>
          <p:cNvSpPr txBox="1"/>
          <p:nvPr/>
        </p:nvSpPr>
        <p:spPr>
          <a:xfrm>
            <a:off x="206188" y="430306"/>
            <a:ext cx="8723780" cy="4247317"/>
          </a:xfrm>
          <a:prstGeom prst="rect">
            <a:avLst/>
          </a:prstGeom>
          <a:noFill/>
        </p:spPr>
        <p:txBody>
          <a:bodyPr wrap="square" rtlCol="0">
            <a:spAutoFit/>
          </a:bodyPr>
          <a:lstStyle/>
          <a:p>
            <a:r>
              <a:rPr lang="en-US" b="1" dirty="0" smtClean="0"/>
              <a:t>“Use an incentive system in NMU Base FAR 1.25, Max 2.5”  (Currently, FAR is 0.5)</a:t>
            </a:r>
            <a:endParaRPr lang="en-US" dirty="0"/>
          </a:p>
          <a:p>
            <a:r>
              <a:rPr lang="en-US" b="1" dirty="0" smtClean="0"/>
              <a:t>Consistent with Comprehensive Plan?   </a:t>
            </a:r>
          </a:p>
          <a:p>
            <a:r>
              <a:rPr lang="en-US" b="1" dirty="0"/>
              <a:t>POLICY S-EG-44. </a:t>
            </a:r>
            <a:r>
              <a:rPr lang="en-US" dirty="0"/>
              <a:t>Consider the use of a land use incentive system in office and</a:t>
            </a:r>
          </a:p>
          <a:p>
            <a:r>
              <a:rPr lang="en-US" dirty="0"/>
              <a:t>mixed use areas that incentivizes provision of infrastructure and amenities that offer</a:t>
            </a:r>
          </a:p>
          <a:p>
            <a:r>
              <a:rPr lang="en-US" dirty="0"/>
              <a:t>public benefits through the potential for additional floor area ratio (FAR) and height.</a:t>
            </a:r>
            <a:endParaRPr lang="en-US" b="1" dirty="0" smtClean="0"/>
          </a:p>
          <a:p>
            <a:r>
              <a:rPr lang="en-US" b="1" dirty="0" smtClean="0"/>
              <a:t>POLICY </a:t>
            </a:r>
            <a:r>
              <a:rPr lang="en-US" b="1" dirty="0"/>
              <a:t>S-EG-1. </a:t>
            </a:r>
            <a:r>
              <a:rPr lang="en-US" dirty="0"/>
              <a:t>Focus Eastgate growth into a mixed use center adjacent to the</a:t>
            </a:r>
          </a:p>
          <a:p>
            <a:r>
              <a:rPr lang="en-US" dirty="0"/>
              <a:t>Eastgate Transit Center with greater height and intensity than the surrounding area.</a:t>
            </a:r>
            <a:endParaRPr lang="en-US" b="1" dirty="0"/>
          </a:p>
          <a:p>
            <a:endParaRPr lang="en-US" b="1" dirty="0" smtClean="0"/>
          </a:p>
          <a:p>
            <a:r>
              <a:rPr lang="en-US" b="1" dirty="0" smtClean="0"/>
              <a:t>Consistent with CAC Final Report?</a:t>
            </a:r>
            <a:r>
              <a:rPr lang="en-US" dirty="0"/>
              <a:t> “Maximum FAR: 0.75 to 1.0 is recommended”</a:t>
            </a:r>
          </a:p>
          <a:p>
            <a:endParaRPr lang="en-US" dirty="0"/>
          </a:p>
          <a:p>
            <a:r>
              <a:rPr lang="en-US" b="1" dirty="0" smtClean="0"/>
              <a:t>Consistent with Environmental Analysis and other reports?</a:t>
            </a:r>
          </a:p>
          <a:p>
            <a:r>
              <a:rPr lang="en-US" dirty="0" smtClean="0"/>
              <a:t>Environmental analysis only studied up to 1.0 FAR</a:t>
            </a:r>
          </a:p>
          <a:p>
            <a:r>
              <a:rPr lang="en-US" dirty="0" smtClean="0"/>
              <a:t>Also, economic analysis determined that an incentive system was not viable in the area.  Economics would dictate that developers would build to Base FAR and provide no public amenities. </a:t>
            </a:r>
            <a:endParaRPr lang="en-US" dirty="0"/>
          </a:p>
        </p:txBody>
      </p:sp>
    </p:spTree>
    <p:extLst>
      <p:ext uri="{BB962C8B-B14F-4D97-AF65-F5344CB8AC3E}">
        <p14:creationId xmlns:p14="http://schemas.microsoft.com/office/powerpoint/2010/main" val="296415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Text Placeholder 2"/>
          <p:cNvSpPr>
            <a:spLocks noGrp="1"/>
          </p:cNvSpPr>
          <p:nvPr>
            <p:ph type="body" idx="1"/>
          </p:nvPr>
        </p:nvSpPr>
        <p:spPr/>
        <p:txBody>
          <a:bodyPr/>
          <a:lstStyle/>
          <a:p>
            <a:r>
              <a:rPr lang="en-US" dirty="0" smtClean="0"/>
              <a:t>NMU</a:t>
            </a:r>
            <a:endParaRPr lang="en-US" dirty="0"/>
          </a:p>
        </p:txBody>
      </p:sp>
      <p:sp>
        <p:nvSpPr>
          <p:cNvPr id="5" name="Rectangle 4"/>
          <p:cNvSpPr/>
          <p:nvPr/>
        </p:nvSpPr>
        <p:spPr>
          <a:xfrm>
            <a:off x="519953" y="681317"/>
            <a:ext cx="8338297" cy="1754326"/>
          </a:xfrm>
          <a:prstGeom prst="rect">
            <a:avLst/>
          </a:prstGeom>
        </p:spPr>
        <p:txBody>
          <a:bodyPr wrap="square">
            <a:spAutoFit/>
          </a:bodyPr>
          <a:lstStyle/>
          <a:p>
            <a:r>
              <a:rPr lang="en-US" dirty="0" smtClean="0">
                <a:latin typeface="SwitzerlandLightPlain"/>
              </a:rPr>
              <a:t>CAC - New development on properties that receive additional development capacity as a result of the Eastgate/I-90 Land Use &amp; Transportation Project (e.g., from the existing maximum FAR of 0.5 to something greater) should provide or </a:t>
            </a:r>
            <a:r>
              <a:rPr lang="en-US" b="1" dirty="0" smtClean="0">
                <a:latin typeface="SwitzerlandBold"/>
              </a:rPr>
              <a:t>contribute to public benefits </a:t>
            </a:r>
            <a:r>
              <a:rPr lang="en-US" dirty="0" smtClean="0">
                <a:latin typeface="SwitzerlandLightPlain"/>
              </a:rPr>
              <a:t>as a condition of realizing</a:t>
            </a:r>
          </a:p>
          <a:p>
            <a:r>
              <a:rPr lang="en-US" dirty="0" smtClean="0">
                <a:latin typeface="SwitzerlandLightPlain"/>
              </a:rPr>
              <a:t>that added capacity.</a:t>
            </a:r>
          </a:p>
          <a:p>
            <a:endParaRPr lang="en-US" dirty="0">
              <a:latin typeface="SwitzerlandLightPlain"/>
            </a:endParaRPr>
          </a:p>
        </p:txBody>
      </p:sp>
    </p:spTree>
    <p:extLst>
      <p:ext uri="{BB962C8B-B14F-4D97-AF65-F5344CB8AC3E}">
        <p14:creationId xmlns:p14="http://schemas.microsoft.com/office/powerpoint/2010/main" val="1278322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Text Placeholder 2"/>
          <p:cNvSpPr>
            <a:spLocks noGrp="1"/>
          </p:cNvSpPr>
          <p:nvPr>
            <p:ph type="body" idx="1"/>
          </p:nvPr>
        </p:nvSpPr>
        <p:spPr/>
        <p:txBody>
          <a:bodyPr/>
          <a:lstStyle/>
          <a:p>
            <a:r>
              <a:rPr lang="en-US" dirty="0" smtClean="0"/>
              <a:t>NMU</a:t>
            </a:r>
            <a:endParaRPr lang="en-US" dirty="0"/>
          </a:p>
        </p:txBody>
      </p:sp>
      <p:sp>
        <p:nvSpPr>
          <p:cNvPr id="4" name="TextBox 3"/>
          <p:cNvSpPr txBox="1"/>
          <p:nvPr/>
        </p:nvSpPr>
        <p:spPr>
          <a:xfrm>
            <a:off x="179294" y="251012"/>
            <a:ext cx="8678956" cy="4524315"/>
          </a:xfrm>
          <a:prstGeom prst="rect">
            <a:avLst/>
          </a:prstGeom>
          <a:noFill/>
        </p:spPr>
        <p:txBody>
          <a:bodyPr wrap="square" rtlCol="0">
            <a:spAutoFit/>
          </a:bodyPr>
          <a:lstStyle/>
          <a:p>
            <a:r>
              <a:rPr lang="en-US" b="1" dirty="0" smtClean="0"/>
              <a:t>“Change the lot coverage in NMU from proposed 35% to 70% like Bel-Red”</a:t>
            </a:r>
          </a:p>
          <a:p>
            <a:endParaRPr lang="en-US" dirty="0"/>
          </a:p>
          <a:p>
            <a:r>
              <a:rPr lang="en-US" b="1" dirty="0" smtClean="0"/>
              <a:t>Consistent with Comprehensive Plan?</a:t>
            </a:r>
          </a:p>
          <a:p>
            <a:r>
              <a:rPr lang="en-US" b="1" dirty="0"/>
              <a:t>POLICY S-EG-6. </a:t>
            </a:r>
            <a:r>
              <a:rPr lang="en-US" dirty="0"/>
              <a:t>Ensure that increases in impervious surface area or stormwater</a:t>
            </a:r>
          </a:p>
          <a:p>
            <a:r>
              <a:rPr lang="en-US" dirty="0"/>
              <a:t>runoff will not increase the quantity or worsen the stormwater quality entering public</a:t>
            </a:r>
          </a:p>
          <a:p>
            <a:r>
              <a:rPr lang="en-US" dirty="0"/>
              <a:t>drainage systems, streams, Phantom Lake, Lake Washington, and Lake Sammamish</a:t>
            </a:r>
            <a:r>
              <a:rPr lang="en-US" dirty="0" smtClean="0"/>
              <a:t>.</a:t>
            </a:r>
          </a:p>
          <a:p>
            <a:endParaRPr lang="en-US" dirty="0"/>
          </a:p>
          <a:p>
            <a:r>
              <a:rPr lang="en-US" dirty="0" smtClean="0"/>
              <a:t>(The NMU in the Eastgate area would drain to Vasa Creek.  Increasing the lot coverage from proposed 35 to 70% would increase the quantity of stormwater entering the public drainage system. Given that there are no natural drainage requirements in proposed NMU as there are in Bel-Red.)</a:t>
            </a:r>
          </a:p>
          <a:p>
            <a:r>
              <a:rPr lang="en-US" dirty="0" smtClean="0"/>
              <a:t>Also many general policies to reduce impervious surface.</a:t>
            </a:r>
          </a:p>
          <a:p>
            <a:endParaRPr lang="en-US" dirty="0"/>
          </a:p>
          <a:p>
            <a:r>
              <a:rPr lang="en-US" b="1" dirty="0" smtClean="0"/>
              <a:t>Consistent with CAC?  </a:t>
            </a:r>
            <a:r>
              <a:rPr lang="en-US" dirty="0" smtClean="0"/>
              <a:t>No specific passages about lot coverage, but does favor reduction of impervious surface and low impact development.</a:t>
            </a:r>
            <a:endParaRPr lang="en-US" dirty="0"/>
          </a:p>
          <a:p>
            <a:endParaRPr lang="en-US" dirty="0"/>
          </a:p>
        </p:txBody>
      </p:sp>
    </p:spTree>
    <p:extLst>
      <p:ext uri="{BB962C8B-B14F-4D97-AF65-F5344CB8AC3E}">
        <p14:creationId xmlns:p14="http://schemas.microsoft.com/office/powerpoint/2010/main" val="1414396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a:p>
        </p:txBody>
      </p:sp>
      <p:sp>
        <p:nvSpPr>
          <p:cNvPr id="4" name="TextBox 3"/>
          <p:cNvSpPr txBox="1"/>
          <p:nvPr/>
        </p:nvSpPr>
        <p:spPr>
          <a:xfrm>
            <a:off x="242047" y="349624"/>
            <a:ext cx="8704729" cy="2185214"/>
          </a:xfrm>
          <a:prstGeom prst="rect">
            <a:avLst/>
          </a:prstGeom>
          <a:noFill/>
        </p:spPr>
        <p:txBody>
          <a:bodyPr wrap="square" rtlCol="0">
            <a:spAutoFit/>
          </a:bodyPr>
          <a:lstStyle/>
          <a:p>
            <a:r>
              <a:rPr lang="en-US" dirty="0" smtClean="0"/>
              <a:t> </a:t>
            </a:r>
            <a:r>
              <a:rPr lang="en-US" sz="3200" dirty="0" smtClean="0"/>
              <a:t>Questions from the </a:t>
            </a:r>
          </a:p>
          <a:p>
            <a:r>
              <a:rPr lang="en-US" sz="3200" dirty="0" smtClean="0"/>
              <a:t> Commission?</a:t>
            </a:r>
          </a:p>
          <a:p>
            <a:endParaRPr lang="en-US" dirty="0"/>
          </a:p>
          <a:p>
            <a:endParaRPr lang="en-US" dirty="0" smtClean="0"/>
          </a:p>
          <a:p>
            <a:endParaRPr lang="en-US" dirty="0"/>
          </a:p>
          <a:p>
            <a:endParaRPr lang="en-US" dirty="0"/>
          </a:p>
        </p:txBody>
      </p:sp>
      <p:sp>
        <p:nvSpPr>
          <p:cNvPr id="5" name="AutoShape 2" descr="Image result for Question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4827213" y="489064"/>
            <a:ext cx="3877516" cy="3877516"/>
          </a:xfrm>
          <a:prstGeom prst="rect">
            <a:avLst/>
          </a:prstGeom>
        </p:spPr>
      </p:pic>
    </p:spTree>
    <p:extLst>
      <p:ext uri="{BB962C8B-B14F-4D97-AF65-F5344CB8AC3E}">
        <p14:creationId xmlns:p14="http://schemas.microsoft.com/office/powerpoint/2010/main" val="2417294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 Placeholder 2"/>
          <p:cNvSpPr>
            <a:spLocks noGrp="1"/>
          </p:cNvSpPr>
          <p:nvPr>
            <p:ph type="body" idx="1"/>
          </p:nvPr>
        </p:nvSpPr>
        <p:spPr>
          <a:xfrm>
            <a:off x="644096" y="-139337"/>
            <a:ext cx="7936024" cy="3326674"/>
          </a:xfrm>
        </p:spPr>
        <p:txBody>
          <a:bodyPr>
            <a:normAutofit/>
          </a:bodyPr>
          <a:lstStyle/>
          <a:p>
            <a:pPr>
              <a:buClr>
                <a:schemeClr val="tx1">
                  <a:lumMod val="75000"/>
                  <a:lumOff val="25000"/>
                </a:schemeClr>
              </a:buClr>
            </a:pPr>
            <a:r>
              <a:rPr lang="en-US" sz="2000" dirty="0" smtClean="0"/>
              <a:t>NEXT STEPS</a:t>
            </a:r>
          </a:p>
          <a:p>
            <a:pPr marL="342900" indent="-342900">
              <a:buClr>
                <a:schemeClr val="tx1">
                  <a:lumMod val="75000"/>
                  <a:lumOff val="25000"/>
                </a:schemeClr>
              </a:buClr>
              <a:buFont typeface="Arial" panose="020B0604020202020204" pitchFamily="34" charset="0"/>
              <a:buChar char="•"/>
            </a:pPr>
            <a:r>
              <a:rPr lang="en-US" sz="2000" dirty="0" smtClean="0"/>
              <a:t>Planning Commission transmits recommendation to Council</a:t>
            </a:r>
          </a:p>
          <a:p>
            <a:pPr marL="342900" indent="-342900">
              <a:buClr>
                <a:schemeClr val="tx1">
                  <a:lumMod val="75000"/>
                  <a:lumOff val="25000"/>
                </a:schemeClr>
              </a:buClr>
              <a:buFont typeface="Arial" panose="020B0604020202020204" pitchFamily="34" charset="0"/>
              <a:buChar char="•"/>
            </a:pPr>
            <a:r>
              <a:rPr lang="en-US" sz="2000" dirty="0" smtClean="0"/>
              <a:t>Council considers Eastgate Land Use Code Amendments</a:t>
            </a:r>
          </a:p>
          <a:p>
            <a:pPr>
              <a:buClr>
                <a:schemeClr val="tx1">
                  <a:lumMod val="75000"/>
                  <a:lumOff val="25000"/>
                </a:schemeClr>
              </a:buClr>
            </a:pPr>
            <a:endParaRPr lang="en-US" sz="2000" dirty="0" smtClean="0"/>
          </a:p>
          <a:p>
            <a:pPr algn="r">
              <a:buClr>
                <a:schemeClr val="tx1">
                  <a:lumMod val="75000"/>
                  <a:lumOff val="25000"/>
                </a:schemeClr>
              </a:buClr>
            </a:pPr>
            <a:endParaRPr lang="en-US" sz="2400" dirty="0"/>
          </a:p>
        </p:txBody>
      </p:sp>
      <p:sp>
        <p:nvSpPr>
          <p:cNvPr id="8" name="TextBox 7"/>
          <p:cNvSpPr txBox="1"/>
          <p:nvPr/>
        </p:nvSpPr>
        <p:spPr>
          <a:xfrm>
            <a:off x="418013" y="2743200"/>
            <a:ext cx="8969586" cy="2431435"/>
          </a:xfrm>
          <a:prstGeom prst="rect">
            <a:avLst/>
          </a:prstGeom>
          <a:noFill/>
        </p:spPr>
        <p:txBody>
          <a:bodyPr wrap="square" rtlCol="0">
            <a:spAutoFit/>
          </a:bodyPr>
          <a:lstStyle/>
          <a:p>
            <a:r>
              <a:rPr lang="en-US" sz="1600" dirty="0" smtClean="0"/>
              <a:t>For More Information:</a:t>
            </a:r>
          </a:p>
          <a:p>
            <a:r>
              <a:rPr lang="en-US" sz="1600" dirty="0">
                <a:hlinkClick r:id="rId2"/>
              </a:rPr>
              <a:t>http://</a:t>
            </a:r>
            <a:r>
              <a:rPr lang="en-US" sz="1600" dirty="0" smtClean="0">
                <a:hlinkClick r:id="rId2"/>
              </a:rPr>
              <a:t>www.bellevuewa.gov/eastgate-corridor.htm</a:t>
            </a:r>
            <a:endParaRPr lang="en-US" sz="1600" dirty="0" smtClean="0"/>
          </a:p>
          <a:p>
            <a:r>
              <a:rPr lang="en-US" sz="1600" dirty="0" smtClean="0"/>
              <a:t>Terry Cullen, Comprehensive Planning Manager, Planning and Community Development, 452-4070, </a:t>
            </a:r>
            <a:r>
              <a:rPr lang="en-US" sz="1600" dirty="0" smtClean="0">
                <a:solidFill>
                  <a:srgbClr val="D25814"/>
                </a:solidFill>
              </a:rPr>
              <a:t>tcullen@bellevuewa.gov</a:t>
            </a:r>
          </a:p>
          <a:p>
            <a:r>
              <a:rPr lang="en-US" sz="1600" dirty="0" smtClean="0"/>
              <a:t>Trish Byers, Code Development Manager, Development Services,  452-4241, </a:t>
            </a:r>
            <a:r>
              <a:rPr lang="en-US" sz="1600" dirty="0" smtClean="0">
                <a:solidFill>
                  <a:srgbClr val="D25814"/>
                </a:solidFill>
                <a:hlinkClick r:id="rId3"/>
              </a:rPr>
              <a:t>pbyers@bellevuewa.gov</a:t>
            </a:r>
            <a:endParaRPr lang="en-US" sz="1600" dirty="0" smtClean="0">
              <a:solidFill>
                <a:srgbClr val="D25814"/>
              </a:solidFill>
            </a:endParaRP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545954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land use Districts </a:t>
            </a:r>
            <a:endParaRPr lang="en-US" dirty="0"/>
          </a:p>
        </p:txBody>
      </p:sp>
      <p:sp>
        <p:nvSpPr>
          <p:cNvPr id="3" name="Text Placeholder 2"/>
          <p:cNvSpPr>
            <a:spLocks noGrp="1"/>
          </p:cNvSpPr>
          <p:nvPr>
            <p:ph type="body" idx="1"/>
          </p:nvPr>
        </p:nvSpPr>
        <p:spPr/>
        <p:txBody>
          <a:bodyPr/>
          <a:lstStyle/>
          <a:p>
            <a:endParaRPr lang="en-US" dirty="0"/>
          </a:p>
        </p:txBody>
      </p:sp>
      <p:pic>
        <p:nvPicPr>
          <p:cNvPr id="6" name="Picture 5"/>
          <p:cNvPicPr>
            <a:picLocks noChangeAspect="1"/>
          </p:cNvPicPr>
          <p:nvPr/>
        </p:nvPicPr>
        <p:blipFill rotWithShape="1">
          <a:blip r:embed="rId2"/>
          <a:srcRect l="6367" t="5962" r="36483" b="49691"/>
          <a:stretch/>
        </p:blipFill>
        <p:spPr>
          <a:xfrm>
            <a:off x="60962" y="60960"/>
            <a:ext cx="9022078" cy="4511041"/>
          </a:xfrm>
          <a:prstGeom prst="rect">
            <a:avLst/>
          </a:prstGeom>
          <a:ln>
            <a:noFill/>
          </a:ln>
          <a:effectLst>
            <a:outerShdw blurRad="292100" dist="139700" dir="2700000" algn="tl" rotWithShape="0">
              <a:srgbClr val="333333">
                <a:alpha val="65000"/>
              </a:srgbClr>
            </a:outerShdw>
          </a:effectLst>
        </p:spPr>
      </p:pic>
      <p:cxnSp>
        <p:nvCxnSpPr>
          <p:cNvPr id="10" name="Straight Arrow Connector 9"/>
          <p:cNvCxnSpPr/>
          <p:nvPr/>
        </p:nvCxnSpPr>
        <p:spPr>
          <a:xfrm>
            <a:off x="3151573" y="932155"/>
            <a:ext cx="88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473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USE Code amendments</a:t>
            </a:r>
            <a:endParaRPr lang="en-US" dirty="0"/>
          </a:p>
        </p:txBody>
      </p:sp>
      <p:sp>
        <p:nvSpPr>
          <p:cNvPr id="3" name="Text Placeholder 2"/>
          <p:cNvSpPr>
            <a:spLocks noGrp="1"/>
          </p:cNvSpPr>
          <p:nvPr>
            <p:ph type="body" idx="1"/>
          </p:nvPr>
        </p:nvSpPr>
        <p:spPr/>
        <p:txBody>
          <a:bodyPr/>
          <a:lstStyle/>
          <a:p>
            <a:endParaRPr lang="en-US" dirty="0"/>
          </a:p>
        </p:txBody>
      </p:sp>
      <p:sp>
        <p:nvSpPr>
          <p:cNvPr id="5" name="TextBox 4"/>
          <p:cNvSpPr txBox="1"/>
          <p:nvPr/>
        </p:nvSpPr>
        <p:spPr>
          <a:xfrm>
            <a:off x="200297" y="261256"/>
            <a:ext cx="5259977" cy="3416320"/>
          </a:xfrm>
          <a:prstGeom prst="rect">
            <a:avLst/>
          </a:prstGeom>
          <a:noFill/>
        </p:spPr>
        <p:txBody>
          <a:bodyPr wrap="square" rtlCol="0">
            <a:spAutoFit/>
          </a:bodyPr>
          <a:lstStyle/>
          <a:p>
            <a:r>
              <a:rPr lang="en-US" dirty="0" smtClean="0"/>
              <a:t>LAND USE CODE AMENDMENTS </a:t>
            </a:r>
          </a:p>
          <a:p>
            <a:r>
              <a:rPr lang="en-US" dirty="0" smtClean="0"/>
              <a:t>THREE NEW DISTRICTS PROPOSED</a:t>
            </a:r>
          </a:p>
          <a:p>
            <a:pPr marL="742950" lvl="1" indent="-285750">
              <a:buFont typeface="Arial" panose="020B0604020202020204" pitchFamily="34" charset="0"/>
              <a:buChar char="•"/>
            </a:pPr>
            <a:r>
              <a:rPr lang="en-US" dirty="0" smtClean="0"/>
              <a:t>Eastgate Transit Oriented Development (EG-TOD)</a:t>
            </a:r>
          </a:p>
          <a:p>
            <a:pPr marL="742950" lvl="1" indent="-285750">
              <a:buFont typeface="Arial" panose="020B0604020202020204" pitchFamily="34" charset="0"/>
              <a:buChar char="•"/>
            </a:pPr>
            <a:r>
              <a:rPr lang="en-US" dirty="0" smtClean="0"/>
              <a:t>Office Limited Business (OLB 2) </a:t>
            </a:r>
          </a:p>
          <a:p>
            <a:pPr marL="742950" lvl="1" indent="-285750">
              <a:buFont typeface="Arial" panose="020B0604020202020204" pitchFamily="34" charset="0"/>
              <a:buChar char="•"/>
            </a:pPr>
            <a:r>
              <a:rPr lang="en-US" dirty="0" smtClean="0"/>
              <a:t>Neighborhood Mixed Use (NMU)</a:t>
            </a:r>
            <a:endParaRPr lang="en-US" dirty="0"/>
          </a:p>
          <a:p>
            <a:r>
              <a:rPr lang="en-US" dirty="0" smtClean="0"/>
              <a:t>Within Each Zone</a:t>
            </a:r>
          </a:p>
          <a:p>
            <a:pPr marL="742950" lvl="1" indent="-285750">
              <a:buFont typeface="Arial" panose="020B0604020202020204" pitchFamily="34" charset="0"/>
              <a:buChar char="•"/>
            </a:pPr>
            <a:r>
              <a:rPr lang="en-US" dirty="0" smtClean="0"/>
              <a:t>Uses</a:t>
            </a:r>
          </a:p>
          <a:p>
            <a:pPr marL="742950" lvl="1" indent="-285750">
              <a:buFont typeface="Arial" panose="020B0604020202020204" pitchFamily="34" charset="0"/>
              <a:buChar char="•"/>
            </a:pPr>
            <a:r>
              <a:rPr lang="en-US" dirty="0" smtClean="0"/>
              <a:t>Dimensional Requirements</a:t>
            </a:r>
          </a:p>
          <a:p>
            <a:pPr marL="742950" lvl="1" indent="-285750">
              <a:buFont typeface="Arial" panose="020B0604020202020204" pitchFamily="34" charset="0"/>
              <a:buChar char="•"/>
            </a:pPr>
            <a:r>
              <a:rPr lang="en-US" dirty="0" smtClean="0"/>
              <a:t>Development Standards</a:t>
            </a:r>
          </a:p>
          <a:p>
            <a:pPr marL="742950" lvl="1" indent="-285750">
              <a:buFont typeface="Arial" panose="020B0604020202020204" pitchFamily="34" charset="0"/>
              <a:buChar char="•"/>
            </a:pPr>
            <a:r>
              <a:rPr lang="en-US" dirty="0" smtClean="0"/>
              <a:t>Design Guidelines</a:t>
            </a:r>
          </a:p>
          <a:p>
            <a:endParaRPr lang="en-US" dirty="0"/>
          </a:p>
        </p:txBody>
      </p:sp>
      <p:pic>
        <p:nvPicPr>
          <p:cNvPr id="6" name="Picture 5"/>
          <p:cNvPicPr>
            <a:picLocks noChangeAspect="1"/>
          </p:cNvPicPr>
          <p:nvPr/>
        </p:nvPicPr>
        <p:blipFill>
          <a:blip r:embed="rId2"/>
          <a:stretch>
            <a:fillRect/>
          </a:stretch>
        </p:blipFill>
        <p:spPr>
          <a:xfrm>
            <a:off x="5765153" y="189077"/>
            <a:ext cx="3785894" cy="2881300"/>
          </a:xfrm>
          <a:prstGeom prst="rect">
            <a:avLst/>
          </a:prstGeom>
        </p:spPr>
      </p:pic>
      <p:pic>
        <p:nvPicPr>
          <p:cNvPr id="8" name="Picture 7"/>
          <p:cNvPicPr>
            <a:picLocks noChangeAspect="1"/>
          </p:cNvPicPr>
          <p:nvPr/>
        </p:nvPicPr>
        <p:blipFill>
          <a:blip r:embed="rId3"/>
          <a:stretch>
            <a:fillRect/>
          </a:stretch>
        </p:blipFill>
        <p:spPr>
          <a:xfrm>
            <a:off x="3619500" y="2291751"/>
            <a:ext cx="3323547" cy="2211669"/>
          </a:xfrm>
          <a:prstGeom prst="rect">
            <a:avLst/>
          </a:prstGeom>
        </p:spPr>
      </p:pic>
    </p:spTree>
    <p:extLst>
      <p:ext uri="{BB962C8B-B14F-4D97-AF65-F5344CB8AC3E}">
        <p14:creationId xmlns:p14="http://schemas.microsoft.com/office/powerpoint/2010/main" val="1876599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Eastgate </a:t>
            </a:r>
            <a:r>
              <a:rPr lang="en-US" dirty="0" err="1" smtClean="0"/>
              <a:t>luca</a:t>
            </a:r>
            <a:r>
              <a:rPr lang="en-US" smtClean="0"/>
              <a:t> Proposal</a:t>
            </a:r>
            <a:endParaRPr lang="en-US" dirty="0"/>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537883" y="612845"/>
            <a:ext cx="7826188" cy="369332"/>
          </a:xfrm>
          <a:prstGeom prst="rect">
            <a:avLst/>
          </a:prstGeom>
        </p:spPr>
        <p:txBody>
          <a:bodyPr wrap="square">
            <a:spAutoFit/>
          </a:bodyPr>
          <a:lstStyle/>
          <a:p>
            <a:endParaRPr lang="en-US" u="sng" dirty="0"/>
          </a:p>
        </p:txBody>
      </p:sp>
      <p:sp>
        <p:nvSpPr>
          <p:cNvPr id="5" name="TextBox 4"/>
          <p:cNvSpPr txBox="1"/>
          <p:nvPr/>
        </p:nvSpPr>
        <p:spPr>
          <a:xfrm>
            <a:off x="125506" y="349624"/>
            <a:ext cx="8480612" cy="3139321"/>
          </a:xfrm>
          <a:prstGeom prst="rect">
            <a:avLst/>
          </a:prstGeom>
          <a:noFill/>
        </p:spPr>
        <p:txBody>
          <a:bodyPr wrap="square" rtlCol="0">
            <a:spAutoFit/>
          </a:bodyPr>
          <a:lstStyle/>
          <a:p>
            <a:r>
              <a:rPr lang="en-US" dirty="0" smtClean="0"/>
              <a:t>The PC is here to make a recommendation to the Council on the proposed land use code amendments.</a:t>
            </a:r>
          </a:p>
          <a:p>
            <a:endParaRPr lang="en-US" dirty="0"/>
          </a:p>
          <a:p>
            <a:r>
              <a:rPr lang="en-US" dirty="0" smtClean="0"/>
              <a:t>There are three new districts proposed  (EG-TOD, OLB 2, NMU).  Each district has new </a:t>
            </a:r>
          </a:p>
          <a:p>
            <a:pPr marL="285750" indent="-285750">
              <a:buFont typeface="Arial" panose="020B0604020202020204" pitchFamily="34" charset="0"/>
              <a:buChar char="•"/>
            </a:pPr>
            <a:r>
              <a:rPr lang="en-US" dirty="0" smtClean="0"/>
              <a:t>Dimensions</a:t>
            </a:r>
          </a:p>
          <a:p>
            <a:pPr marL="285750" indent="-285750">
              <a:buFont typeface="Arial" panose="020B0604020202020204" pitchFamily="34" charset="0"/>
              <a:buChar char="•"/>
            </a:pPr>
            <a:r>
              <a:rPr lang="en-US" dirty="0" smtClean="0"/>
              <a:t>Development Regulations</a:t>
            </a:r>
          </a:p>
          <a:p>
            <a:pPr marL="285750" indent="-285750">
              <a:buFont typeface="Arial" panose="020B0604020202020204" pitchFamily="34" charset="0"/>
              <a:buChar char="•"/>
            </a:pPr>
            <a:r>
              <a:rPr lang="en-US" dirty="0" smtClean="0"/>
              <a:t>Design Guidelines</a:t>
            </a:r>
          </a:p>
          <a:p>
            <a:r>
              <a:rPr lang="en-US" dirty="0" smtClean="0"/>
              <a:t>Transition Area Design Guidelines</a:t>
            </a:r>
          </a:p>
          <a:p>
            <a:r>
              <a:rPr lang="en-US" dirty="0" smtClean="0"/>
              <a:t>Conformance Amendments</a:t>
            </a:r>
          </a:p>
          <a:p>
            <a:endParaRPr lang="en-US" dirty="0" smtClean="0"/>
          </a:p>
          <a:p>
            <a:endParaRPr lang="en-US" dirty="0"/>
          </a:p>
        </p:txBody>
      </p:sp>
    </p:spTree>
    <p:extLst>
      <p:ext uri="{BB962C8B-B14F-4D97-AF65-F5344CB8AC3E}">
        <p14:creationId xmlns:p14="http://schemas.microsoft.com/office/powerpoint/2010/main" val="3049561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91439" y="176072"/>
            <a:ext cx="8948057" cy="2062103"/>
          </a:xfrm>
          <a:prstGeom prst="rect">
            <a:avLst/>
          </a:prstGeom>
        </p:spPr>
        <p:txBody>
          <a:bodyPr wrap="square">
            <a:spAutoFit/>
          </a:bodyPr>
          <a:lstStyle/>
          <a:p>
            <a:r>
              <a:rPr lang="en-US" sz="1600" b="1" dirty="0"/>
              <a:t>EG-TOD  Transit Oriented Development District (EG-TOD).  </a:t>
            </a:r>
            <a:r>
              <a:rPr lang="en-US" sz="1600" dirty="0"/>
              <a:t>The purpose of the TOD District is to provide an area for a mix of housing, retail, office, and service uses, with an emphasis on housing.  The district is limited in area so that there is an appropriate level of density nearest the highest levels of transit service</a:t>
            </a:r>
            <a:r>
              <a:rPr lang="en-US" sz="1600" dirty="0" smtClean="0"/>
              <a:t>.</a:t>
            </a:r>
          </a:p>
          <a:p>
            <a:endParaRPr lang="en-US" sz="1600" dirty="0"/>
          </a:p>
          <a:p>
            <a:pPr marL="342900" indent="-342900">
              <a:buFont typeface="Arial" panose="020B0604020202020204" pitchFamily="34" charset="0"/>
              <a:buChar char="•"/>
            </a:pPr>
            <a:r>
              <a:rPr lang="en-US" sz="1600" b="1" dirty="0"/>
              <a:t>FAR - 2.0 +</a:t>
            </a:r>
          </a:p>
          <a:p>
            <a:pPr lvl="1"/>
            <a:r>
              <a:rPr lang="en-US" sz="1600" b="1" dirty="0"/>
              <a:t>Up to 1.0 excepted for Affordable Housing, Open Space, Public Restrooms, Special Dedications and Transfers</a:t>
            </a:r>
          </a:p>
          <a:p>
            <a:pPr marL="342900" indent="-342900">
              <a:buFont typeface="Arial" panose="020B0604020202020204" pitchFamily="34" charset="0"/>
              <a:buChar char="•"/>
            </a:pPr>
            <a:r>
              <a:rPr lang="en-US" sz="1600" b="1" dirty="0"/>
              <a:t>Max. Bldg. Ht. 160 ft. (10-12 stories</a:t>
            </a:r>
            <a:r>
              <a:rPr lang="en-US" sz="1600" b="1" dirty="0" smtClean="0"/>
              <a:t>) </a:t>
            </a:r>
            <a:r>
              <a:rPr lang="en-US" sz="1600" b="1" dirty="0"/>
              <a:t>/45 ft</a:t>
            </a:r>
            <a:r>
              <a:rPr lang="en-US" sz="1600" b="1" dirty="0" smtClean="0"/>
              <a:t>. </a:t>
            </a:r>
            <a:endParaRPr lang="en-US" dirty="0"/>
          </a:p>
        </p:txBody>
      </p:sp>
      <p:pic>
        <p:nvPicPr>
          <p:cNvPr id="5" name="Picture 4"/>
          <p:cNvPicPr>
            <a:picLocks noChangeAspect="1"/>
          </p:cNvPicPr>
          <p:nvPr/>
        </p:nvPicPr>
        <p:blipFill rotWithShape="1">
          <a:blip r:embed="rId2"/>
          <a:srcRect l="6367" t="5962" r="36483" b="49691"/>
          <a:stretch/>
        </p:blipFill>
        <p:spPr>
          <a:xfrm>
            <a:off x="54428" y="2346958"/>
            <a:ext cx="9022078" cy="4511041"/>
          </a:xfrm>
          <a:prstGeom prst="rect">
            <a:avLst/>
          </a:prstGeom>
          <a:ln>
            <a:noFill/>
          </a:ln>
          <a:effectLst>
            <a:outerShdw blurRad="292100" dist="139700" dir="2700000" algn="tl" rotWithShape="0">
              <a:srgbClr val="333333">
                <a:alpha val="65000"/>
              </a:srgbClr>
            </a:outerShdw>
          </a:effectLst>
        </p:spPr>
      </p:pic>
      <p:sp>
        <p:nvSpPr>
          <p:cNvPr id="6" name="Down Arrow 5"/>
          <p:cNvSpPr/>
          <p:nvPr/>
        </p:nvSpPr>
        <p:spPr>
          <a:xfrm rot="1822839">
            <a:off x="4813685" y="2863425"/>
            <a:ext cx="296092" cy="2170886"/>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351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EG-TOD dimensions </a:t>
            </a:r>
            <a:endParaRPr lang="en-US" dirty="0"/>
          </a:p>
        </p:txBody>
      </p:sp>
      <p:sp>
        <p:nvSpPr>
          <p:cNvPr id="3" name="Text Placeholder 2"/>
          <p:cNvSpPr>
            <a:spLocks noGrp="1"/>
          </p:cNvSpPr>
          <p:nvPr>
            <p:ph type="body" idx="1"/>
          </p:nvPr>
        </p:nvSpPr>
        <p:spPr/>
        <p:txBody>
          <a:bodyPr/>
          <a:lstStyle/>
          <a:p>
            <a:endParaRPr lang="en-US" dirty="0"/>
          </a:p>
        </p:txBody>
      </p:sp>
      <p:pic>
        <p:nvPicPr>
          <p:cNvPr id="7" name="Picture 6"/>
          <p:cNvPicPr>
            <a:picLocks noChangeAspect="1"/>
          </p:cNvPicPr>
          <p:nvPr/>
        </p:nvPicPr>
        <p:blipFill rotWithShape="1">
          <a:blip r:embed="rId2"/>
          <a:srcRect l="6367" t="5962" r="36483" b="49691"/>
          <a:stretch/>
        </p:blipFill>
        <p:spPr>
          <a:xfrm>
            <a:off x="0" y="2190203"/>
            <a:ext cx="9144000" cy="4572002"/>
          </a:xfrm>
          <a:prstGeom prst="rect">
            <a:avLst/>
          </a:prstGeom>
          <a:ln>
            <a:noFill/>
          </a:ln>
          <a:effectLst>
            <a:outerShdw blurRad="292100" dist="139700" dir="2700000" algn="tl" rotWithShape="0">
              <a:srgbClr val="333333">
                <a:alpha val="65000"/>
              </a:srgbClr>
            </a:outerShdw>
          </a:effectLst>
        </p:spPr>
      </p:pic>
      <p:sp>
        <p:nvSpPr>
          <p:cNvPr id="9" name="Down Arrow 8"/>
          <p:cNvSpPr/>
          <p:nvPr/>
        </p:nvSpPr>
        <p:spPr>
          <a:xfrm rot="916369">
            <a:off x="6533816" y="2774149"/>
            <a:ext cx="296092" cy="2785297"/>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2123658"/>
          </a:xfrm>
          <a:prstGeom prst="rect">
            <a:avLst/>
          </a:prstGeom>
        </p:spPr>
        <p:txBody>
          <a:bodyPr wrap="square">
            <a:spAutoFit/>
          </a:bodyPr>
          <a:lstStyle/>
          <a:p>
            <a:endParaRPr lang="en-US" sz="1600" b="1" dirty="0" smtClean="0"/>
          </a:p>
          <a:p>
            <a:r>
              <a:rPr lang="en-US" sz="1600" b="1" dirty="0" smtClean="0"/>
              <a:t>Neighborhood </a:t>
            </a:r>
            <a:r>
              <a:rPr lang="en-US" sz="1600" b="1" dirty="0"/>
              <a:t>Mixed Use (NMU). </a:t>
            </a:r>
            <a:r>
              <a:rPr lang="en-US" sz="1600" dirty="0"/>
              <a:t>The purpose of the NMU District is to provide an area with a mix of retail, service, office and residential uses with an emphasis on neighborhood retail and service uses.  This district is designed to be compatible with nearby neighborhoods and is easily accessible from the nearby office and residential uses.</a:t>
            </a:r>
          </a:p>
          <a:p>
            <a:endParaRPr lang="en-US" sz="1600" dirty="0" smtClean="0"/>
          </a:p>
          <a:p>
            <a:r>
              <a:rPr lang="en-US" b="1" dirty="0" smtClean="0"/>
              <a:t>FAR – 1.0 + Up to 1.0 FAR excepted for Affordable Housing</a:t>
            </a:r>
          </a:p>
          <a:p>
            <a:r>
              <a:rPr lang="en-US" b="1" dirty="0" smtClean="0"/>
              <a:t>Max. Bldg. Ht. – 75 ft. (about 5-6 stories)</a:t>
            </a:r>
            <a:endParaRPr lang="en-US" b="1" dirty="0"/>
          </a:p>
        </p:txBody>
      </p:sp>
    </p:spTree>
    <p:extLst>
      <p:ext uri="{BB962C8B-B14F-4D97-AF65-F5344CB8AC3E}">
        <p14:creationId xmlns:p14="http://schemas.microsoft.com/office/powerpoint/2010/main" val="36235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EG-TOD dimensions </a:t>
            </a:r>
            <a:endParaRPr lang="en-US" dirty="0"/>
          </a:p>
        </p:txBody>
      </p:sp>
      <p:sp>
        <p:nvSpPr>
          <p:cNvPr id="3" name="Text Placeholder 2"/>
          <p:cNvSpPr>
            <a:spLocks noGrp="1"/>
          </p:cNvSpPr>
          <p:nvPr>
            <p:ph type="body" idx="1"/>
          </p:nvPr>
        </p:nvSpPr>
        <p:spPr/>
        <p:txBody>
          <a:bodyPr/>
          <a:lstStyle/>
          <a:p>
            <a:endParaRPr lang="en-US" dirty="0"/>
          </a:p>
        </p:txBody>
      </p:sp>
      <p:pic>
        <p:nvPicPr>
          <p:cNvPr id="7" name="Picture 6"/>
          <p:cNvPicPr>
            <a:picLocks noChangeAspect="1"/>
          </p:cNvPicPr>
          <p:nvPr/>
        </p:nvPicPr>
        <p:blipFill rotWithShape="1">
          <a:blip r:embed="rId2"/>
          <a:srcRect l="6367" t="5962" r="36483" b="49691"/>
          <a:stretch/>
        </p:blipFill>
        <p:spPr>
          <a:xfrm>
            <a:off x="0" y="2190203"/>
            <a:ext cx="9144000" cy="4572002"/>
          </a:xfrm>
          <a:prstGeom prst="rect">
            <a:avLst/>
          </a:prstGeom>
          <a:ln>
            <a:noFill/>
          </a:ln>
          <a:effectLst>
            <a:outerShdw blurRad="292100" dist="139700" dir="2700000" algn="tl" rotWithShape="0">
              <a:srgbClr val="333333">
                <a:alpha val="65000"/>
              </a:srgbClr>
            </a:outerShdw>
          </a:effectLst>
        </p:spPr>
      </p:pic>
      <p:sp>
        <p:nvSpPr>
          <p:cNvPr id="8" name="Down Arrow 7"/>
          <p:cNvSpPr/>
          <p:nvPr/>
        </p:nvSpPr>
        <p:spPr>
          <a:xfrm rot="1822839">
            <a:off x="7765889" y="2489726"/>
            <a:ext cx="296092" cy="2170886"/>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3224478">
            <a:off x="1626348" y="4820830"/>
            <a:ext cx="296092" cy="2170886"/>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20" y="104502"/>
            <a:ext cx="8736330" cy="2123658"/>
          </a:xfrm>
          <a:prstGeom prst="rect">
            <a:avLst/>
          </a:prstGeom>
        </p:spPr>
        <p:txBody>
          <a:bodyPr wrap="square">
            <a:spAutoFit/>
          </a:bodyPr>
          <a:lstStyle/>
          <a:p>
            <a:r>
              <a:rPr lang="en-US" sz="1600" b="1" dirty="0"/>
              <a:t>Office Limited Business District 2 (OLB 2).  </a:t>
            </a:r>
            <a:r>
              <a:rPr lang="en-US" sz="1600" dirty="0"/>
              <a:t>The purpose of the OLB 2 District is to provide an area of integrated complexes made up of offices, hotels, or motels, eating and drinking establishments, and retail sales within walking distance to support business and employees.  The OLB 2 District has greater intensity and a larger mix of uses than the OLB District.  Such districts are located in areas that abut and have convenient access to freeways, major highways, and transit</a:t>
            </a:r>
            <a:r>
              <a:rPr lang="en-US" sz="1600" dirty="0" smtClean="0"/>
              <a:t>.</a:t>
            </a:r>
          </a:p>
          <a:p>
            <a:endParaRPr lang="en-US" sz="1600" dirty="0" smtClean="0"/>
          </a:p>
          <a:p>
            <a:r>
              <a:rPr lang="en-US" b="1" dirty="0" smtClean="0"/>
              <a:t>FAR – 1.0 </a:t>
            </a:r>
          </a:p>
          <a:p>
            <a:r>
              <a:rPr lang="en-US" b="1" dirty="0" smtClean="0"/>
              <a:t>Max. Bldg. Ht. – 75 ft. (about 5-6 stories)</a:t>
            </a:r>
            <a:endParaRPr lang="en-US" b="1" dirty="0"/>
          </a:p>
        </p:txBody>
      </p:sp>
    </p:spTree>
    <p:extLst>
      <p:ext uri="{BB962C8B-B14F-4D97-AF65-F5344CB8AC3E}">
        <p14:creationId xmlns:p14="http://schemas.microsoft.com/office/powerpoint/2010/main" val="1719891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lowchart: Process 68"/>
          <p:cNvSpPr/>
          <p:nvPr/>
        </p:nvSpPr>
        <p:spPr>
          <a:xfrm>
            <a:off x="5513610" y="1735582"/>
            <a:ext cx="1048297" cy="16520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Transition area design district</a:t>
            </a:r>
            <a:endParaRPr lang="en-US" dirty="0"/>
          </a:p>
        </p:txBody>
      </p:sp>
      <p:sp>
        <p:nvSpPr>
          <p:cNvPr id="3" name="Text Placeholder 2"/>
          <p:cNvSpPr>
            <a:spLocks noGrp="1"/>
          </p:cNvSpPr>
          <p:nvPr>
            <p:ph type="body" idx="1"/>
          </p:nvPr>
        </p:nvSpPr>
        <p:spPr>
          <a:xfrm>
            <a:off x="6471557" y="4960137"/>
            <a:ext cx="2400300" cy="1463040"/>
          </a:xfrm>
        </p:spPr>
        <p:txBody>
          <a:bodyPr/>
          <a:lstStyle/>
          <a:p>
            <a:endParaRPr lang="en-US" dirty="0"/>
          </a:p>
        </p:txBody>
      </p:sp>
      <p:sp>
        <p:nvSpPr>
          <p:cNvPr id="7" name="TextBox 6"/>
          <p:cNvSpPr txBox="1"/>
          <p:nvPr/>
        </p:nvSpPr>
        <p:spPr>
          <a:xfrm>
            <a:off x="130629" y="182881"/>
            <a:ext cx="5116003" cy="4278094"/>
          </a:xfrm>
          <a:prstGeom prst="rect">
            <a:avLst/>
          </a:prstGeom>
          <a:noFill/>
        </p:spPr>
        <p:txBody>
          <a:bodyPr wrap="square" rtlCol="0">
            <a:spAutoFit/>
          </a:bodyPr>
          <a:lstStyle/>
          <a:p>
            <a:r>
              <a:rPr lang="en-US" sz="1600" dirty="0" smtClean="0"/>
              <a:t>Transition Area Design District</a:t>
            </a:r>
          </a:p>
          <a:p>
            <a:endParaRPr lang="en-US" sz="1600" dirty="0"/>
          </a:p>
          <a:p>
            <a:pPr marL="742950" lvl="1" indent="-285750">
              <a:buFont typeface="Arial" panose="020B0604020202020204" pitchFamily="34" charset="0"/>
              <a:buChar char="•"/>
            </a:pPr>
            <a:r>
              <a:rPr lang="en-US" sz="1600" dirty="0" smtClean="0"/>
              <a:t>Applies to OLB 2 and NMU where they </a:t>
            </a:r>
          </a:p>
          <a:p>
            <a:pPr lvl="1"/>
            <a:r>
              <a:rPr lang="en-US" sz="1600" dirty="0" smtClean="0"/>
              <a:t>are adjacent to a residential district</a:t>
            </a:r>
            <a:endParaRPr lang="en-US" sz="1600" dirty="0"/>
          </a:p>
          <a:p>
            <a:pPr marL="742950" lvl="1" indent="-285750">
              <a:buFont typeface="Arial" panose="020B0604020202020204" pitchFamily="34" charset="0"/>
              <a:buChar char="•"/>
            </a:pPr>
            <a:r>
              <a:rPr lang="en-US" sz="1600" dirty="0" smtClean="0"/>
              <a:t>NMU, OLB 2  45/75 ft.</a:t>
            </a:r>
          </a:p>
          <a:p>
            <a:pPr marL="742950" lvl="1" indent="-285750">
              <a:buFont typeface="Arial" panose="020B0604020202020204" pitchFamily="34" charset="0"/>
              <a:buChar char="•"/>
            </a:pPr>
            <a:r>
              <a:rPr lang="en-US" sz="1600" dirty="0" smtClean="0"/>
              <a:t>Landscape Buffer – Usually 20 ft.</a:t>
            </a:r>
          </a:p>
          <a:p>
            <a:pPr marL="742950" lvl="1" indent="-285750">
              <a:buFont typeface="Arial" panose="020B0604020202020204" pitchFamily="34" charset="0"/>
              <a:buChar char="•"/>
            </a:pPr>
            <a:r>
              <a:rPr lang="en-US" sz="1600" dirty="0" smtClean="0"/>
              <a:t>Usually may not exceed max. height of receiving district</a:t>
            </a:r>
          </a:p>
          <a:p>
            <a:pPr marL="742950" lvl="1" indent="-285750">
              <a:buFont typeface="Arial" panose="020B0604020202020204" pitchFamily="34" charset="0"/>
              <a:buChar char="•"/>
            </a:pPr>
            <a:r>
              <a:rPr lang="en-US" sz="1600" dirty="0" smtClean="0"/>
              <a:t>Mechanical equipment in mech. room</a:t>
            </a:r>
          </a:p>
          <a:p>
            <a:endParaRPr lang="en-US" sz="1600" dirty="0" smtClean="0"/>
          </a:p>
          <a:p>
            <a:r>
              <a:rPr lang="en-US" sz="1600" dirty="0" smtClean="0"/>
              <a:t>Conformance Amendments</a:t>
            </a:r>
          </a:p>
          <a:p>
            <a:pPr lvl="1"/>
            <a:r>
              <a:rPr lang="en-US" sz="1600" dirty="0" smtClean="0"/>
              <a:t>Ensures that the new amendments </a:t>
            </a:r>
          </a:p>
          <a:p>
            <a:pPr lvl="1"/>
            <a:r>
              <a:rPr lang="en-US" sz="1600" dirty="0" smtClean="0"/>
              <a:t>conform with the code.</a:t>
            </a:r>
          </a:p>
          <a:p>
            <a:endParaRPr lang="en-US" sz="1600" dirty="0" smtClean="0"/>
          </a:p>
          <a:p>
            <a:endParaRPr lang="en-US" sz="1600" dirty="0"/>
          </a:p>
          <a:p>
            <a:endParaRPr lang="en-US" sz="1600" dirty="0" smtClean="0"/>
          </a:p>
          <a:p>
            <a:endParaRPr lang="en-US" sz="1600" dirty="0"/>
          </a:p>
        </p:txBody>
      </p:sp>
      <p:cxnSp>
        <p:nvCxnSpPr>
          <p:cNvPr id="6" name="Straight Connector 5"/>
          <p:cNvCxnSpPr/>
          <p:nvPr/>
        </p:nvCxnSpPr>
        <p:spPr>
          <a:xfrm flipV="1">
            <a:off x="5503849" y="3396342"/>
            <a:ext cx="1666606" cy="217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023335" y="1326279"/>
            <a:ext cx="524147" cy="40930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7948842" y="1021480"/>
            <a:ext cx="673132" cy="3047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flipH="1" flipV="1">
            <a:off x="5677710" y="1858777"/>
            <a:ext cx="181795" cy="1391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flipH="1" flipV="1">
            <a:off x="5945092" y="1859382"/>
            <a:ext cx="181795" cy="1391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flipH="1" flipV="1">
            <a:off x="6219555" y="1858777"/>
            <a:ext cx="181784" cy="1391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flipH="1" flipV="1">
            <a:off x="5674176" y="2228946"/>
            <a:ext cx="181795" cy="1391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flipH="1" flipV="1">
            <a:off x="5971558" y="2241902"/>
            <a:ext cx="181795" cy="1391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flipH="1" flipV="1">
            <a:off x="6229009" y="2237547"/>
            <a:ext cx="181795" cy="1391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flipH="1" flipV="1">
            <a:off x="5684788" y="2616926"/>
            <a:ext cx="181795" cy="1391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flipH="1" flipV="1">
            <a:off x="5987002" y="2614232"/>
            <a:ext cx="181795" cy="1391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flipH="1" flipV="1">
            <a:off x="6246255" y="2615923"/>
            <a:ext cx="181795" cy="1391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flipH="1" flipV="1">
            <a:off x="5684787" y="2963398"/>
            <a:ext cx="181795" cy="1391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flipH="1" flipV="1">
            <a:off x="5986113" y="2969929"/>
            <a:ext cx="181795" cy="1391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flipH="1" flipV="1">
            <a:off x="6256016" y="2958178"/>
            <a:ext cx="181795" cy="1391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endCxn id="10" idx="0"/>
          </p:cNvCxnSpPr>
          <p:nvPr/>
        </p:nvCxnSpPr>
        <p:spPr>
          <a:xfrm flipV="1">
            <a:off x="5513611" y="1021480"/>
            <a:ext cx="2771797" cy="403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334741" y="3546604"/>
            <a:ext cx="985704" cy="584775"/>
          </a:xfrm>
          <a:prstGeom prst="rect">
            <a:avLst/>
          </a:prstGeom>
          <a:noFill/>
        </p:spPr>
        <p:txBody>
          <a:bodyPr wrap="square" rtlCol="0">
            <a:spAutoFit/>
          </a:bodyPr>
          <a:lstStyle/>
          <a:p>
            <a:r>
              <a:rPr lang="en-US" sz="1600" dirty="0" smtClean="0">
                <a:solidFill>
                  <a:srgbClr val="0070C0"/>
                </a:solidFill>
              </a:rPr>
              <a:t>OLB 2 or NMU</a:t>
            </a:r>
            <a:endParaRPr lang="en-US" sz="1600" dirty="0">
              <a:solidFill>
                <a:srgbClr val="0070C0"/>
              </a:solidFill>
            </a:endParaRPr>
          </a:p>
        </p:txBody>
      </p:sp>
      <p:sp>
        <p:nvSpPr>
          <p:cNvPr id="45" name="TextBox 44"/>
          <p:cNvSpPr txBox="1"/>
          <p:nvPr/>
        </p:nvSpPr>
        <p:spPr>
          <a:xfrm>
            <a:off x="7289075" y="3546604"/>
            <a:ext cx="1689462" cy="338554"/>
          </a:xfrm>
          <a:prstGeom prst="rect">
            <a:avLst/>
          </a:prstGeom>
          <a:noFill/>
        </p:spPr>
        <p:txBody>
          <a:bodyPr wrap="square" rtlCol="0">
            <a:spAutoFit/>
          </a:bodyPr>
          <a:lstStyle/>
          <a:p>
            <a:r>
              <a:rPr lang="en-US" sz="1600" dirty="0" smtClean="0">
                <a:solidFill>
                  <a:srgbClr val="0070C0"/>
                </a:solidFill>
              </a:rPr>
              <a:t>Residential District</a:t>
            </a:r>
            <a:endParaRPr lang="en-US" sz="1600" dirty="0">
              <a:solidFill>
                <a:srgbClr val="0070C0"/>
              </a:solidFill>
            </a:endParaRPr>
          </a:p>
        </p:txBody>
      </p:sp>
      <p:sp>
        <p:nvSpPr>
          <p:cNvPr id="46" name="TextBox 45"/>
          <p:cNvSpPr txBox="1"/>
          <p:nvPr/>
        </p:nvSpPr>
        <p:spPr>
          <a:xfrm>
            <a:off x="5334740" y="416725"/>
            <a:ext cx="2294507" cy="861774"/>
          </a:xfrm>
          <a:prstGeom prst="rect">
            <a:avLst/>
          </a:prstGeom>
          <a:noFill/>
        </p:spPr>
        <p:txBody>
          <a:bodyPr wrap="square" rtlCol="0">
            <a:spAutoFit/>
          </a:bodyPr>
          <a:lstStyle/>
          <a:p>
            <a:r>
              <a:rPr lang="en-US" sz="1600" dirty="0" smtClean="0">
                <a:solidFill>
                  <a:srgbClr val="0070C0"/>
                </a:solidFill>
              </a:rPr>
              <a:t>Max. Height for </a:t>
            </a:r>
          </a:p>
          <a:p>
            <a:r>
              <a:rPr lang="en-US" sz="1600" dirty="0" smtClean="0">
                <a:solidFill>
                  <a:srgbClr val="0070C0"/>
                </a:solidFill>
              </a:rPr>
              <a:t>OLB 2 or NMU</a:t>
            </a:r>
          </a:p>
          <a:p>
            <a:endParaRPr lang="en-US" dirty="0"/>
          </a:p>
        </p:txBody>
      </p:sp>
      <p:cxnSp>
        <p:nvCxnSpPr>
          <p:cNvPr id="56" name="Straight Connector 55"/>
          <p:cNvCxnSpPr/>
          <p:nvPr/>
        </p:nvCxnSpPr>
        <p:spPr>
          <a:xfrm>
            <a:off x="7289074" y="0"/>
            <a:ext cx="0" cy="34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913662" y="3422834"/>
            <a:ext cx="0" cy="905692"/>
          </a:xfrm>
          <a:prstGeom prst="line">
            <a:avLst/>
          </a:prstGeom>
          <a:ln w="19050">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flipH="1" flipV="1">
            <a:off x="8060325" y="1368193"/>
            <a:ext cx="181795" cy="1391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flipH="1" flipV="1">
            <a:off x="8316613" y="1368295"/>
            <a:ext cx="181795" cy="1391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7153210" y="1717765"/>
            <a:ext cx="2072640" cy="1689462"/>
          </a:xfrm>
          <a:custGeom>
            <a:avLst/>
            <a:gdLst>
              <a:gd name="connsiteX0" fmla="*/ 0 w 2072640"/>
              <a:gd name="connsiteY0" fmla="*/ 1680754 h 1680754"/>
              <a:gd name="connsiteX1" fmla="*/ 17417 w 2072640"/>
              <a:gd name="connsiteY1" fmla="*/ 1332411 h 1680754"/>
              <a:gd name="connsiteX2" fmla="*/ 26126 w 2072640"/>
              <a:gd name="connsiteY2" fmla="*/ 1288868 h 1680754"/>
              <a:gd name="connsiteX3" fmla="*/ 34834 w 2072640"/>
              <a:gd name="connsiteY3" fmla="*/ 1236617 h 1680754"/>
              <a:gd name="connsiteX4" fmla="*/ 60960 w 2072640"/>
              <a:gd name="connsiteY4" fmla="*/ 1175657 h 1680754"/>
              <a:gd name="connsiteX5" fmla="*/ 78377 w 2072640"/>
              <a:gd name="connsiteY5" fmla="*/ 1123405 h 1680754"/>
              <a:gd name="connsiteX6" fmla="*/ 95794 w 2072640"/>
              <a:gd name="connsiteY6" fmla="*/ 1097280 h 1680754"/>
              <a:gd name="connsiteX7" fmla="*/ 113212 w 2072640"/>
              <a:gd name="connsiteY7" fmla="*/ 1036320 h 1680754"/>
              <a:gd name="connsiteX8" fmla="*/ 139337 w 2072640"/>
              <a:gd name="connsiteY8" fmla="*/ 957942 h 1680754"/>
              <a:gd name="connsiteX9" fmla="*/ 191589 w 2072640"/>
              <a:gd name="connsiteY9" fmla="*/ 801188 h 1680754"/>
              <a:gd name="connsiteX10" fmla="*/ 209006 w 2072640"/>
              <a:gd name="connsiteY10" fmla="*/ 748937 h 1680754"/>
              <a:gd name="connsiteX11" fmla="*/ 243840 w 2072640"/>
              <a:gd name="connsiteY11" fmla="*/ 696685 h 1680754"/>
              <a:gd name="connsiteX12" fmla="*/ 269966 w 2072640"/>
              <a:gd name="connsiteY12" fmla="*/ 609600 h 1680754"/>
              <a:gd name="connsiteX13" fmla="*/ 278674 w 2072640"/>
              <a:gd name="connsiteY13" fmla="*/ 583474 h 1680754"/>
              <a:gd name="connsiteX14" fmla="*/ 296092 w 2072640"/>
              <a:gd name="connsiteY14" fmla="*/ 566057 h 1680754"/>
              <a:gd name="connsiteX15" fmla="*/ 322217 w 2072640"/>
              <a:gd name="connsiteY15" fmla="*/ 505097 h 1680754"/>
              <a:gd name="connsiteX16" fmla="*/ 339634 w 2072640"/>
              <a:gd name="connsiteY16" fmla="*/ 452845 h 1680754"/>
              <a:gd name="connsiteX17" fmla="*/ 391886 w 2072640"/>
              <a:gd name="connsiteY17" fmla="*/ 383177 h 1680754"/>
              <a:gd name="connsiteX18" fmla="*/ 409303 w 2072640"/>
              <a:gd name="connsiteY18" fmla="*/ 357051 h 1680754"/>
              <a:gd name="connsiteX19" fmla="*/ 435429 w 2072640"/>
              <a:gd name="connsiteY19" fmla="*/ 330925 h 1680754"/>
              <a:gd name="connsiteX20" fmla="*/ 470263 w 2072640"/>
              <a:gd name="connsiteY20" fmla="*/ 287382 h 1680754"/>
              <a:gd name="connsiteX21" fmla="*/ 505097 w 2072640"/>
              <a:gd name="connsiteY21" fmla="*/ 252548 h 1680754"/>
              <a:gd name="connsiteX22" fmla="*/ 557349 w 2072640"/>
              <a:gd name="connsiteY22" fmla="*/ 217714 h 1680754"/>
              <a:gd name="connsiteX23" fmla="*/ 600892 w 2072640"/>
              <a:gd name="connsiteY23" fmla="*/ 182880 h 1680754"/>
              <a:gd name="connsiteX24" fmla="*/ 618309 w 2072640"/>
              <a:gd name="connsiteY24" fmla="*/ 165462 h 1680754"/>
              <a:gd name="connsiteX25" fmla="*/ 670560 w 2072640"/>
              <a:gd name="connsiteY25" fmla="*/ 148045 h 1680754"/>
              <a:gd name="connsiteX26" fmla="*/ 696686 w 2072640"/>
              <a:gd name="connsiteY26" fmla="*/ 121920 h 1680754"/>
              <a:gd name="connsiteX27" fmla="*/ 722812 w 2072640"/>
              <a:gd name="connsiteY27" fmla="*/ 113211 h 1680754"/>
              <a:gd name="connsiteX28" fmla="*/ 748937 w 2072640"/>
              <a:gd name="connsiteY28" fmla="*/ 95794 h 1680754"/>
              <a:gd name="connsiteX29" fmla="*/ 775063 w 2072640"/>
              <a:gd name="connsiteY29" fmla="*/ 87085 h 1680754"/>
              <a:gd name="connsiteX30" fmla="*/ 827314 w 2072640"/>
              <a:gd name="connsiteY30" fmla="*/ 52251 h 1680754"/>
              <a:gd name="connsiteX31" fmla="*/ 853440 w 2072640"/>
              <a:gd name="connsiteY31" fmla="*/ 43542 h 1680754"/>
              <a:gd name="connsiteX32" fmla="*/ 1306286 w 2072640"/>
              <a:gd name="connsiteY32" fmla="*/ 17417 h 1680754"/>
              <a:gd name="connsiteX33" fmla="*/ 1393372 w 2072640"/>
              <a:gd name="connsiteY33" fmla="*/ 8708 h 1680754"/>
              <a:gd name="connsiteX34" fmla="*/ 1463040 w 2072640"/>
              <a:gd name="connsiteY34" fmla="*/ 0 h 1680754"/>
              <a:gd name="connsiteX35" fmla="*/ 1663337 w 2072640"/>
              <a:gd name="connsiteY35" fmla="*/ 8708 h 1680754"/>
              <a:gd name="connsiteX36" fmla="*/ 1776549 w 2072640"/>
              <a:gd name="connsiteY36" fmla="*/ 26125 h 1680754"/>
              <a:gd name="connsiteX37" fmla="*/ 2072640 w 2072640"/>
              <a:gd name="connsiteY37" fmla="*/ 34834 h 168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72640" h="1680754">
                <a:moveTo>
                  <a:pt x="0" y="1680754"/>
                </a:moveTo>
                <a:cubicBezTo>
                  <a:pt x="3328" y="1590896"/>
                  <a:pt x="5967" y="1435465"/>
                  <a:pt x="17417" y="1332411"/>
                </a:cubicBezTo>
                <a:cubicBezTo>
                  <a:pt x="19052" y="1317700"/>
                  <a:pt x="23478" y="1303431"/>
                  <a:pt x="26126" y="1288868"/>
                </a:cubicBezTo>
                <a:cubicBezTo>
                  <a:pt x="29285" y="1271496"/>
                  <a:pt x="31004" y="1253854"/>
                  <a:pt x="34834" y="1236617"/>
                </a:cubicBezTo>
                <a:cubicBezTo>
                  <a:pt x="41842" y="1205082"/>
                  <a:pt x="47649" y="1208934"/>
                  <a:pt x="60960" y="1175657"/>
                </a:cubicBezTo>
                <a:cubicBezTo>
                  <a:pt x="67778" y="1158611"/>
                  <a:pt x="68193" y="1138681"/>
                  <a:pt x="78377" y="1123405"/>
                </a:cubicBezTo>
                <a:cubicBezTo>
                  <a:pt x="84183" y="1114697"/>
                  <a:pt x="91113" y="1106641"/>
                  <a:pt x="95794" y="1097280"/>
                </a:cubicBezTo>
                <a:cubicBezTo>
                  <a:pt x="103111" y="1082647"/>
                  <a:pt x="109027" y="1050271"/>
                  <a:pt x="113212" y="1036320"/>
                </a:cubicBezTo>
                <a:cubicBezTo>
                  <a:pt x="121125" y="1009942"/>
                  <a:pt x="130628" y="984068"/>
                  <a:pt x="139337" y="957942"/>
                </a:cubicBezTo>
                <a:lnTo>
                  <a:pt x="191589" y="801188"/>
                </a:lnTo>
                <a:cubicBezTo>
                  <a:pt x="191591" y="801183"/>
                  <a:pt x="209002" y="748942"/>
                  <a:pt x="209006" y="748937"/>
                </a:cubicBezTo>
                <a:lnTo>
                  <a:pt x="243840" y="696685"/>
                </a:lnTo>
                <a:cubicBezTo>
                  <a:pt x="257003" y="644036"/>
                  <a:pt x="248763" y="673212"/>
                  <a:pt x="269966" y="609600"/>
                </a:cubicBezTo>
                <a:cubicBezTo>
                  <a:pt x="272869" y="600891"/>
                  <a:pt x="272183" y="589965"/>
                  <a:pt x="278674" y="583474"/>
                </a:cubicBezTo>
                <a:lnTo>
                  <a:pt x="296092" y="566057"/>
                </a:lnTo>
                <a:cubicBezTo>
                  <a:pt x="319127" y="473910"/>
                  <a:pt x="287852" y="582418"/>
                  <a:pt x="322217" y="505097"/>
                </a:cubicBezTo>
                <a:cubicBezTo>
                  <a:pt x="329673" y="488320"/>
                  <a:pt x="326652" y="465827"/>
                  <a:pt x="339634" y="452845"/>
                </a:cubicBezTo>
                <a:cubicBezTo>
                  <a:pt x="371854" y="420627"/>
                  <a:pt x="352498" y="442259"/>
                  <a:pt x="391886" y="383177"/>
                </a:cubicBezTo>
                <a:cubicBezTo>
                  <a:pt x="397692" y="374468"/>
                  <a:pt x="401902" y="364452"/>
                  <a:pt x="409303" y="357051"/>
                </a:cubicBezTo>
                <a:cubicBezTo>
                  <a:pt x="418012" y="348342"/>
                  <a:pt x="427544" y="340386"/>
                  <a:pt x="435429" y="330925"/>
                </a:cubicBezTo>
                <a:cubicBezTo>
                  <a:pt x="490368" y="264999"/>
                  <a:pt x="419583" y="338065"/>
                  <a:pt x="470263" y="287382"/>
                </a:cubicBezTo>
                <a:cubicBezTo>
                  <a:pt x="485042" y="243049"/>
                  <a:pt x="467097" y="273659"/>
                  <a:pt x="505097" y="252548"/>
                </a:cubicBezTo>
                <a:cubicBezTo>
                  <a:pt x="523396" y="242382"/>
                  <a:pt x="557349" y="217714"/>
                  <a:pt x="557349" y="217714"/>
                </a:cubicBezTo>
                <a:cubicBezTo>
                  <a:pt x="592040" y="165677"/>
                  <a:pt x="554153" y="210924"/>
                  <a:pt x="600892" y="182880"/>
                </a:cubicBezTo>
                <a:cubicBezTo>
                  <a:pt x="607933" y="178656"/>
                  <a:pt x="610965" y="169134"/>
                  <a:pt x="618309" y="165462"/>
                </a:cubicBezTo>
                <a:cubicBezTo>
                  <a:pt x="634730" y="157251"/>
                  <a:pt x="670560" y="148045"/>
                  <a:pt x="670560" y="148045"/>
                </a:cubicBezTo>
                <a:cubicBezTo>
                  <a:pt x="679269" y="139337"/>
                  <a:pt x="686439" y="128751"/>
                  <a:pt x="696686" y="121920"/>
                </a:cubicBezTo>
                <a:cubicBezTo>
                  <a:pt x="704324" y="116828"/>
                  <a:pt x="714601" y="117316"/>
                  <a:pt x="722812" y="113211"/>
                </a:cubicBezTo>
                <a:cubicBezTo>
                  <a:pt x="732173" y="108530"/>
                  <a:pt x="739576" y="100475"/>
                  <a:pt x="748937" y="95794"/>
                </a:cubicBezTo>
                <a:cubicBezTo>
                  <a:pt x="757148" y="91689"/>
                  <a:pt x="767038" y="91543"/>
                  <a:pt x="775063" y="87085"/>
                </a:cubicBezTo>
                <a:cubicBezTo>
                  <a:pt x="793361" y="76919"/>
                  <a:pt x="807456" y="58871"/>
                  <a:pt x="827314" y="52251"/>
                </a:cubicBezTo>
                <a:cubicBezTo>
                  <a:pt x="836023" y="49348"/>
                  <a:pt x="844584" y="45957"/>
                  <a:pt x="853440" y="43542"/>
                </a:cubicBezTo>
                <a:cubicBezTo>
                  <a:pt x="1029449" y="-4461"/>
                  <a:pt x="993135" y="24534"/>
                  <a:pt x="1306286" y="17417"/>
                </a:cubicBezTo>
                <a:lnTo>
                  <a:pt x="1393372" y="8708"/>
                </a:lnTo>
                <a:cubicBezTo>
                  <a:pt x="1416632" y="6124"/>
                  <a:pt x="1439637" y="0"/>
                  <a:pt x="1463040" y="0"/>
                </a:cubicBezTo>
                <a:cubicBezTo>
                  <a:pt x="1529869" y="0"/>
                  <a:pt x="1596571" y="5805"/>
                  <a:pt x="1663337" y="8708"/>
                </a:cubicBezTo>
                <a:cubicBezTo>
                  <a:pt x="1715537" y="26109"/>
                  <a:pt x="1685420" y="18201"/>
                  <a:pt x="1776549" y="26125"/>
                </a:cubicBezTo>
                <a:cubicBezTo>
                  <a:pt x="1930474" y="39510"/>
                  <a:pt x="1884231" y="34834"/>
                  <a:pt x="2072640" y="34834"/>
                </a:cubicBezTo>
              </a:path>
            </a:pathLst>
          </a:cu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029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Eastgate CAC 2010-2012</a:t>
            </a:r>
            <a:endParaRPr lang="en-US" dirty="0"/>
          </a:p>
        </p:txBody>
      </p:sp>
      <p:sp>
        <p:nvSpPr>
          <p:cNvPr id="3" name="Text Placeholder 2"/>
          <p:cNvSpPr>
            <a:spLocks noGrp="1"/>
          </p:cNvSpPr>
          <p:nvPr>
            <p:ph type="body" idx="1"/>
          </p:nvPr>
        </p:nvSpPr>
        <p:spPr>
          <a:xfrm>
            <a:off x="78377" y="130629"/>
            <a:ext cx="6093823" cy="2630500"/>
          </a:xfrm>
        </p:spPr>
        <p:txBody>
          <a:bodyPr>
            <a:normAutofit/>
          </a:bodyPr>
          <a:lstStyle/>
          <a:p>
            <a:pPr>
              <a:buClr>
                <a:schemeClr val="tx1">
                  <a:lumMod val="75000"/>
                  <a:lumOff val="25000"/>
                </a:schemeClr>
              </a:buClr>
            </a:pPr>
            <a:endParaRPr lang="en-US" sz="2000" dirty="0"/>
          </a:p>
          <a:p>
            <a:pPr>
              <a:buClr>
                <a:schemeClr val="tx1">
                  <a:lumMod val="75000"/>
                  <a:lumOff val="25000"/>
                </a:schemeClr>
              </a:buClr>
            </a:pPr>
            <a:r>
              <a:rPr lang="en-US" sz="2000" dirty="0" smtClean="0"/>
              <a:t>CAC provided recommendations with respect to </a:t>
            </a:r>
          </a:p>
          <a:p>
            <a:pPr marL="342900" indent="-342900">
              <a:buClr>
                <a:schemeClr val="tx1">
                  <a:lumMod val="75000"/>
                  <a:lumOff val="25000"/>
                </a:schemeClr>
              </a:buClr>
              <a:buFont typeface="Arial" panose="020B0604020202020204" pitchFamily="34" charset="0"/>
              <a:buChar char="•"/>
            </a:pPr>
            <a:r>
              <a:rPr lang="en-US" sz="2000" dirty="0" smtClean="0"/>
              <a:t>Comprehensive Plan/Subarea Plan</a:t>
            </a:r>
          </a:p>
          <a:p>
            <a:pPr marL="342900" indent="-342900">
              <a:buClr>
                <a:schemeClr val="tx1">
                  <a:lumMod val="75000"/>
                  <a:lumOff val="25000"/>
                </a:schemeClr>
              </a:buClr>
              <a:buFont typeface="Arial" panose="020B0604020202020204" pitchFamily="34" charset="0"/>
              <a:buChar char="•"/>
            </a:pPr>
            <a:r>
              <a:rPr lang="en-US" sz="2000" dirty="0" smtClean="0"/>
              <a:t>Transportation Facilities Plan </a:t>
            </a:r>
          </a:p>
          <a:p>
            <a:pPr marL="342900" indent="-342900">
              <a:buClr>
                <a:schemeClr val="tx1">
                  <a:lumMod val="75000"/>
                  <a:lumOff val="25000"/>
                </a:schemeClr>
              </a:buClr>
              <a:buFont typeface="Arial" panose="020B0604020202020204" pitchFamily="34" charset="0"/>
              <a:buChar char="•"/>
            </a:pPr>
            <a:r>
              <a:rPr lang="en-US" sz="2000" dirty="0" smtClean="0"/>
              <a:t>Land Use Code</a:t>
            </a:r>
          </a:p>
        </p:txBody>
      </p:sp>
      <p:pic>
        <p:nvPicPr>
          <p:cNvPr id="4" name="Picture 3"/>
          <p:cNvPicPr>
            <a:picLocks noChangeAspect="1"/>
          </p:cNvPicPr>
          <p:nvPr/>
        </p:nvPicPr>
        <p:blipFill>
          <a:blip r:embed="rId2"/>
          <a:stretch>
            <a:fillRect/>
          </a:stretch>
        </p:blipFill>
        <p:spPr>
          <a:xfrm>
            <a:off x="6381388" y="329361"/>
            <a:ext cx="2400508" cy="3881965"/>
          </a:xfrm>
          <a:prstGeom prst="rect">
            <a:avLst/>
          </a:prstGeom>
        </p:spPr>
      </p:pic>
    </p:spTree>
    <p:extLst>
      <p:ext uri="{BB962C8B-B14F-4D97-AF65-F5344CB8AC3E}">
        <p14:creationId xmlns:p14="http://schemas.microsoft.com/office/powerpoint/2010/main" val="3711346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285813645"/>
              </p:ext>
            </p:extLst>
          </p:nvPr>
        </p:nvGraphicFramePr>
        <p:xfrm>
          <a:off x="-89648" y="0"/>
          <a:ext cx="9233647" cy="6805612"/>
        </p:xfrm>
        <a:graphic>
          <a:graphicData uri="http://schemas.openxmlformats.org/presentationml/2006/ole">
            <mc:AlternateContent xmlns:mc="http://schemas.openxmlformats.org/markup-compatibility/2006">
              <mc:Choice xmlns:v="urn:schemas-microsoft-com:vml" Requires="v">
                <p:oleObj spid="_x0000_s2074" name="Document" r:id="rId3" imgW="8824987" imgH="6805617" progId="Word.Document.12">
                  <p:embed/>
                </p:oleObj>
              </mc:Choice>
              <mc:Fallback>
                <p:oleObj name="Document" r:id="rId3" imgW="8824987" imgH="6805617" progId="Word.Document.12">
                  <p:embed/>
                  <p:pic>
                    <p:nvPicPr>
                      <p:cNvPr id="0" name=""/>
                      <p:cNvPicPr/>
                      <p:nvPr/>
                    </p:nvPicPr>
                    <p:blipFill>
                      <a:blip r:embed="rId4"/>
                      <a:stretch>
                        <a:fillRect/>
                      </a:stretch>
                    </p:blipFill>
                    <p:spPr>
                      <a:xfrm>
                        <a:off x="-89648" y="0"/>
                        <a:ext cx="9233647" cy="6805612"/>
                      </a:xfrm>
                      <a:prstGeom prst="rect">
                        <a:avLst/>
                      </a:prstGeom>
                      <a:solidFill>
                        <a:schemeClr val="bg1"/>
                      </a:solidFill>
                    </p:spPr>
                  </p:pic>
                </p:oleObj>
              </mc:Fallback>
            </mc:AlternateContent>
          </a:graphicData>
        </a:graphic>
      </p:graphicFrame>
      <p:sp>
        <p:nvSpPr>
          <p:cNvPr id="13" name="TextBox 12"/>
          <p:cNvSpPr txBox="1"/>
          <p:nvPr/>
        </p:nvSpPr>
        <p:spPr>
          <a:xfrm>
            <a:off x="6813176" y="224118"/>
            <a:ext cx="2241177" cy="1077218"/>
          </a:xfrm>
          <a:prstGeom prst="rect">
            <a:avLst/>
          </a:prstGeom>
          <a:noFill/>
        </p:spPr>
        <p:txBody>
          <a:bodyPr wrap="square" rtlCol="0">
            <a:spAutoFit/>
          </a:bodyPr>
          <a:lstStyle/>
          <a:p>
            <a:r>
              <a:rPr lang="en-US" sz="3200" dirty="0" smtClean="0"/>
              <a:t>The </a:t>
            </a:r>
          </a:p>
          <a:p>
            <a:r>
              <a:rPr lang="en-US" sz="3200" dirty="0" smtClean="0"/>
              <a:t>Process</a:t>
            </a:r>
            <a:endParaRPr lang="en-US" sz="3200" dirty="0"/>
          </a:p>
        </p:txBody>
      </p:sp>
      <p:sp>
        <p:nvSpPr>
          <p:cNvPr id="4" name="Rectangle 3"/>
          <p:cNvSpPr/>
          <p:nvPr/>
        </p:nvSpPr>
        <p:spPr>
          <a:xfrm>
            <a:off x="1909483" y="1525454"/>
            <a:ext cx="6714564" cy="4736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99129" y="2608729"/>
            <a:ext cx="4276165" cy="1846659"/>
          </a:xfrm>
          <a:prstGeom prst="rect">
            <a:avLst/>
          </a:prstGeom>
          <a:noFill/>
        </p:spPr>
        <p:txBody>
          <a:bodyPr wrap="square" rtlCol="0">
            <a:spAutoFit/>
          </a:bodyPr>
          <a:lstStyle/>
          <a:p>
            <a:r>
              <a:rPr lang="en-US" sz="2400" b="1" dirty="0" smtClean="0"/>
              <a:t>Comprehensive Plan Amendments including Eastgate Subarea Amendments Completed 2015</a:t>
            </a:r>
          </a:p>
          <a:p>
            <a:endParaRPr lang="en-US" dirty="0"/>
          </a:p>
        </p:txBody>
      </p:sp>
      <p:sp>
        <p:nvSpPr>
          <p:cNvPr id="9" name="Rectangle 8"/>
          <p:cNvSpPr/>
          <p:nvPr/>
        </p:nvSpPr>
        <p:spPr>
          <a:xfrm>
            <a:off x="995082" y="5880848"/>
            <a:ext cx="914401" cy="161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526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883954711"/>
              </p:ext>
            </p:extLst>
          </p:nvPr>
        </p:nvGraphicFramePr>
        <p:xfrm>
          <a:off x="-89648" y="0"/>
          <a:ext cx="9233647" cy="6805612"/>
        </p:xfrm>
        <a:graphic>
          <a:graphicData uri="http://schemas.openxmlformats.org/presentationml/2006/ole">
            <mc:AlternateContent xmlns:mc="http://schemas.openxmlformats.org/markup-compatibility/2006">
              <mc:Choice xmlns:v="urn:schemas-microsoft-com:vml" Requires="v">
                <p:oleObj spid="_x0000_s4115" name="Document" r:id="rId3" imgW="8824987" imgH="6805617" progId="Word.Document.12">
                  <p:embed/>
                </p:oleObj>
              </mc:Choice>
              <mc:Fallback>
                <p:oleObj name="Document" r:id="rId3" imgW="8824987" imgH="6805617" progId="Word.Document.12">
                  <p:embed/>
                  <p:pic>
                    <p:nvPicPr>
                      <p:cNvPr id="0" name=""/>
                      <p:cNvPicPr/>
                      <p:nvPr/>
                    </p:nvPicPr>
                    <p:blipFill>
                      <a:blip r:embed="rId4"/>
                      <a:stretch>
                        <a:fillRect/>
                      </a:stretch>
                    </p:blipFill>
                    <p:spPr>
                      <a:xfrm>
                        <a:off x="-89648" y="0"/>
                        <a:ext cx="9233647" cy="6805612"/>
                      </a:xfrm>
                      <a:prstGeom prst="rect">
                        <a:avLst/>
                      </a:prstGeom>
                      <a:solidFill>
                        <a:schemeClr val="bg1"/>
                      </a:solidFill>
                    </p:spPr>
                  </p:pic>
                </p:oleObj>
              </mc:Fallback>
            </mc:AlternateContent>
          </a:graphicData>
        </a:graphic>
      </p:graphicFrame>
      <p:sp>
        <p:nvSpPr>
          <p:cNvPr id="13" name="TextBox 12"/>
          <p:cNvSpPr txBox="1"/>
          <p:nvPr/>
        </p:nvSpPr>
        <p:spPr>
          <a:xfrm>
            <a:off x="6813176" y="224118"/>
            <a:ext cx="2241177" cy="1077218"/>
          </a:xfrm>
          <a:prstGeom prst="rect">
            <a:avLst/>
          </a:prstGeom>
          <a:noFill/>
        </p:spPr>
        <p:txBody>
          <a:bodyPr wrap="square" rtlCol="0">
            <a:spAutoFit/>
          </a:bodyPr>
          <a:lstStyle/>
          <a:p>
            <a:r>
              <a:rPr lang="en-US" sz="3200" dirty="0" smtClean="0"/>
              <a:t>The </a:t>
            </a:r>
          </a:p>
          <a:p>
            <a:r>
              <a:rPr lang="en-US" sz="3200" dirty="0" smtClean="0"/>
              <a:t>Process</a:t>
            </a:r>
            <a:endParaRPr lang="en-US" sz="3200" dirty="0"/>
          </a:p>
        </p:txBody>
      </p:sp>
      <p:sp>
        <p:nvSpPr>
          <p:cNvPr id="4" name="Rectangle 3"/>
          <p:cNvSpPr/>
          <p:nvPr/>
        </p:nvSpPr>
        <p:spPr>
          <a:xfrm>
            <a:off x="1873623" y="1564740"/>
            <a:ext cx="2653552" cy="4736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24635" y="2178424"/>
            <a:ext cx="2438400" cy="1754326"/>
          </a:xfrm>
          <a:prstGeom prst="rect">
            <a:avLst/>
          </a:prstGeom>
          <a:noFill/>
        </p:spPr>
        <p:txBody>
          <a:bodyPr wrap="square" rtlCol="0">
            <a:spAutoFit/>
          </a:bodyPr>
          <a:lstStyle/>
          <a:p>
            <a:r>
              <a:rPr lang="en-US" b="1" dirty="0" smtClean="0"/>
              <a:t>Meanwhile, the Eastgate Transportation </a:t>
            </a:r>
            <a:r>
              <a:rPr lang="en-US" b="1" dirty="0"/>
              <a:t>P</a:t>
            </a:r>
            <a:r>
              <a:rPr lang="en-US" b="1" dirty="0" smtClean="0"/>
              <a:t>rojects were adopted into the Transportation Facilities Plan. Now awaiting funding.</a:t>
            </a:r>
            <a:endParaRPr lang="en-US" b="1" dirty="0"/>
          </a:p>
        </p:txBody>
      </p:sp>
      <p:sp>
        <p:nvSpPr>
          <p:cNvPr id="8" name="Right Arrow 7"/>
          <p:cNvSpPr/>
          <p:nvPr/>
        </p:nvSpPr>
        <p:spPr>
          <a:xfrm rot="2751965">
            <a:off x="3630706" y="443752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95082" y="5880848"/>
            <a:ext cx="914401" cy="161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949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325382748"/>
              </p:ext>
            </p:extLst>
          </p:nvPr>
        </p:nvGraphicFramePr>
        <p:xfrm>
          <a:off x="-89647" y="0"/>
          <a:ext cx="9233647" cy="6805612"/>
        </p:xfrm>
        <a:graphic>
          <a:graphicData uri="http://schemas.openxmlformats.org/presentationml/2006/ole">
            <mc:AlternateContent xmlns:mc="http://schemas.openxmlformats.org/markup-compatibility/2006">
              <mc:Choice xmlns:v="urn:schemas-microsoft-com:vml" Requires="v">
                <p:oleObj spid="_x0000_s5139" name="Document" r:id="rId3" imgW="8824987" imgH="6805617" progId="Word.Document.12">
                  <p:embed/>
                </p:oleObj>
              </mc:Choice>
              <mc:Fallback>
                <p:oleObj name="Document" r:id="rId3" imgW="8824987" imgH="6805617" progId="Word.Document.12">
                  <p:embed/>
                  <p:pic>
                    <p:nvPicPr>
                      <p:cNvPr id="0" name=""/>
                      <p:cNvPicPr/>
                      <p:nvPr/>
                    </p:nvPicPr>
                    <p:blipFill>
                      <a:blip r:embed="rId4"/>
                      <a:stretch>
                        <a:fillRect/>
                      </a:stretch>
                    </p:blipFill>
                    <p:spPr>
                      <a:xfrm>
                        <a:off x="-89647" y="0"/>
                        <a:ext cx="9233647" cy="6805612"/>
                      </a:xfrm>
                      <a:prstGeom prst="rect">
                        <a:avLst/>
                      </a:prstGeom>
                      <a:solidFill>
                        <a:schemeClr val="bg1"/>
                      </a:solidFill>
                    </p:spPr>
                  </p:pic>
                </p:oleObj>
              </mc:Fallback>
            </mc:AlternateContent>
          </a:graphicData>
        </a:graphic>
      </p:graphicFrame>
      <p:sp>
        <p:nvSpPr>
          <p:cNvPr id="13" name="TextBox 12"/>
          <p:cNvSpPr txBox="1"/>
          <p:nvPr/>
        </p:nvSpPr>
        <p:spPr>
          <a:xfrm>
            <a:off x="6902823" y="312311"/>
            <a:ext cx="2241177" cy="1077218"/>
          </a:xfrm>
          <a:prstGeom prst="rect">
            <a:avLst/>
          </a:prstGeom>
          <a:noFill/>
        </p:spPr>
        <p:txBody>
          <a:bodyPr wrap="square" rtlCol="0">
            <a:spAutoFit/>
          </a:bodyPr>
          <a:lstStyle/>
          <a:p>
            <a:r>
              <a:rPr lang="en-US" sz="3200" dirty="0" smtClean="0"/>
              <a:t>The </a:t>
            </a:r>
          </a:p>
          <a:p>
            <a:r>
              <a:rPr lang="en-US" sz="3200" dirty="0" smtClean="0"/>
              <a:t>Process</a:t>
            </a:r>
            <a:endParaRPr lang="en-US" sz="3200" dirty="0"/>
          </a:p>
        </p:txBody>
      </p:sp>
      <p:sp>
        <p:nvSpPr>
          <p:cNvPr id="5" name="Oval 4"/>
          <p:cNvSpPr/>
          <p:nvPr/>
        </p:nvSpPr>
        <p:spPr>
          <a:xfrm>
            <a:off x="1783976" y="1389529"/>
            <a:ext cx="2465296" cy="50336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78188" y="6069106"/>
            <a:ext cx="1111624"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91218" y="5976773"/>
            <a:ext cx="3543299" cy="584775"/>
          </a:xfrm>
          <a:prstGeom prst="rect">
            <a:avLst/>
          </a:prstGeom>
          <a:noFill/>
        </p:spPr>
        <p:txBody>
          <a:bodyPr wrap="square" rtlCol="0">
            <a:spAutoFit/>
          </a:bodyPr>
          <a:lstStyle/>
          <a:p>
            <a:r>
              <a:rPr lang="en-US" sz="3200" b="1" dirty="0" smtClean="0"/>
              <a:t>LUCA. We are here.</a:t>
            </a:r>
            <a:endParaRPr lang="en-US" sz="3200" b="1" dirty="0"/>
          </a:p>
        </p:txBody>
      </p:sp>
    </p:spTree>
    <p:extLst>
      <p:ext uri="{BB962C8B-B14F-4D97-AF65-F5344CB8AC3E}">
        <p14:creationId xmlns:p14="http://schemas.microsoft.com/office/powerpoint/2010/main" val="2225262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Framework</a:t>
            </a:r>
            <a:endParaRPr lang="en-US" dirty="0"/>
          </a:p>
        </p:txBody>
      </p:sp>
      <p:sp>
        <p:nvSpPr>
          <p:cNvPr id="3" name="Text Placeholder 2"/>
          <p:cNvSpPr>
            <a:spLocks noGrp="1"/>
          </p:cNvSpPr>
          <p:nvPr>
            <p:ph type="body" idx="1"/>
          </p:nvPr>
        </p:nvSpPr>
        <p:spPr/>
        <p:txBody>
          <a:bodyPr/>
          <a:lstStyle/>
          <a:p>
            <a:endParaRPr lang="en-US"/>
          </a:p>
        </p:txBody>
      </p:sp>
      <p:sp>
        <p:nvSpPr>
          <p:cNvPr id="6" name="TextBox 5"/>
          <p:cNvSpPr txBox="1"/>
          <p:nvPr/>
        </p:nvSpPr>
        <p:spPr>
          <a:xfrm>
            <a:off x="134470" y="277906"/>
            <a:ext cx="8723780" cy="4154984"/>
          </a:xfrm>
          <a:prstGeom prst="rect">
            <a:avLst/>
          </a:prstGeom>
          <a:noFill/>
        </p:spPr>
        <p:txBody>
          <a:bodyPr wrap="square" rtlCol="0">
            <a:spAutoFit/>
          </a:bodyPr>
          <a:lstStyle/>
          <a:p>
            <a:r>
              <a:rPr lang="en-US" sz="2400" dirty="0" smtClean="0"/>
              <a:t>The PC will review with respect to:</a:t>
            </a:r>
          </a:p>
          <a:p>
            <a:endParaRPr lang="en-US" sz="2400" dirty="0"/>
          </a:p>
          <a:p>
            <a:endParaRPr lang="en-US" sz="2400" dirty="0" smtClean="0"/>
          </a:p>
          <a:p>
            <a:r>
              <a:rPr lang="en-US" sz="2400" dirty="0" smtClean="0"/>
              <a:t>Consistent with the Comprehensive Plan including the Eastgate Subarea Plan? (The stage has already been set.)</a:t>
            </a:r>
          </a:p>
          <a:p>
            <a:endParaRPr lang="en-US" sz="2400" dirty="0"/>
          </a:p>
          <a:p>
            <a:r>
              <a:rPr lang="en-US" sz="2400" dirty="0" smtClean="0"/>
              <a:t>Consistent with the CAC Final Report? (In the best interest of the citizens)</a:t>
            </a:r>
          </a:p>
          <a:p>
            <a:endParaRPr lang="en-US" sz="2400" dirty="0"/>
          </a:p>
          <a:p>
            <a:r>
              <a:rPr lang="en-US" sz="2400" dirty="0" smtClean="0"/>
              <a:t>Consistent with the environmental review and other background documents?</a:t>
            </a:r>
          </a:p>
        </p:txBody>
      </p:sp>
    </p:spTree>
    <p:extLst>
      <p:ext uri="{BB962C8B-B14F-4D97-AF65-F5344CB8AC3E}">
        <p14:creationId xmlns:p14="http://schemas.microsoft.com/office/powerpoint/2010/main" val="2046166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Text Placeholder 2"/>
          <p:cNvSpPr>
            <a:spLocks noGrp="1"/>
          </p:cNvSpPr>
          <p:nvPr>
            <p:ph type="body" idx="1"/>
          </p:nvPr>
        </p:nvSpPr>
        <p:spPr/>
        <p:txBody>
          <a:bodyPr/>
          <a:lstStyle/>
          <a:p>
            <a:r>
              <a:rPr lang="en-US" dirty="0" smtClean="0"/>
              <a:t>Timing</a:t>
            </a:r>
            <a:endParaRPr lang="en-US" dirty="0"/>
          </a:p>
        </p:txBody>
      </p:sp>
      <p:sp>
        <p:nvSpPr>
          <p:cNvPr id="4" name="TextBox 3"/>
          <p:cNvSpPr txBox="1"/>
          <p:nvPr/>
        </p:nvSpPr>
        <p:spPr>
          <a:xfrm>
            <a:off x="134471" y="349624"/>
            <a:ext cx="9009529" cy="3970318"/>
          </a:xfrm>
          <a:prstGeom prst="rect">
            <a:avLst/>
          </a:prstGeom>
          <a:noFill/>
        </p:spPr>
        <p:txBody>
          <a:bodyPr wrap="square" rtlCol="0">
            <a:spAutoFit/>
          </a:bodyPr>
          <a:lstStyle/>
          <a:p>
            <a:r>
              <a:rPr lang="en-US" b="1" dirty="0" smtClean="0"/>
              <a:t>“Wait to make changes until transportation projects are built”</a:t>
            </a:r>
          </a:p>
          <a:p>
            <a:endParaRPr lang="en-US" dirty="0"/>
          </a:p>
          <a:p>
            <a:r>
              <a:rPr lang="en-US" b="1" dirty="0" smtClean="0"/>
              <a:t>Consistent with Comprehensive Plan? </a:t>
            </a:r>
            <a:r>
              <a:rPr lang="en-US" dirty="0" smtClean="0"/>
              <a:t>State law requires that the development regulations are consistent with Comprehensive Plan.  </a:t>
            </a:r>
            <a:endParaRPr lang="en-US" dirty="0"/>
          </a:p>
          <a:p>
            <a:endParaRPr lang="en-US" dirty="0"/>
          </a:p>
          <a:p>
            <a:r>
              <a:rPr lang="en-US" b="1" dirty="0" smtClean="0"/>
              <a:t>Consistent with CAC? </a:t>
            </a:r>
            <a:r>
              <a:rPr lang="en-US" dirty="0" smtClean="0"/>
              <a:t>The report allowed for phasing, but did not consider the issue above.</a:t>
            </a:r>
          </a:p>
          <a:p>
            <a:endParaRPr lang="en-US" dirty="0"/>
          </a:p>
          <a:p>
            <a:r>
              <a:rPr lang="en-US" dirty="0" smtClean="0"/>
              <a:t>“While there will </a:t>
            </a:r>
            <a:r>
              <a:rPr lang="en-US" dirty="0"/>
              <a:t>always be “choke-points” at particular intersections in the corridor regardless of what changes in land use might occur, we believe the </a:t>
            </a:r>
            <a:r>
              <a:rPr lang="en-US" dirty="0" smtClean="0"/>
              <a:t>consequences of </a:t>
            </a:r>
            <a:r>
              <a:rPr lang="en-US" dirty="0"/>
              <a:t>growth can be addressed through a combination of intersection improvements, improved transportation mode choice, non-motorized </a:t>
            </a:r>
            <a:r>
              <a:rPr lang="en-US" dirty="0" smtClean="0"/>
              <a:t>transportation facilities </a:t>
            </a:r>
            <a:r>
              <a:rPr lang="en-US" dirty="0"/>
              <a:t>(e.g., pedestrian paths and bike lanes), and partnerships with transit service providers (King County/Metro, WSDOT, Sound Transit</a:t>
            </a:r>
            <a:r>
              <a:rPr lang="en-US" dirty="0" smtClean="0"/>
              <a:t>).”</a:t>
            </a:r>
          </a:p>
          <a:p>
            <a:endParaRPr lang="en-US" dirty="0"/>
          </a:p>
          <a:p>
            <a:endParaRPr lang="en-US" dirty="0"/>
          </a:p>
        </p:txBody>
      </p:sp>
    </p:spTree>
    <p:extLst>
      <p:ext uri="{BB962C8B-B14F-4D97-AF65-F5344CB8AC3E}">
        <p14:creationId xmlns:p14="http://schemas.microsoft.com/office/powerpoint/2010/main" val="1112622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Text Placeholder 2"/>
          <p:cNvSpPr>
            <a:spLocks noGrp="1"/>
          </p:cNvSpPr>
          <p:nvPr>
            <p:ph type="body" idx="1"/>
          </p:nvPr>
        </p:nvSpPr>
        <p:spPr/>
        <p:txBody>
          <a:bodyPr/>
          <a:lstStyle/>
          <a:p>
            <a:r>
              <a:rPr lang="en-US" dirty="0" smtClean="0"/>
              <a:t>EG-TOD</a:t>
            </a:r>
            <a:endParaRPr lang="en-US" dirty="0"/>
          </a:p>
        </p:txBody>
      </p:sp>
      <p:sp>
        <p:nvSpPr>
          <p:cNvPr id="6" name="TextBox 5"/>
          <p:cNvSpPr txBox="1"/>
          <p:nvPr/>
        </p:nvSpPr>
        <p:spPr>
          <a:xfrm>
            <a:off x="134470" y="277906"/>
            <a:ext cx="8723780" cy="3970318"/>
          </a:xfrm>
          <a:prstGeom prst="rect">
            <a:avLst/>
          </a:prstGeom>
          <a:noFill/>
        </p:spPr>
        <p:txBody>
          <a:bodyPr wrap="square" rtlCol="0">
            <a:spAutoFit/>
          </a:bodyPr>
          <a:lstStyle/>
          <a:p>
            <a:r>
              <a:rPr lang="en-US" b="1" dirty="0" smtClean="0"/>
              <a:t>“Do not require residential in new EG-TOD zone”</a:t>
            </a:r>
          </a:p>
          <a:p>
            <a:endParaRPr lang="en-US" dirty="0"/>
          </a:p>
          <a:p>
            <a:r>
              <a:rPr lang="en-US" b="1" dirty="0" smtClean="0"/>
              <a:t>Consistent with Comprehensive Plan?   </a:t>
            </a:r>
          </a:p>
          <a:p>
            <a:r>
              <a:rPr lang="en-US" b="1" dirty="0" smtClean="0"/>
              <a:t>Policy S-EG-1.  </a:t>
            </a:r>
            <a:r>
              <a:rPr lang="en-US" dirty="0" smtClean="0"/>
              <a:t>Focus Eastgate growth into a mixed use center adjacent to the Eastgate Transit Center with greater height and intensity than the surrounding area.</a:t>
            </a:r>
          </a:p>
          <a:p>
            <a:r>
              <a:rPr lang="en-US" b="1" dirty="0" smtClean="0"/>
              <a:t>Policy S-EG-42.  </a:t>
            </a:r>
            <a:r>
              <a:rPr lang="en-US" dirty="0" smtClean="0"/>
              <a:t>Encourage a mixed use area between Bellevue College and I-90 into a walkable, transit-oriented center at the level of intensity needed to create a vibrant mix of offices, residences, and locally-service shops and restaurants that are urban in character.</a:t>
            </a:r>
          </a:p>
          <a:p>
            <a:endParaRPr lang="en-US" dirty="0"/>
          </a:p>
          <a:p>
            <a:r>
              <a:rPr lang="en-US" b="1" dirty="0" smtClean="0"/>
              <a:t>Consistent with CAC Final Report?</a:t>
            </a:r>
          </a:p>
          <a:p>
            <a:pPr marL="342900" indent="-342900">
              <a:buAutoNum type="arabicPeriod" startAt="16"/>
            </a:pPr>
            <a:r>
              <a:rPr lang="en-US" dirty="0" smtClean="0"/>
              <a:t>Land Use Code amendments should direct a substantial portion of the projected office and </a:t>
            </a:r>
            <a:r>
              <a:rPr lang="en-US" u="sng" dirty="0" smtClean="0"/>
              <a:t>residential </a:t>
            </a:r>
            <a:r>
              <a:rPr lang="en-US" dirty="0" smtClean="0"/>
              <a:t>growth to the Transportation-Oriented Development Center….The Land Use Code regulations should ensure that development…includes:</a:t>
            </a:r>
          </a:p>
          <a:p>
            <a:r>
              <a:rPr lang="en-US" dirty="0"/>
              <a:t>	</a:t>
            </a:r>
            <a:r>
              <a:rPr lang="en-US" dirty="0" smtClean="0"/>
              <a:t>b.  An appropriate mixture of uses, including office, </a:t>
            </a:r>
            <a:r>
              <a:rPr lang="en-US" u="sng" dirty="0" smtClean="0"/>
              <a:t>residential</a:t>
            </a:r>
            <a:r>
              <a:rPr lang="en-US" dirty="0" smtClean="0"/>
              <a:t> and retail.</a:t>
            </a:r>
          </a:p>
        </p:txBody>
      </p:sp>
    </p:spTree>
    <p:extLst>
      <p:ext uri="{BB962C8B-B14F-4D97-AF65-F5344CB8AC3E}">
        <p14:creationId xmlns:p14="http://schemas.microsoft.com/office/powerpoint/2010/main" val="23227886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5244</TotalTime>
  <Words>1520</Words>
  <Application>Microsoft Office PowerPoint</Application>
  <PresentationFormat>On-screen Show (4:3)</PresentationFormat>
  <Paragraphs>190</Paragraphs>
  <Slides>23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SwitzerlandBold</vt:lpstr>
      <vt:lpstr>SwitzerlandLightPlain</vt:lpstr>
      <vt:lpstr>Tw Cen MT</vt:lpstr>
      <vt:lpstr>Tw Cen MT Condensed</vt:lpstr>
      <vt:lpstr>Wingdings 3</vt:lpstr>
      <vt:lpstr>Integral</vt:lpstr>
      <vt:lpstr>Document</vt:lpstr>
      <vt:lpstr>Eastgate/I-90 Land Use Code Amendments</vt:lpstr>
      <vt:lpstr>Eastgate luca Proposal</vt:lpstr>
      <vt:lpstr>Eastgate CAC 2010-2012</vt:lpstr>
      <vt:lpstr>The Process</vt:lpstr>
      <vt:lpstr>The Process</vt:lpstr>
      <vt:lpstr>The Process</vt:lpstr>
      <vt:lpstr>The Framework</vt:lpstr>
      <vt:lpstr>Suggestions</vt:lpstr>
      <vt:lpstr>suggestions</vt:lpstr>
      <vt:lpstr>suggestions</vt:lpstr>
      <vt:lpstr>suggestions</vt:lpstr>
      <vt:lpstr>suggestions</vt:lpstr>
      <vt:lpstr>suggestions</vt:lpstr>
      <vt:lpstr>suggestions</vt:lpstr>
      <vt:lpstr>suggestions</vt:lpstr>
      <vt:lpstr>Questions</vt:lpstr>
      <vt:lpstr>Next steps</vt:lpstr>
      <vt:lpstr>New land use Districts </vt:lpstr>
      <vt:lpstr>LAND USE Code amendments</vt:lpstr>
      <vt:lpstr>PowerPoint Presentation</vt:lpstr>
      <vt:lpstr>EG-TOD dimensions </vt:lpstr>
      <vt:lpstr>EG-TOD dimensions </vt:lpstr>
      <vt:lpstr>Transition area design district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Eastgate/I-90 Land Use Code Amendments</dc:title>
  <dc:creator>Conkling, Erika</dc:creator>
  <cp:lastModifiedBy>Durham, Shanna</cp:lastModifiedBy>
  <cp:revision>285</cp:revision>
  <cp:lastPrinted>2016-06-23T00:08:34Z</cp:lastPrinted>
  <dcterms:created xsi:type="dcterms:W3CDTF">2015-06-09T19:41:11Z</dcterms:created>
  <dcterms:modified xsi:type="dcterms:W3CDTF">2017-02-06T22:34:36Z</dcterms:modified>
</cp:coreProperties>
</file>