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5" r:id="rId19"/>
    <p:sldId id="276" r:id="rId20"/>
    <p:sldId id="277" r:id="rId21"/>
    <p:sldId id="278" r:id="rId22"/>
    <p:sldId id="279" r:id="rId23"/>
    <p:sldId id="284" r:id="rId24"/>
    <p:sldId id="286" r:id="rId25"/>
    <p:sldId id="287" r:id="rId26"/>
    <p:sldId id="288"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3" autoAdjust="0"/>
    <p:restoredTop sz="94660"/>
  </p:normalViewPr>
  <p:slideViewPr>
    <p:cSldViewPr snapToGrid="0">
      <p:cViewPr varScale="1">
        <p:scale>
          <a:sx n="106" d="100"/>
          <a:sy n="106" d="100"/>
        </p:scale>
        <p:origin x="9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730BC-E937-43F6-93BC-361A3D693196}" type="datetimeFigureOut">
              <a:rPr lang="en-US" smtClean="0"/>
              <a:t>1/27/2016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C56B0-1028-4E9C-A884-F450498484DE}" type="slidenum">
              <a:rPr lang="en-US" smtClean="0"/>
              <a:t>‹#›</a:t>
            </a:fld>
            <a:endParaRPr lang="en-US"/>
          </a:p>
        </p:txBody>
      </p:sp>
    </p:spTree>
    <p:extLst>
      <p:ext uri="{BB962C8B-B14F-4D97-AF65-F5344CB8AC3E}">
        <p14:creationId xmlns:p14="http://schemas.microsoft.com/office/powerpoint/2010/main" val="213275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4FD824-5AE3-45B0-830B-BB5A4F2B3C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82707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D0B769-67A3-4485-AAC5-A4951646D7FF}" type="datetime1">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8453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E51641-14CF-4634-A68B-2BDD66C4DB62}" type="datetime1">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07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62F97B-4225-4EB6-A393-D7169EDFDA5F}" type="datetime1">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70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447669-CC16-4AFD-BF9F-CCAE3D803141}" type="datetime1">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629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1FD761-7544-4510-A9A7-DE5DA12BF9D2}" type="datetime1">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32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04AD9C-9BD0-460B-825E-9E45EFCF1F5F}" type="datetime1">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704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5B6FF9-89D7-4727-AAB3-1233144F38C5}" type="datetime1">
              <a:rPr lang="en-US" smtClean="0">
                <a:solidFill>
                  <a:prstClr val="black">
                    <a:tint val="75000"/>
                  </a:prstClr>
                </a:solidFill>
              </a:rPr>
              <a:pPr/>
              <a:t>1/27/2016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471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3DDAB9-F72E-46C8-B37B-6ED257A7ACC9}" type="datetime1">
              <a:rPr lang="en-US" smtClean="0">
                <a:solidFill>
                  <a:prstClr val="black">
                    <a:tint val="75000"/>
                  </a:prstClr>
                </a:solidFill>
              </a:rPr>
              <a:pPr/>
              <a:t>1/27/2016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51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664CF1-8948-4BEF-AD2C-6B002D8D93BE}" type="datetime1">
              <a:rPr lang="en-US" smtClean="0">
                <a:solidFill>
                  <a:prstClr val="black">
                    <a:tint val="75000"/>
                  </a:prstClr>
                </a:solidFill>
              </a:rPr>
              <a:pPr/>
              <a:t>1/27/2016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58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F7F6B-357E-4BF3-B15E-B127C2C0D419}" type="datetime1">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47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2E9D7C-66F4-4472-B8F2-AA98E95AA8B2}" type="datetime1">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8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CDE68-F858-4BE0-8489-A18CE5BFC434}" type="datetime1">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39A6E-8094-4B05-95ED-2A21E60D4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2877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64066"/>
            <a:ext cx="7772400" cy="3305262"/>
          </a:xfrm>
        </p:spPr>
        <p:txBody>
          <a:bodyPr>
            <a:normAutofit/>
          </a:bodyPr>
          <a:lstStyle/>
          <a:p>
            <a:r>
              <a:rPr lang="en-US" sz="4800" b="1" dirty="0" smtClean="0">
                <a:effectLst>
                  <a:outerShdw blurRad="38100" dist="38100" dir="2700000" algn="tl">
                    <a:srgbClr val="000000">
                      <a:alpha val="43137"/>
                    </a:srgbClr>
                  </a:outerShdw>
                </a:effectLst>
              </a:rPr>
              <a:t>EAST MAIN</a:t>
            </a:r>
            <a:br>
              <a:rPr lang="en-US" sz="4800" b="1" dirty="0" smtClean="0">
                <a:effectLst>
                  <a:outerShdw blurRad="38100" dist="38100" dir="2700000" algn="tl">
                    <a:srgbClr val="000000">
                      <a:alpha val="43137"/>
                    </a:srgbClr>
                  </a:outerShdw>
                </a:effectLst>
              </a:rPr>
            </a:br>
            <a:r>
              <a:rPr lang="en-US" sz="4800" b="1" dirty="0" smtClean="0">
                <a:effectLst>
                  <a:outerShdw blurRad="38100" dist="38100" dir="2700000" algn="tl">
                    <a:srgbClr val="000000">
                      <a:alpha val="43137"/>
                    </a:srgbClr>
                  </a:outerShdw>
                </a:effectLst>
              </a:rPr>
              <a:t>STATION AREA PLAN</a:t>
            </a:r>
            <a:br>
              <a:rPr lang="en-US" sz="4800" b="1" dirty="0" smtClean="0">
                <a:effectLst>
                  <a:outerShdw blurRad="38100" dist="38100" dir="2700000" algn="tl">
                    <a:srgbClr val="000000">
                      <a:alpha val="43137"/>
                    </a:srgbClr>
                  </a:outerShdw>
                </a:effectLst>
              </a:rPr>
            </a:br>
            <a:r>
              <a:rPr lang="en-US" sz="4800" b="1" dirty="0" smtClean="0">
                <a:effectLst>
                  <a:outerShdw blurRad="38100" dist="38100" dir="2700000" algn="tl">
                    <a:srgbClr val="000000">
                      <a:alpha val="43137"/>
                    </a:srgbClr>
                  </a:outerShdw>
                </a:effectLst>
              </a:rPr>
              <a:t>CITIZEN ADVISORY COMMITTEE</a:t>
            </a:r>
            <a:endParaRPr lang="en-US" sz="48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43000" y="5303520"/>
            <a:ext cx="6858000" cy="655320"/>
          </a:xfrm>
        </p:spPr>
        <p:txBody>
          <a:bodyPr>
            <a:normAutofit/>
          </a:bodyPr>
          <a:lstStyle/>
          <a:p>
            <a:r>
              <a:rPr lang="en-US" sz="3200" b="1" dirty="0" smtClean="0"/>
              <a:t>January 26, 2016</a:t>
            </a:r>
            <a:endParaRPr lang="en-US" sz="3200" b="1" dirty="0"/>
          </a:p>
        </p:txBody>
      </p:sp>
      <p:sp>
        <p:nvSpPr>
          <p:cNvPr id="4" name="Slide Number Placeholder 3"/>
          <p:cNvSpPr>
            <a:spLocks noGrp="1"/>
          </p:cNvSpPr>
          <p:nvPr>
            <p:ph type="sldNum" sz="quarter" idx="12"/>
          </p:nvPr>
        </p:nvSpPr>
        <p:spPr/>
        <p:txBody>
          <a:bodyPr/>
          <a:lstStyle/>
          <a:p>
            <a:fld id="{3BC39A6E-8094-4B05-95ED-2A21E60D4C95}"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3881918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n-lt"/>
              </a:rPr>
              <a:t>Strategy d)</a:t>
            </a:r>
            <a:r>
              <a:rPr lang="en-US" sz="3600" dirty="0" smtClean="0">
                <a:latin typeface="+mn-lt"/>
              </a:rPr>
              <a:t> - </a:t>
            </a:r>
            <a:r>
              <a:rPr lang="en-US" sz="2400" dirty="0">
                <a:latin typeface="+mn-lt"/>
              </a:rPr>
              <a:t>Maintain the existing access restrictions at Main Street and 110th Avenue SE</a:t>
            </a:r>
          </a:p>
        </p:txBody>
      </p:sp>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10</a:t>
            </a:fld>
            <a:endParaRPr lang="en-US">
              <a:solidFill>
                <a:prstClr val="black">
                  <a:tint val="75000"/>
                </a:prstClr>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079" b="13299"/>
          <a:stretch/>
        </p:blipFill>
        <p:spPr>
          <a:xfrm>
            <a:off x="1054728" y="1711113"/>
            <a:ext cx="7034543" cy="4200808"/>
          </a:xfrm>
          <a:prstGeom prst="rect">
            <a:avLst/>
          </a:prstGeom>
        </p:spPr>
      </p:pic>
    </p:spTree>
    <p:extLst>
      <p:ext uri="{BB962C8B-B14F-4D97-AF65-F5344CB8AC3E}">
        <p14:creationId xmlns:p14="http://schemas.microsoft.com/office/powerpoint/2010/main" val="2113252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Strategy e) - </a:t>
            </a:r>
            <a:r>
              <a:rPr lang="en-US" sz="2700" dirty="0">
                <a:solidFill>
                  <a:prstClr val="black"/>
                </a:solidFill>
                <a:latin typeface="Calibri" panose="020F0502020204030204"/>
                <a:ea typeface="+mn-ea"/>
                <a:cs typeface="+mn-cs"/>
              </a:rPr>
              <a:t>Add a protected left turn signal phase for westbound Main Street to southbound 108th Avenue SE to facilitate residential neighborhood access</a:t>
            </a:r>
            <a:endParaRPr lang="en-US" sz="2700" dirty="0"/>
          </a:p>
        </p:txBody>
      </p:sp>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11</a:t>
            </a:fld>
            <a:endParaRPr lang="en-US">
              <a:solidFill>
                <a:prstClr val="black">
                  <a:tint val="75000"/>
                </a:prstClr>
              </a:solidFill>
            </a:endParaRPr>
          </a:p>
        </p:txBody>
      </p:sp>
      <p:sp>
        <p:nvSpPr>
          <p:cNvPr id="6" name="TextBox 5"/>
          <p:cNvSpPr txBox="1"/>
          <p:nvPr/>
        </p:nvSpPr>
        <p:spPr>
          <a:xfrm>
            <a:off x="5519422" y="6023987"/>
            <a:ext cx="2749220" cy="369332"/>
          </a:xfrm>
          <a:prstGeom prst="rect">
            <a:avLst/>
          </a:prstGeom>
          <a:noFill/>
        </p:spPr>
        <p:txBody>
          <a:bodyPr wrap="square" rtlCol="0">
            <a:spAutoFit/>
          </a:bodyPr>
          <a:lstStyle/>
          <a:p>
            <a:r>
              <a:rPr lang="en-US" dirty="0">
                <a:solidFill>
                  <a:prstClr val="black"/>
                </a:solidFill>
              </a:rPr>
              <a:t>Main St </a:t>
            </a:r>
            <a:r>
              <a:rPr lang="en-US" dirty="0">
                <a:solidFill>
                  <a:prstClr val="black"/>
                </a:solidFill>
              </a:rPr>
              <a:t>at 108</a:t>
            </a:r>
            <a:r>
              <a:rPr lang="en-US" baseline="30000" dirty="0">
                <a:solidFill>
                  <a:prstClr val="black"/>
                </a:solidFill>
              </a:rPr>
              <a:t>th</a:t>
            </a:r>
            <a:r>
              <a:rPr lang="en-US" dirty="0">
                <a:solidFill>
                  <a:prstClr val="black"/>
                </a:solidFill>
              </a:rPr>
              <a:t> Avenue</a:t>
            </a:r>
            <a:endParaRPr lang="en-US" dirty="0">
              <a:solidFill>
                <a:prstClr val="black"/>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218" b="13358"/>
          <a:stretch/>
        </p:blipFill>
        <p:spPr>
          <a:xfrm>
            <a:off x="1149790" y="1877459"/>
            <a:ext cx="6844420" cy="4128381"/>
          </a:xfrm>
          <a:prstGeom prst="rect">
            <a:avLst/>
          </a:prstGeom>
        </p:spPr>
      </p:pic>
    </p:spTree>
    <p:extLst>
      <p:ext uri="{BB962C8B-B14F-4D97-AF65-F5344CB8AC3E}">
        <p14:creationId xmlns:p14="http://schemas.microsoft.com/office/powerpoint/2010/main" val="1331394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9901"/>
            <a:ext cx="7886700" cy="1325563"/>
          </a:xfrm>
        </p:spPr>
        <p:txBody>
          <a:bodyPr>
            <a:normAutofit fontScale="90000"/>
          </a:bodyPr>
          <a:lstStyle/>
          <a:p>
            <a:r>
              <a:rPr lang="en-US" sz="3600" dirty="0" smtClean="0"/>
              <a:t>Strategy f) - </a:t>
            </a:r>
            <a:r>
              <a:rPr lang="en-US" sz="2700" dirty="0">
                <a:solidFill>
                  <a:prstClr val="black"/>
                </a:solidFill>
                <a:latin typeface="Calibri" panose="020F0502020204030204"/>
                <a:ea typeface="+mn-ea"/>
                <a:cs typeface="+mn-cs"/>
              </a:rPr>
              <a:t>Evaluate the potential for marked crosswalks or other treatments to better highlight pedestrian crossings at SE 2nd St and SE 11th St from existing sidewalk that leads out of the these streets to the existing sidewalk on the west side of 108th Ave SE </a:t>
            </a:r>
            <a:endParaRPr lang="en-US" sz="2700" dirty="0"/>
          </a:p>
        </p:txBody>
      </p:sp>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12</a:t>
            </a:fld>
            <a:endParaRPr lang="en-US">
              <a:solidFill>
                <a:prstClr val="black">
                  <a:tint val="75000"/>
                </a:prstClr>
              </a:solidFill>
            </a:endParaRPr>
          </a:p>
        </p:txBody>
      </p:sp>
      <p:sp>
        <p:nvSpPr>
          <p:cNvPr id="7" name="TextBox 6"/>
          <p:cNvSpPr txBox="1"/>
          <p:nvPr/>
        </p:nvSpPr>
        <p:spPr>
          <a:xfrm>
            <a:off x="189897" y="5789948"/>
            <a:ext cx="3781425" cy="369332"/>
          </a:xfrm>
          <a:prstGeom prst="rect">
            <a:avLst/>
          </a:prstGeom>
          <a:noFill/>
        </p:spPr>
        <p:txBody>
          <a:bodyPr wrap="square" rtlCol="0">
            <a:spAutoFit/>
          </a:bodyPr>
          <a:lstStyle/>
          <a:p>
            <a:r>
              <a:rPr lang="en-US" dirty="0">
                <a:solidFill>
                  <a:prstClr val="black"/>
                </a:solidFill>
              </a:rPr>
              <a:t>SE 2</a:t>
            </a:r>
            <a:r>
              <a:rPr lang="en-US" baseline="30000" dirty="0">
                <a:solidFill>
                  <a:prstClr val="black"/>
                </a:solidFill>
              </a:rPr>
              <a:t>nd</a:t>
            </a:r>
            <a:r>
              <a:rPr lang="en-US" dirty="0">
                <a:solidFill>
                  <a:prstClr val="black"/>
                </a:solidFill>
              </a:rPr>
              <a:t> Street at 108</a:t>
            </a:r>
            <a:r>
              <a:rPr lang="en-US" baseline="30000" dirty="0">
                <a:solidFill>
                  <a:prstClr val="black"/>
                </a:solidFill>
              </a:rPr>
              <a:t>th</a:t>
            </a:r>
            <a:r>
              <a:rPr lang="en-US" dirty="0">
                <a:solidFill>
                  <a:prstClr val="black"/>
                </a:solidFill>
              </a:rPr>
              <a:t> Avenue SE</a:t>
            </a:r>
            <a:endParaRPr lang="en-US" dirty="0">
              <a:solidFill>
                <a:prstClr val="black"/>
              </a:solidFill>
            </a:endParaRPr>
          </a:p>
        </p:txBody>
      </p:sp>
      <p:sp>
        <p:nvSpPr>
          <p:cNvPr id="10" name="TextBox 9"/>
          <p:cNvSpPr txBox="1"/>
          <p:nvPr/>
        </p:nvSpPr>
        <p:spPr>
          <a:xfrm>
            <a:off x="4651777" y="5789948"/>
            <a:ext cx="3781425" cy="369332"/>
          </a:xfrm>
          <a:prstGeom prst="rect">
            <a:avLst/>
          </a:prstGeom>
          <a:noFill/>
        </p:spPr>
        <p:txBody>
          <a:bodyPr wrap="square" rtlCol="0">
            <a:spAutoFit/>
          </a:bodyPr>
          <a:lstStyle/>
          <a:p>
            <a:r>
              <a:rPr lang="en-US" dirty="0">
                <a:solidFill>
                  <a:prstClr val="black"/>
                </a:solidFill>
              </a:rPr>
              <a:t>SE 11</a:t>
            </a:r>
            <a:r>
              <a:rPr lang="en-US" baseline="30000" dirty="0">
                <a:solidFill>
                  <a:prstClr val="black"/>
                </a:solidFill>
              </a:rPr>
              <a:t>th</a:t>
            </a:r>
            <a:r>
              <a:rPr lang="en-US" dirty="0">
                <a:solidFill>
                  <a:prstClr val="black"/>
                </a:solidFill>
              </a:rPr>
              <a:t> Street at 108</a:t>
            </a:r>
            <a:r>
              <a:rPr lang="en-US" baseline="30000" dirty="0">
                <a:solidFill>
                  <a:prstClr val="black"/>
                </a:solidFill>
              </a:rPr>
              <a:t>th</a:t>
            </a:r>
            <a:r>
              <a:rPr lang="en-US" dirty="0">
                <a:solidFill>
                  <a:prstClr val="black"/>
                </a:solidFill>
              </a:rPr>
              <a:t> Avenue SE</a:t>
            </a:r>
            <a:endParaRPr lang="en-US" dirty="0">
              <a:solidFill>
                <a:prstClr val="black"/>
              </a:solidFill>
            </a:endParaRPr>
          </a:p>
        </p:txBody>
      </p:sp>
      <p:grpSp>
        <p:nvGrpSpPr>
          <p:cNvPr id="11" name="Group 10"/>
          <p:cNvGrpSpPr/>
          <p:nvPr/>
        </p:nvGrpSpPr>
        <p:grpSpPr>
          <a:xfrm>
            <a:off x="189897" y="2407764"/>
            <a:ext cx="8759025" cy="3322637"/>
            <a:chOff x="189897" y="2407764"/>
            <a:chExt cx="8759025" cy="3322637"/>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897" y="2407764"/>
              <a:ext cx="4300797" cy="332263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777" y="2407764"/>
              <a:ext cx="4297145" cy="3319816"/>
            </a:xfrm>
            <a:prstGeom prst="rect">
              <a:avLst/>
            </a:prstGeom>
          </p:spPr>
        </p:pic>
        <p:cxnSp>
          <p:nvCxnSpPr>
            <p:cNvPr id="14" name="Straight Connector 13"/>
            <p:cNvCxnSpPr/>
            <p:nvPr/>
          </p:nvCxnSpPr>
          <p:spPr>
            <a:xfrm flipV="1">
              <a:off x="979055" y="4673600"/>
              <a:ext cx="831272" cy="923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70855" y="4664364"/>
              <a:ext cx="831272" cy="923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527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1000"/>
              </a:spcBef>
            </a:pPr>
            <a:r>
              <a:rPr lang="en-US" sz="3600" dirty="0" smtClean="0"/>
              <a:t>Strategy g) - </a:t>
            </a:r>
            <a:r>
              <a:rPr lang="en-US" sz="2700" dirty="0">
                <a:solidFill>
                  <a:prstClr val="black"/>
                </a:solidFill>
                <a:latin typeface="Calibri" panose="020F0502020204030204"/>
                <a:ea typeface="+mn-ea"/>
                <a:cs typeface="+mn-cs"/>
              </a:rPr>
              <a:t>Install sidewalk on at least one side of SE 16th St from Bellevue Way to 108th Ave SE </a:t>
            </a:r>
            <a:r>
              <a:rPr lang="en-US" sz="2800" dirty="0">
                <a:solidFill>
                  <a:prstClr val="black"/>
                </a:solidFill>
                <a:latin typeface="Calibri" panose="020F0502020204030204"/>
                <a:ea typeface="+mn-ea"/>
                <a:cs typeface="+mn-cs"/>
              </a:rPr>
              <a:t/>
            </a:r>
            <a:br>
              <a:rPr lang="en-US" sz="2800" dirty="0">
                <a:solidFill>
                  <a:prstClr val="black"/>
                </a:solidFill>
                <a:latin typeface="Calibri" panose="020F0502020204030204"/>
                <a:ea typeface="+mn-ea"/>
                <a:cs typeface="+mn-cs"/>
              </a:rPr>
            </a:br>
            <a:endParaRPr lang="en-US" sz="3600" dirty="0"/>
          </a:p>
        </p:txBody>
      </p:sp>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13</a:t>
            </a:fld>
            <a:endParaRPr lang="en-US">
              <a:solidFill>
                <a:prstClr val="black">
                  <a:tint val="75000"/>
                </a:prstClr>
              </a:solidFill>
            </a:endParaRPr>
          </a:p>
        </p:txBody>
      </p:sp>
      <p:pic>
        <p:nvPicPr>
          <p:cNvPr id="6" name="Picture 5"/>
          <p:cNvPicPr>
            <a:picLocks noChangeAspect="1"/>
          </p:cNvPicPr>
          <p:nvPr/>
        </p:nvPicPr>
        <p:blipFill rotWithShape="1">
          <a:blip r:embed="rId2"/>
          <a:srcRect l="23315" t="23744" r="13083" b="3666"/>
          <a:stretch/>
        </p:blipFill>
        <p:spPr>
          <a:xfrm>
            <a:off x="9600694" y="1027907"/>
            <a:ext cx="6724650" cy="475276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862" y="1411733"/>
            <a:ext cx="6400276" cy="4944618"/>
          </a:xfrm>
          <a:prstGeom prst="rect">
            <a:avLst/>
          </a:prstGeom>
        </p:spPr>
      </p:pic>
    </p:spTree>
    <p:extLst>
      <p:ext uri="{BB962C8B-B14F-4D97-AF65-F5344CB8AC3E}">
        <p14:creationId xmlns:p14="http://schemas.microsoft.com/office/powerpoint/2010/main" val="3854228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2276"/>
            <a:ext cx="7886700" cy="1325563"/>
          </a:xfrm>
        </p:spPr>
        <p:txBody>
          <a:bodyPr>
            <a:normAutofit fontScale="90000"/>
          </a:bodyPr>
          <a:lstStyle/>
          <a:p>
            <a:r>
              <a:rPr lang="en-US" sz="3200" dirty="0" smtClean="0"/>
              <a:t>Strategy h) - </a:t>
            </a:r>
            <a:r>
              <a:rPr lang="en-US" sz="2700" dirty="0">
                <a:solidFill>
                  <a:prstClr val="black"/>
                </a:solidFill>
                <a:latin typeface="Calibri" panose="020F0502020204030204"/>
                <a:ea typeface="+mn-ea"/>
                <a:cs typeface="+mn-cs"/>
              </a:rPr>
              <a:t>Incorporate the recommendations of the East Main Station Area Plan into subsequent studies and programs (e.g. multi modal level-of-service, corridor studies) to achieve the vision for Main Street</a:t>
            </a:r>
            <a:endParaRPr lang="en-US" sz="2700" dirty="0"/>
          </a:p>
        </p:txBody>
      </p:sp>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14</a:t>
            </a:fld>
            <a:endParaRPr lang="en-US">
              <a:solidFill>
                <a:prstClr val="black">
                  <a:tint val="75000"/>
                </a:prstClr>
              </a:solidFill>
            </a:endParaRPr>
          </a:p>
        </p:txBody>
      </p:sp>
      <p:pic>
        <p:nvPicPr>
          <p:cNvPr id="5" name="Picture 2"/>
          <p:cNvPicPr>
            <a:picLocks noChangeAspect="1"/>
          </p:cNvPicPr>
          <p:nvPr/>
        </p:nvPicPr>
        <p:blipFill>
          <a:blip r:embed="rId2"/>
          <a:stretch>
            <a:fillRect/>
          </a:stretch>
        </p:blipFill>
        <p:spPr>
          <a:xfrm>
            <a:off x="808178" y="2338040"/>
            <a:ext cx="3293041" cy="2869414"/>
          </a:xfrm>
          <a:prstGeom prst="rect">
            <a:avLst/>
          </a:prstGeom>
        </p:spPr>
      </p:pic>
      <p:pic>
        <p:nvPicPr>
          <p:cNvPr id="6" name="Picture 8"/>
          <p:cNvPicPr>
            <a:picLocks noChangeAspect="1"/>
          </p:cNvPicPr>
          <p:nvPr/>
        </p:nvPicPr>
        <p:blipFill>
          <a:blip r:embed="rId3"/>
          <a:stretch>
            <a:fillRect/>
          </a:stretch>
        </p:blipFill>
        <p:spPr>
          <a:xfrm>
            <a:off x="4322421" y="2338040"/>
            <a:ext cx="1579886" cy="2869414"/>
          </a:xfrm>
          <a:prstGeom prst="rect">
            <a:avLst/>
          </a:prstGeom>
        </p:spPr>
      </p:pic>
      <p:pic>
        <p:nvPicPr>
          <p:cNvPr id="7" name="Picture 9"/>
          <p:cNvPicPr>
            <a:picLocks noChangeAspect="1"/>
          </p:cNvPicPr>
          <p:nvPr/>
        </p:nvPicPr>
        <p:blipFill rotWithShape="1">
          <a:blip r:embed="rId4"/>
          <a:srcRect r="53330"/>
          <a:stretch/>
        </p:blipFill>
        <p:spPr>
          <a:xfrm>
            <a:off x="6090007" y="2338040"/>
            <a:ext cx="2023847" cy="2869414"/>
          </a:xfrm>
          <a:prstGeom prst="rect">
            <a:avLst/>
          </a:prstGeom>
        </p:spPr>
      </p:pic>
      <p:sp>
        <p:nvSpPr>
          <p:cNvPr id="8" name="TextBox 10"/>
          <p:cNvSpPr txBox="1"/>
          <p:nvPr/>
        </p:nvSpPr>
        <p:spPr>
          <a:xfrm>
            <a:off x="808178" y="5482132"/>
            <a:ext cx="5348178" cy="369332"/>
          </a:xfrm>
          <a:prstGeom prst="rect">
            <a:avLst/>
          </a:prstGeom>
          <a:noFill/>
        </p:spPr>
        <p:txBody>
          <a:bodyPr wrap="square" rtlCol="0">
            <a:spAutoFit/>
          </a:bodyPr>
          <a:lstStyle/>
          <a:p>
            <a:r>
              <a:rPr lang="en-US" dirty="0">
                <a:solidFill>
                  <a:prstClr val="black"/>
                </a:solidFill>
              </a:rPr>
              <a:t>Illustration of potential treatments for Main Street</a:t>
            </a:r>
            <a:endParaRPr lang="en-US" dirty="0">
              <a:solidFill>
                <a:prstClr val="black"/>
              </a:solidFill>
            </a:endParaRPr>
          </a:p>
        </p:txBody>
      </p:sp>
    </p:spTree>
    <p:extLst>
      <p:ext uri="{BB962C8B-B14F-4D97-AF65-F5344CB8AC3E}">
        <p14:creationId xmlns:p14="http://schemas.microsoft.com/office/powerpoint/2010/main" val="1972704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 r="6453"/>
          <a:stretch/>
        </p:blipFill>
        <p:spPr>
          <a:xfrm>
            <a:off x="1694575" y="0"/>
            <a:ext cx="6090407" cy="6865638"/>
          </a:xfrm>
          <a:prstGeom prst="rect">
            <a:avLst/>
          </a:prstGeom>
        </p:spPr>
      </p:pic>
      <p:sp>
        <p:nvSpPr>
          <p:cNvPr id="3" name="Freeform 2"/>
          <p:cNvSpPr/>
          <p:nvPr/>
        </p:nvSpPr>
        <p:spPr>
          <a:xfrm>
            <a:off x="1699605" y="0"/>
            <a:ext cx="4164299" cy="1661299"/>
          </a:xfrm>
          <a:custGeom>
            <a:avLst/>
            <a:gdLst>
              <a:gd name="connsiteX0" fmla="*/ 50334 w 4160940"/>
              <a:gd name="connsiteY0" fmla="*/ 1644242 h 1661299"/>
              <a:gd name="connsiteX1" fmla="*/ 50334 w 4160940"/>
              <a:gd name="connsiteY1" fmla="*/ 1644242 h 1661299"/>
              <a:gd name="connsiteX2" fmla="*/ 520118 w 4160940"/>
              <a:gd name="connsiteY2" fmla="*/ 1635853 h 1661299"/>
              <a:gd name="connsiteX3" fmla="*/ 713064 w 4160940"/>
              <a:gd name="connsiteY3" fmla="*/ 1652631 h 1661299"/>
              <a:gd name="connsiteX4" fmla="*/ 763398 w 4160940"/>
              <a:gd name="connsiteY4" fmla="*/ 1661020 h 1661299"/>
              <a:gd name="connsiteX5" fmla="*/ 729842 w 4160940"/>
              <a:gd name="connsiteY5" fmla="*/ 1484851 h 1661299"/>
              <a:gd name="connsiteX6" fmla="*/ 2155971 w 4160940"/>
              <a:gd name="connsiteY6" fmla="*/ 1543574 h 1661299"/>
              <a:gd name="connsiteX7" fmla="*/ 2147582 w 4160940"/>
              <a:gd name="connsiteY7" fmla="*/ 1300294 h 1661299"/>
              <a:gd name="connsiteX8" fmla="*/ 4160940 w 4160940"/>
              <a:gd name="connsiteY8" fmla="*/ 1350628 h 1661299"/>
              <a:gd name="connsiteX9" fmla="*/ 4085439 w 4160940"/>
              <a:gd name="connsiteY9" fmla="*/ 16778 h 1661299"/>
              <a:gd name="connsiteX10" fmla="*/ 0 w 4160940"/>
              <a:gd name="connsiteY10" fmla="*/ 0 h 1661299"/>
              <a:gd name="connsiteX11" fmla="*/ 50334 w 4160940"/>
              <a:gd name="connsiteY11" fmla="*/ 1644242 h 166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0940" h="1661299">
                <a:moveTo>
                  <a:pt x="50334" y="1644242"/>
                </a:moveTo>
                <a:lnTo>
                  <a:pt x="50334" y="1644242"/>
                </a:lnTo>
                <a:lnTo>
                  <a:pt x="520118" y="1635853"/>
                </a:lnTo>
                <a:cubicBezTo>
                  <a:pt x="571082" y="1635853"/>
                  <a:pt x="657742" y="1646484"/>
                  <a:pt x="713064" y="1652631"/>
                </a:cubicBezTo>
                <a:cubicBezTo>
                  <a:pt x="746190" y="1663673"/>
                  <a:pt x="729388" y="1661020"/>
                  <a:pt x="763398" y="1661020"/>
                </a:cubicBezTo>
                <a:lnTo>
                  <a:pt x="729842" y="1484851"/>
                </a:lnTo>
                <a:lnTo>
                  <a:pt x="2155971" y="1543574"/>
                </a:lnTo>
                <a:lnTo>
                  <a:pt x="2147582" y="1300294"/>
                </a:lnTo>
                <a:lnTo>
                  <a:pt x="4160940" y="1350628"/>
                </a:lnTo>
                <a:lnTo>
                  <a:pt x="4085439" y="16778"/>
                </a:lnTo>
                <a:lnTo>
                  <a:pt x="0" y="0"/>
                </a:lnTo>
                <a:lnTo>
                  <a:pt x="50334" y="1644242"/>
                </a:lnTo>
                <a:close/>
              </a:path>
            </a:pathLst>
          </a:cu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5291806" y="1342239"/>
            <a:ext cx="1310329" cy="2197915"/>
          </a:xfrm>
          <a:custGeom>
            <a:avLst/>
            <a:gdLst>
              <a:gd name="connsiteX0" fmla="*/ 51980 w 1310329"/>
              <a:gd name="connsiteY0" fmla="*/ 0 h 2197915"/>
              <a:gd name="connsiteX1" fmla="*/ 51980 w 1310329"/>
              <a:gd name="connsiteY1" fmla="*/ 0 h 2197915"/>
              <a:gd name="connsiteX2" fmla="*/ 60369 w 1310329"/>
              <a:gd name="connsiteY2" fmla="*/ 1761688 h 2197915"/>
              <a:gd name="connsiteX3" fmla="*/ 43591 w 1310329"/>
              <a:gd name="connsiteY3" fmla="*/ 1812022 h 2197915"/>
              <a:gd name="connsiteX4" fmla="*/ 35202 w 1310329"/>
              <a:gd name="connsiteY4" fmla="*/ 1853967 h 2197915"/>
              <a:gd name="connsiteX5" fmla="*/ 43591 w 1310329"/>
              <a:gd name="connsiteY5" fmla="*/ 2172748 h 2197915"/>
              <a:gd name="connsiteX6" fmla="*/ 1310329 w 1310329"/>
              <a:gd name="connsiteY6" fmla="*/ 2197915 h 2197915"/>
              <a:gd name="connsiteX7" fmla="*/ 572098 w 1310329"/>
              <a:gd name="connsiteY7" fmla="*/ 8389 h 2197915"/>
              <a:gd name="connsiteX8" fmla="*/ 51980 w 1310329"/>
              <a:gd name="connsiteY8" fmla="*/ 0 h 219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0329" h="2197915">
                <a:moveTo>
                  <a:pt x="51980" y="0"/>
                </a:moveTo>
                <a:lnTo>
                  <a:pt x="51980" y="0"/>
                </a:lnTo>
                <a:cubicBezTo>
                  <a:pt x="54776" y="587229"/>
                  <a:pt x="63088" y="1174458"/>
                  <a:pt x="60369" y="1761688"/>
                </a:cubicBezTo>
                <a:cubicBezTo>
                  <a:pt x="60287" y="1779373"/>
                  <a:pt x="47059" y="1794680"/>
                  <a:pt x="43591" y="1812022"/>
                </a:cubicBezTo>
                <a:lnTo>
                  <a:pt x="35202" y="1853967"/>
                </a:lnTo>
                <a:cubicBezTo>
                  <a:pt x="26593" y="2163876"/>
                  <a:pt x="-44397" y="2084760"/>
                  <a:pt x="43591" y="2172748"/>
                </a:cubicBezTo>
                <a:lnTo>
                  <a:pt x="1310329" y="2197915"/>
                </a:lnTo>
                <a:lnTo>
                  <a:pt x="572098" y="8389"/>
                </a:lnTo>
                <a:lnTo>
                  <a:pt x="5198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5318619" y="3514987"/>
            <a:ext cx="1409351" cy="1283516"/>
          </a:xfrm>
          <a:custGeom>
            <a:avLst/>
            <a:gdLst>
              <a:gd name="connsiteX0" fmla="*/ 25167 w 1409351"/>
              <a:gd name="connsiteY0" fmla="*/ 0 h 1283516"/>
              <a:gd name="connsiteX1" fmla="*/ 25167 w 1409351"/>
              <a:gd name="connsiteY1" fmla="*/ 0 h 1283516"/>
              <a:gd name="connsiteX2" fmla="*/ 16778 w 1409351"/>
              <a:gd name="connsiteY2" fmla="*/ 234892 h 1283516"/>
              <a:gd name="connsiteX3" fmla="*/ 0 w 1409351"/>
              <a:gd name="connsiteY3" fmla="*/ 645952 h 1283516"/>
              <a:gd name="connsiteX4" fmla="*/ 8389 w 1409351"/>
              <a:gd name="connsiteY4" fmla="*/ 1191237 h 1283516"/>
              <a:gd name="connsiteX5" fmla="*/ 41945 w 1409351"/>
              <a:gd name="connsiteY5" fmla="*/ 1249960 h 1283516"/>
              <a:gd name="connsiteX6" fmla="*/ 92279 w 1409351"/>
              <a:gd name="connsiteY6" fmla="*/ 1266738 h 1283516"/>
              <a:gd name="connsiteX7" fmla="*/ 251670 w 1409351"/>
              <a:gd name="connsiteY7" fmla="*/ 1283516 h 1283516"/>
              <a:gd name="connsiteX8" fmla="*/ 494951 w 1409351"/>
              <a:gd name="connsiteY8" fmla="*/ 1275127 h 1283516"/>
              <a:gd name="connsiteX9" fmla="*/ 562063 w 1409351"/>
              <a:gd name="connsiteY9" fmla="*/ 1258349 h 1283516"/>
              <a:gd name="connsiteX10" fmla="*/ 595619 w 1409351"/>
              <a:gd name="connsiteY10" fmla="*/ 1241571 h 1283516"/>
              <a:gd name="connsiteX11" fmla="*/ 662730 w 1409351"/>
              <a:gd name="connsiteY11" fmla="*/ 1233182 h 1283516"/>
              <a:gd name="connsiteX12" fmla="*/ 788565 w 1409351"/>
              <a:gd name="connsiteY12" fmla="*/ 1208015 h 1283516"/>
              <a:gd name="connsiteX13" fmla="*/ 864066 w 1409351"/>
              <a:gd name="connsiteY13" fmla="*/ 1191237 h 1283516"/>
              <a:gd name="connsiteX14" fmla="*/ 889233 w 1409351"/>
              <a:gd name="connsiteY14" fmla="*/ 1182848 h 1283516"/>
              <a:gd name="connsiteX15" fmla="*/ 947956 w 1409351"/>
              <a:gd name="connsiteY15" fmla="*/ 1174459 h 1283516"/>
              <a:gd name="connsiteX16" fmla="*/ 973123 w 1409351"/>
              <a:gd name="connsiteY16" fmla="*/ 1166070 h 1283516"/>
              <a:gd name="connsiteX17" fmla="*/ 1006679 w 1409351"/>
              <a:gd name="connsiteY17" fmla="*/ 1149292 h 1283516"/>
              <a:gd name="connsiteX18" fmla="*/ 1040235 w 1409351"/>
              <a:gd name="connsiteY18" fmla="*/ 1140903 h 1283516"/>
              <a:gd name="connsiteX19" fmla="*/ 1065402 w 1409351"/>
              <a:gd name="connsiteY19" fmla="*/ 1132514 h 1283516"/>
              <a:gd name="connsiteX20" fmla="*/ 1124125 w 1409351"/>
              <a:gd name="connsiteY20" fmla="*/ 1115736 h 1283516"/>
              <a:gd name="connsiteX21" fmla="*/ 1157681 w 1409351"/>
              <a:gd name="connsiteY21" fmla="*/ 1098958 h 1283516"/>
              <a:gd name="connsiteX22" fmla="*/ 1182848 w 1409351"/>
              <a:gd name="connsiteY22" fmla="*/ 1090569 h 1283516"/>
              <a:gd name="connsiteX23" fmla="*/ 1233182 w 1409351"/>
              <a:gd name="connsiteY23" fmla="*/ 1057013 h 1283516"/>
              <a:gd name="connsiteX24" fmla="*/ 1283516 w 1409351"/>
              <a:gd name="connsiteY24" fmla="*/ 1015068 h 1283516"/>
              <a:gd name="connsiteX25" fmla="*/ 1333850 w 1409351"/>
              <a:gd name="connsiteY25" fmla="*/ 981512 h 1283516"/>
              <a:gd name="connsiteX26" fmla="*/ 1350628 w 1409351"/>
              <a:gd name="connsiteY26" fmla="*/ 956345 h 1283516"/>
              <a:gd name="connsiteX27" fmla="*/ 1392573 w 1409351"/>
              <a:gd name="connsiteY27" fmla="*/ 922789 h 1283516"/>
              <a:gd name="connsiteX28" fmla="*/ 1409351 w 1409351"/>
              <a:gd name="connsiteY28" fmla="*/ 872455 h 1283516"/>
              <a:gd name="connsiteX29" fmla="*/ 1400962 w 1409351"/>
              <a:gd name="connsiteY29" fmla="*/ 771787 h 1283516"/>
              <a:gd name="connsiteX30" fmla="*/ 1384184 w 1409351"/>
              <a:gd name="connsiteY30" fmla="*/ 721453 h 1283516"/>
              <a:gd name="connsiteX31" fmla="*/ 1375795 w 1409351"/>
              <a:gd name="connsiteY31" fmla="*/ 696286 h 1283516"/>
              <a:gd name="connsiteX32" fmla="*/ 1350628 w 1409351"/>
              <a:gd name="connsiteY32" fmla="*/ 645952 h 1283516"/>
              <a:gd name="connsiteX33" fmla="*/ 1333850 w 1409351"/>
              <a:gd name="connsiteY33" fmla="*/ 503340 h 1283516"/>
              <a:gd name="connsiteX34" fmla="*/ 1325461 w 1409351"/>
              <a:gd name="connsiteY34" fmla="*/ 478173 h 1283516"/>
              <a:gd name="connsiteX35" fmla="*/ 1317072 w 1409351"/>
              <a:gd name="connsiteY35" fmla="*/ 234892 h 1283516"/>
              <a:gd name="connsiteX36" fmla="*/ 1308683 w 1409351"/>
              <a:gd name="connsiteY36" fmla="*/ 192947 h 1283516"/>
              <a:gd name="connsiteX37" fmla="*/ 1300294 w 1409351"/>
              <a:gd name="connsiteY37" fmla="*/ 100668 h 1283516"/>
              <a:gd name="connsiteX38" fmla="*/ 1291905 w 1409351"/>
              <a:gd name="connsiteY38" fmla="*/ 50334 h 1283516"/>
              <a:gd name="connsiteX39" fmla="*/ 1283516 w 1409351"/>
              <a:gd name="connsiteY39" fmla="*/ 25167 h 1283516"/>
              <a:gd name="connsiteX40" fmla="*/ 25167 w 1409351"/>
              <a:gd name="connsiteY40" fmla="*/ 0 h 1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09351" h="1283516">
                <a:moveTo>
                  <a:pt x="25167" y="0"/>
                </a:moveTo>
                <a:lnTo>
                  <a:pt x="25167" y="0"/>
                </a:lnTo>
                <a:cubicBezTo>
                  <a:pt x="22371" y="78297"/>
                  <a:pt x="18924" y="156574"/>
                  <a:pt x="16778" y="234892"/>
                </a:cubicBezTo>
                <a:cubicBezTo>
                  <a:pt x="5872" y="632967"/>
                  <a:pt x="39123" y="489460"/>
                  <a:pt x="0" y="645952"/>
                </a:cubicBezTo>
                <a:cubicBezTo>
                  <a:pt x="2796" y="827714"/>
                  <a:pt x="3122" y="1009530"/>
                  <a:pt x="8389" y="1191237"/>
                </a:cubicBezTo>
                <a:cubicBezTo>
                  <a:pt x="9108" y="1216052"/>
                  <a:pt x="19478" y="1237478"/>
                  <a:pt x="41945" y="1249960"/>
                </a:cubicBezTo>
                <a:cubicBezTo>
                  <a:pt x="57405" y="1258549"/>
                  <a:pt x="75121" y="1262449"/>
                  <a:pt x="92279" y="1266738"/>
                </a:cubicBezTo>
                <a:cubicBezTo>
                  <a:pt x="166618" y="1285323"/>
                  <a:pt x="114331" y="1274360"/>
                  <a:pt x="251670" y="1283516"/>
                </a:cubicBezTo>
                <a:cubicBezTo>
                  <a:pt x="332764" y="1280720"/>
                  <a:pt x="413949" y="1279892"/>
                  <a:pt x="494951" y="1275127"/>
                </a:cubicBezTo>
                <a:cubicBezTo>
                  <a:pt x="510170" y="1274232"/>
                  <a:pt x="545321" y="1265524"/>
                  <a:pt x="562063" y="1258349"/>
                </a:cubicBezTo>
                <a:cubicBezTo>
                  <a:pt x="573557" y="1253423"/>
                  <a:pt x="583487" y="1244604"/>
                  <a:pt x="595619" y="1241571"/>
                </a:cubicBezTo>
                <a:cubicBezTo>
                  <a:pt x="617490" y="1236103"/>
                  <a:pt x="640360" y="1235978"/>
                  <a:pt x="662730" y="1233182"/>
                </a:cubicBezTo>
                <a:cubicBezTo>
                  <a:pt x="737086" y="1208397"/>
                  <a:pt x="695487" y="1218357"/>
                  <a:pt x="788565" y="1208015"/>
                </a:cubicBezTo>
                <a:cubicBezTo>
                  <a:pt x="845220" y="1189130"/>
                  <a:pt x="775481" y="1210922"/>
                  <a:pt x="864066" y="1191237"/>
                </a:cubicBezTo>
                <a:cubicBezTo>
                  <a:pt x="872698" y="1189319"/>
                  <a:pt x="880562" y="1184582"/>
                  <a:pt x="889233" y="1182848"/>
                </a:cubicBezTo>
                <a:cubicBezTo>
                  <a:pt x="908622" y="1178970"/>
                  <a:pt x="928382" y="1177255"/>
                  <a:pt x="947956" y="1174459"/>
                </a:cubicBezTo>
                <a:cubicBezTo>
                  <a:pt x="956345" y="1171663"/>
                  <a:pt x="964995" y="1169553"/>
                  <a:pt x="973123" y="1166070"/>
                </a:cubicBezTo>
                <a:cubicBezTo>
                  <a:pt x="984617" y="1161144"/>
                  <a:pt x="994970" y="1153683"/>
                  <a:pt x="1006679" y="1149292"/>
                </a:cubicBezTo>
                <a:cubicBezTo>
                  <a:pt x="1017474" y="1145244"/>
                  <a:pt x="1029149" y="1144070"/>
                  <a:pt x="1040235" y="1140903"/>
                </a:cubicBezTo>
                <a:cubicBezTo>
                  <a:pt x="1048738" y="1138474"/>
                  <a:pt x="1056899" y="1134943"/>
                  <a:pt x="1065402" y="1132514"/>
                </a:cubicBezTo>
                <a:cubicBezTo>
                  <a:pt x="1086687" y="1126433"/>
                  <a:pt x="1104011" y="1124356"/>
                  <a:pt x="1124125" y="1115736"/>
                </a:cubicBezTo>
                <a:cubicBezTo>
                  <a:pt x="1135619" y="1110810"/>
                  <a:pt x="1146187" y="1103884"/>
                  <a:pt x="1157681" y="1098958"/>
                </a:cubicBezTo>
                <a:cubicBezTo>
                  <a:pt x="1165809" y="1095475"/>
                  <a:pt x="1175118" y="1094863"/>
                  <a:pt x="1182848" y="1090569"/>
                </a:cubicBezTo>
                <a:cubicBezTo>
                  <a:pt x="1200475" y="1080776"/>
                  <a:pt x="1216404" y="1068198"/>
                  <a:pt x="1233182" y="1057013"/>
                </a:cubicBezTo>
                <a:cubicBezTo>
                  <a:pt x="1323113" y="997059"/>
                  <a:pt x="1186627" y="1090426"/>
                  <a:pt x="1283516" y="1015068"/>
                </a:cubicBezTo>
                <a:cubicBezTo>
                  <a:pt x="1299433" y="1002688"/>
                  <a:pt x="1333850" y="981512"/>
                  <a:pt x="1333850" y="981512"/>
                </a:cubicBezTo>
                <a:cubicBezTo>
                  <a:pt x="1339443" y="973123"/>
                  <a:pt x="1342755" y="962643"/>
                  <a:pt x="1350628" y="956345"/>
                </a:cubicBezTo>
                <a:cubicBezTo>
                  <a:pt x="1386701" y="927486"/>
                  <a:pt x="1369360" y="975018"/>
                  <a:pt x="1392573" y="922789"/>
                </a:cubicBezTo>
                <a:cubicBezTo>
                  <a:pt x="1399756" y="906628"/>
                  <a:pt x="1409351" y="872455"/>
                  <a:pt x="1409351" y="872455"/>
                </a:cubicBezTo>
                <a:cubicBezTo>
                  <a:pt x="1406555" y="838899"/>
                  <a:pt x="1406498" y="805001"/>
                  <a:pt x="1400962" y="771787"/>
                </a:cubicBezTo>
                <a:cubicBezTo>
                  <a:pt x="1398055" y="754342"/>
                  <a:pt x="1389777" y="738231"/>
                  <a:pt x="1384184" y="721453"/>
                </a:cubicBezTo>
                <a:cubicBezTo>
                  <a:pt x="1381388" y="713064"/>
                  <a:pt x="1380700" y="703644"/>
                  <a:pt x="1375795" y="696286"/>
                </a:cubicBezTo>
                <a:cubicBezTo>
                  <a:pt x="1360712" y="673661"/>
                  <a:pt x="1356417" y="672001"/>
                  <a:pt x="1350628" y="645952"/>
                </a:cubicBezTo>
                <a:cubicBezTo>
                  <a:pt x="1336492" y="582343"/>
                  <a:pt x="1344993" y="581343"/>
                  <a:pt x="1333850" y="503340"/>
                </a:cubicBezTo>
                <a:cubicBezTo>
                  <a:pt x="1332599" y="494586"/>
                  <a:pt x="1328257" y="486562"/>
                  <a:pt x="1325461" y="478173"/>
                </a:cubicBezTo>
                <a:cubicBezTo>
                  <a:pt x="1322665" y="397079"/>
                  <a:pt x="1321837" y="315894"/>
                  <a:pt x="1317072" y="234892"/>
                </a:cubicBezTo>
                <a:cubicBezTo>
                  <a:pt x="1316235" y="220658"/>
                  <a:pt x="1310452" y="207095"/>
                  <a:pt x="1308683" y="192947"/>
                </a:cubicBezTo>
                <a:cubicBezTo>
                  <a:pt x="1304852" y="162299"/>
                  <a:pt x="1303903" y="131343"/>
                  <a:pt x="1300294" y="100668"/>
                </a:cubicBezTo>
                <a:cubicBezTo>
                  <a:pt x="1298307" y="83775"/>
                  <a:pt x="1295595" y="66938"/>
                  <a:pt x="1291905" y="50334"/>
                </a:cubicBezTo>
                <a:cubicBezTo>
                  <a:pt x="1289987" y="41702"/>
                  <a:pt x="1283516" y="25167"/>
                  <a:pt x="1283516" y="25167"/>
                </a:cubicBezTo>
                <a:lnTo>
                  <a:pt x="25167" y="0"/>
                </a:lnTo>
                <a:close/>
              </a:path>
            </a:pathLst>
          </a:custGeom>
          <a:solidFill>
            <a:srgbClr val="FF0000">
              <a:alpha val="2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2390861" y="1308683"/>
            <a:ext cx="2910980" cy="5436066"/>
          </a:xfrm>
          <a:custGeom>
            <a:avLst/>
            <a:gdLst>
              <a:gd name="connsiteX0" fmla="*/ 58723 w 2910980"/>
              <a:gd name="connsiteY0" fmla="*/ 184557 h 5436066"/>
              <a:gd name="connsiteX1" fmla="*/ 58723 w 2910980"/>
              <a:gd name="connsiteY1" fmla="*/ 184557 h 5436066"/>
              <a:gd name="connsiteX2" fmla="*/ 50334 w 2910980"/>
              <a:gd name="connsiteY2" fmla="*/ 385893 h 5436066"/>
              <a:gd name="connsiteX3" fmla="*/ 33556 w 2910980"/>
              <a:gd name="connsiteY3" fmla="*/ 889233 h 5436066"/>
              <a:gd name="connsiteX4" fmla="*/ 25167 w 2910980"/>
              <a:gd name="connsiteY4" fmla="*/ 914400 h 5436066"/>
              <a:gd name="connsiteX5" fmla="*/ 16778 w 2910980"/>
              <a:gd name="connsiteY5" fmla="*/ 947956 h 5436066"/>
              <a:gd name="connsiteX6" fmla="*/ 0 w 2910980"/>
              <a:gd name="connsiteY6" fmla="*/ 1031845 h 5436066"/>
              <a:gd name="connsiteX7" fmla="*/ 16778 w 2910980"/>
              <a:gd name="connsiteY7" fmla="*/ 1224792 h 5436066"/>
              <a:gd name="connsiteX8" fmla="*/ 25167 w 2910980"/>
              <a:gd name="connsiteY8" fmla="*/ 1266737 h 5436066"/>
              <a:gd name="connsiteX9" fmla="*/ 41945 w 2910980"/>
              <a:gd name="connsiteY9" fmla="*/ 1350627 h 5436066"/>
              <a:gd name="connsiteX10" fmla="*/ 50334 w 2910980"/>
              <a:gd name="connsiteY10" fmla="*/ 1409350 h 5436066"/>
              <a:gd name="connsiteX11" fmla="*/ 67112 w 2910980"/>
              <a:gd name="connsiteY11" fmla="*/ 2206304 h 5436066"/>
              <a:gd name="connsiteX12" fmla="*/ 67112 w 2910980"/>
              <a:gd name="connsiteY12" fmla="*/ 2709644 h 5436066"/>
              <a:gd name="connsiteX13" fmla="*/ 83890 w 2910980"/>
              <a:gd name="connsiteY13" fmla="*/ 2877423 h 5436066"/>
              <a:gd name="connsiteX14" fmla="*/ 100668 w 2910980"/>
              <a:gd name="connsiteY14" fmla="*/ 2978091 h 5436066"/>
              <a:gd name="connsiteX15" fmla="*/ 109057 w 2910980"/>
              <a:gd name="connsiteY15" fmla="*/ 3078759 h 5436066"/>
              <a:gd name="connsiteX16" fmla="*/ 134224 w 2910980"/>
              <a:gd name="connsiteY16" fmla="*/ 3154260 h 5436066"/>
              <a:gd name="connsiteX17" fmla="*/ 142613 w 2910980"/>
              <a:gd name="connsiteY17" fmla="*/ 3179427 h 5436066"/>
              <a:gd name="connsiteX18" fmla="*/ 159391 w 2910980"/>
              <a:gd name="connsiteY18" fmla="*/ 3204594 h 5436066"/>
              <a:gd name="connsiteX19" fmla="*/ 167780 w 2910980"/>
              <a:gd name="connsiteY19" fmla="*/ 3229761 h 5436066"/>
              <a:gd name="connsiteX20" fmla="*/ 209725 w 2910980"/>
              <a:gd name="connsiteY20" fmla="*/ 3280095 h 5436066"/>
              <a:gd name="connsiteX21" fmla="*/ 226503 w 2910980"/>
              <a:gd name="connsiteY21" fmla="*/ 3330429 h 5436066"/>
              <a:gd name="connsiteX22" fmla="*/ 234892 w 2910980"/>
              <a:gd name="connsiteY22" fmla="*/ 3355596 h 5436066"/>
              <a:gd name="connsiteX23" fmla="*/ 243281 w 2910980"/>
              <a:gd name="connsiteY23" fmla="*/ 3397541 h 5436066"/>
              <a:gd name="connsiteX24" fmla="*/ 260059 w 2910980"/>
              <a:gd name="connsiteY24" fmla="*/ 3447875 h 5436066"/>
              <a:gd name="connsiteX25" fmla="*/ 285226 w 2910980"/>
              <a:gd name="connsiteY25" fmla="*/ 3523376 h 5436066"/>
              <a:gd name="connsiteX26" fmla="*/ 310393 w 2910980"/>
              <a:gd name="connsiteY26" fmla="*/ 3607266 h 5436066"/>
              <a:gd name="connsiteX27" fmla="*/ 318782 w 2910980"/>
              <a:gd name="connsiteY27" fmla="*/ 3632433 h 5436066"/>
              <a:gd name="connsiteX28" fmla="*/ 327171 w 2910980"/>
              <a:gd name="connsiteY28" fmla="*/ 3657600 h 5436066"/>
              <a:gd name="connsiteX29" fmla="*/ 352338 w 2910980"/>
              <a:gd name="connsiteY29" fmla="*/ 3724711 h 5436066"/>
              <a:gd name="connsiteX30" fmla="*/ 377505 w 2910980"/>
              <a:gd name="connsiteY30" fmla="*/ 3800212 h 5436066"/>
              <a:gd name="connsiteX31" fmla="*/ 385894 w 2910980"/>
              <a:gd name="connsiteY31" fmla="*/ 3825379 h 5436066"/>
              <a:gd name="connsiteX32" fmla="*/ 402672 w 2910980"/>
              <a:gd name="connsiteY32" fmla="*/ 3850546 h 5436066"/>
              <a:gd name="connsiteX33" fmla="*/ 411061 w 2910980"/>
              <a:gd name="connsiteY33" fmla="*/ 3884102 h 5436066"/>
              <a:gd name="connsiteX34" fmla="*/ 427839 w 2910980"/>
              <a:gd name="connsiteY34" fmla="*/ 3909269 h 5436066"/>
              <a:gd name="connsiteX35" fmla="*/ 436228 w 2910980"/>
              <a:gd name="connsiteY35" fmla="*/ 3934436 h 5436066"/>
              <a:gd name="connsiteX36" fmla="*/ 444617 w 2910980"/>
              <a:gd name="connsiteY36" fmla="*/ 4018326 h 5436066"/>
              <a:gd name="connsiteX37" fmla="*/ 478173 w 2910980"/>
              <a:gd name="connsiteY37" fmla="*/ 4068660 h 5436066"/>
              <a:gd name="connsiteX38" fmla="*/ 494951 w 2910980"/>
              <a:gd name="connsiteY38" fmla="*/ 4118994 h 5436066"/>
              <a:gd name="connsiteX39" fmla="*/ 503340 w 2910980"/>
              <a:gd name="connsiteY39" fmla="*/ 4144161 h 5436066"/>
              <a:gd name="connsiteX40" fmla="*/ 520118 w 2910980"/>
              <a:gd name="connsiteY40" fmla="*/ 4169328 h 5436066"/>
              <a:gd name="connsiteX41" fmla="*/ 536896 w 2910980"/>
              <a:gd name="connsiteY41" fmla="*/ 4219662 h 5436066"/>
              <a:gd name="connsiteX42" fmla="*/ 553674 w 2910980"/>
              <a:gd name="connsiteY42" fmla="*/ 4286774 h 5436066"/>
              <a:gd name="connsiteX43" fmla="*/ 578841 w 2910980"/>
              <a:gd name="connsiteY43" fmla="*/ 4337108 h 5436066"/>
              <a:gd name="connsiteX44" fmla="*/ 604008 w 2910980"/>
              <a:gd name="connsiteY44" fmla="*/ 4404220 h 5436066"/>
              <a:gd name="connsiteX45" fmla="*/ 612397 w 2910980"/>
              <a:gd name="connsiteY45" fmla="*/ 4462943 h 5436066"/>
              <a:gd name="connsiteX46" fmla="*/ 629175 w 2910980"/>
              <a:gd name="connsiteY46" fmla="*/ 4513277 h 5436066"/>
              <a:gd name="connsiteX47" fmla="*/ 654342 w 2910980"/>
              <a:gd name="connsiteY47" fmla="*/ 4580389 h 5436066"/>
              <a:gd name="connsiteX48" fmla="*/ 662731 w 2910980"/>
              <a:gd name="connsiteY48" fmla="*/ 4639111 h 5436066"/>
              <a:gd name="connsiteX49" fmla="*/ 671120 w 2910980"/>
              <a:gd name="connsiteY49" fmla="*/ 4664278 h 5436066"/>
              <a:gd name="connsiteX50" fmla="*/ 687898 w 2910980"/>
              <a:gd name="connsiteY50" fmla="*/ 4723001 h 5436066"/>
              <a:gd name="connsiteX51" fmla="*/ 696287 w 2910980"/>
              <a:gd name="connsiteY51" fmla="*/ 4790113 h 5436066"/>
              <a:gd name="connsiteX52" fmla="*/ 713065 w 2910980"/>
              <a:gd name="connsiteY52" fmla="*/ 4815280 h 5436066"/>
              <a:gd name="connsiteX53" fmla="*/ 721454 w 2910980"/>
              <a:gd name="connsiteY53" fmla="*/ 4865614 h 5436066"/>
              <a:gd name="connsiteX54" fmla="*/ 729843 w 2910980"/>
              <a:gd name="connsiteY54" fmla="*/ 4890781 h 5436066"/>
              <a:gd name="connsiteX55" fmla="*/ 738232 w 2910980"/>
              <a:gd name="connsiteY55" fmla="*/ 4924337 h 5436066"/>
              <a:gd name="connsiteX56" fmla="*/ 746621 w 2910980"/>
              <a:gd name="connsiteY56" fmla="*/ 4949504 h 5436066"/>
              <a:gd name="connsiteX57" fmla="*/ 755010 w 2910980"/>
              <a:gd name="connsiteY57" fmla="*/ 4983060 h 5436066"/>
              <a:gd name="connsiteX58" fmla="*/ 780177 w 2910980"/>
              <a:gd name="connsiteY58" fmla="*/ 5075339 h 5436066"/>
              <a:gd name="connsiteX59" fmla="*/ 788565 w 2910980"/>
              <a:gd name="connsiteY59" fmla="*/ 5142451 h 5436066"/>
              <a:gd name="connsiteX60" fmla="*/ 796954 w 2910980"/>
              <a:gd name="connsiteY60" fmla="*/ 5217952 h 5436066"/>
              <a:gd name="connsiteX61" fmla="*/ 813732 w 2910980"/>
              <a:gd name="connsiteY61" fmla="*/ 5268286 h 5436066"/>
              <a:gd name="connsiteX62" fmla="*/ 838899 w 2910980"/>
              <a:gd name="connsiteY62" fmla="*/ 5318620 h 5436066"/>
              <a:gd name="connsiteX63" fmla="*/ 847288 w 2910980"/>
              <a:gd name="connsiteY63" fmla="*/ 5368954 h 5436066"/>
              <a:gd name="connsiteX64" fmla="*/ 880844 w 2910980"/>
              <a:gd name="connsiteY64" fmla="*/ 5377343 h 5436066"/>
              <a:gd name="connsiteX65" fmla="*/ 1249960 w 2910980"/>
              <a:gd name="connsiteY65" fmla="*/ 5385732 h 5436066"/>
              <a:gd name="connsiteX66" fmla="*/ 1350628 w 2910980"/>
              <a:gd name="connsiteY66" fmla="*/ 5402510 h 5436066"/>
              <a:gd name="connsiteX67" fmla="*/ 1392573 w 2910980"/>
              <a:gd name="connsiteY67" fmla="*/ 5410899 h 5436066"/>
              <a:gd name="connsiteX68" fmla="*/ 1510019 w 2910980"/>
              <a:gd name="connsiteY68" fmla="*/ 5419288 h 5436066"/>
              <a:gd name="connsiteX69" fmla="*/ 1585520 w 2910980"/>
              <a:gd name="connsiteY69" fmla="*/ 5436066 h 5436066"/>
              <a:gd name="connsiteX70" fmla="*/ 1694577 w 2910980"/>
              <a:gd name="connsiteY70" fmla="*/ 5427677 h 5436066"/>
              <a:gd name="connsiteX71" fmla="*/ 1862356 w 2910980"/>
              <a:gd name="connsiteY71" fmla="*/ 5402510 h 5436066"/>
              <a:gd name="connsiteX72" fmla="*/ 1887523 w 2910980"/>
              <a:gd name="connsiteY72" fmla="*/ 5352176 h 5436066"/>
              <a:gd name="connsiteX73" fmla="*/ 1988191 w 2910980"/>
              <a:gd name="connsiteY73" fmla="*/ 5268286 h 5436066"/>
              <a:gd name="connsiteX74" fmla="*/ 2013358 w 2910980"/>
              <a:gd name="connsiteY74" fmla="*/ 5234730 h 5436066"/>
              <a:gd name="connsiteX75" fmla="*/ 2063692 w 2910980"/>
              <a:gd name="connsiteY75" fmla="*/ 5192785 h 5436066"/>
              <a:gd name="connsiteX76" fmla="*/ 2097248 w 2910980"/>
              <a:gd name="connsiteY76" fmla="*/ 5142451 h 5436066"/>
              <a:gd name="connsiteX77" fmla="*/ 2122415 w 2910980"/>
              <a:gd name="connsiteY77" fmla="*/ 5117284 h 5436066"/>
              <a:gd name="connsiteX78" fmla="*/ 2155971 w 2910980"/>
              <a:gd name="connsiteY78" fmla="*/ 5066950 h 5436066"/>
              <a:gd name="connsiteX79" fmla="*/ 2181138 w 2910980"/>
              <a:gd name="connsiteY79" fmla="*/ 5041783 h 5436066"/>
              <a:gd name="connsiteX80" fmla="*/ 2206305 w 2910980"/>
              <a:gd name="connsiteY80" fmla="*/ 5008227 h 5436066"/>
              <a:gd name="connsiteX81" fmla="*/ 2223083 w 2910980"/>
              <a:gd name="connsiteY81" fmla="*/ 4983060 h 5436066"/>
              <a:gd name="connsiteX82" fmla="*/ 2273417 w 2910980"/>
              <a:gd name="connsiteY82" fmla="*/ 4941115 h 5436066"/>
              <a:gd name="connsiteX83" fmla="*/ 2290195 w 2910980"/>
              <a:gd name="connsiteY83" fmla="*/ 4915948 h 5436066"/>
              <a:gd name="connsiteX84" fmla="*/ 2315362 w 2910980"/>
              <a:gd name="connsiteY84" fmla="*/ 4899170 h 5436066"/>
              <a:gd name="connsiteX85" fmla="*/ 2348918 w 2910980"/>
              <a:gd name="connsiteY85" fmla="*/ 4848836 h 5436066"/>
              <a:gd name="connsiteX86" fmla="*/ 2365696 w 2910980"/>
              <a:gd name="connsiteY86" fmla="*/ 4823669 h 5436066"/>
              <a:gd name="connsiteX87" fmla="*/ 2390863 w 2910980"/>
              <a:gd name="connsiteY87" fmla="*/ 4798502 h 5436066"/>
              <a:gd name="connsiteX88" fmla="*/ 2416030 w 2910980"/>
              <a:gd name="connsiteY88" fmla="*/ 4748168 h 5436066"/>
              <a:gd name="connsiteX89" fmla="*/ 2441197 w 2910980"/>
              <a:gd name="connsiteY89" fmla="*/ 4723001 h 5436066"/>
              <a:gd name="connsiteX90" fmla="*/ 2449586 w 2910980"/>
              <a:gd name="connsiteY90" fmla="*/ 4697834 h 5436066"/>
              <a:gd name="connsiteX91" fmla="*/ 2533476 w 2910980"/>
              <a:gd name="connsiteY91" fmla="*/ 4580389 h 5436066"/>
              <a:gd name="connsiteX92" fmla="*/ 2558643 w 2910980"/>
              <a:gd name="connsiteY92" fmla="*/ 4546833 h 5436066"/>
              <a:gd name="connsiteX93" fmla="*/ 2608977 w 2910980"/>
              <a:gd name="connsiteY93" fmla="*/ 4504888 h 5436066"/>
              <a:gd name="connsiteX94" fmla="*/ 2634143 w 2910980"/>
              <a:gd name="connsiteY94" fmla="*/ 4420998 h 5436066"/>
              <a:gd name="connsiteX95" fmla="*/ 2642532 w 2910980"/>
              <a:gd name="connsiteY95" fmla="*/ 4395831 h 5436066"/>
              <a:gd name="connsiteX96" fmla="*/ 2650921 w 2910980"/>
              <a:gd name="connsiteY96" fmla="*/ 4370664 h 5436066"/>
              <a:gd name="connsiteX97" fmla="*/ 2667699 w 2910980"/>
              <a:gd name="connsiteY97" fmla="*/ 4345497 h 5436066"/>
              <a:gd name="connsiteX98" fmla="*/ 2676088 w 2910980"/>
              <a:gd name="connsiteY98" fmla="*/ 4320330 h 5436066"/>
              <a:gd name="connsiteX99" fmla="*/ 2692866 w 2910980"/>
              <a:gd name="connsiteY99" fmla="*/ 4295163 h 5436066"/>
              <a:gd name="connsiteX100" fmla="*/ 2701255 w 2910980"/>
              <a:gd name="connsiteY100" fmla="*/ 4269996 h 5436066"/>
              <a:gd name="connsiteX101" fmla="*/ 2726422 w 2910980"/>
              <a:gd name="connsiteY101" fmla="*/ 4244829 h 5436066"/>
              <a:gd name="connsiteX102" fmla="*/ 2768367 w 2910980"/>
              <a:gd name="connsiteY102" fmla="*/ 4169328 h 5436066"/>
              <a:gd name="connsiteX103" fmla="*/ 2785145 w 2910980"/>
              <a:gd name="connsiteY103" fmla="*/ 4144161 h 5436066"/>
              <a:gd name="connsiteX104" fmla="*/ 2801923 w 2910980"/>
              <a:gd name="connsiteY104" fmla="*/ 4093827 h 5436066"/>
              <a:gd name="connsiteX105" fmla="*/ 2818701 w 2910980"/>
              <a:gd name="connsiteY105" fmla="*/ 4043493 h 5436066"/>
              <a:gd name="connsiteX106" fmla="*/ 2827090 w 2910980"/>
              <a:gd name="connsiteY106" fmla="*/ 4018326 h 5436066"/>
              <a:gd name="connsiteX107" fmla="*/ 2835479 w 2910980"/>
              <a:gd name="connsiteY107" fmla="*/ 3934436 h 5436066"/>
              <a:gd name="connsiteX108" fmla="*/ 2843868 w 2910980"/>
              <a:gd name="connsiteY108" fmla="*/ 3875713 h 5436066"/>
              <a:gd name="connsiteX109" fmla="*/ 2852257 w 2910980"/>
              <a:gd name="connsiteY109" fmla="*/ 3800212 h 5436066"/>
              <a:gd name="connsiteX110" fmla="*/ 2860646 w 2910980"/>
              <a:gd name="connsiteY110" fmla="*/ 2399251 h 5436066"/>
              <a:gd name="connsiteX111" fmla="*/ 2869035 w 2910980"/>
              <a:gd name="connsiteY111" fmla="*/ 2340528 h 5436066"/>
              <a:gd name="connsiteX112" fmla="*/ 2877424 w 2910980"/>
              <a:gd name="connsiteY112" fmla="*/ 2248249 h 5436066"/>
              <a:gd name="connsiteX113" fmla="*/ 2885813 w 2910980"/>
              <a:gd name="connsiteY113" fmla="*/ 2122414 h 5436066"/>
              <a:gd name="connsiteX114" fmla="*/ 2894202 w 2910980"/>
              <a:gd name="connsiteY114" fmla="*/ 2072080 h 5436066"/>
              <a:gd name="connsiteX115" fmla="*/ 2902591 w 2910980"/>
              <a:gd name="connsiteY115" fmla="*/ 1979801 h 5436066"/>
              <a:gd name="connsiteX116" fmla="*/ 2894202 w 2910980"/>
              <a:gd name="connsiteY116" fmla="*/ 1157680 h 5436066"/>
              <a:gd name="connsiteX117" fmla="*/ 2910980 w 2910980"/>
              <a:gd name="connsiteY117" fmla="*/ 721453 h 5436066"/>
              <a:gd name="connsiteX118" fmla="*/ 2902591 w 2910980"/>
              <a:gd name="connsiteY118" fmla="*/ 520117 h 5436066"/>
              <a:gd name="connsiteX119" fmla="*/ 2894202 w 2910980"/>
              <a:gd name="connsiteY119" fmla="*/ 478172 h 5436066"/>
              <a:gd name="connsiteX120" fmla="*/ 2869035 w 2910980"/>
              <a:gd name="connsiteY120" fmla="*/ 318781 h 5436066"/>
              <a:gd name="connsiteX121" fmla="*/ 2877424 w 2910980"/>
              <a:gd name="connsiteY121" fmla="*/ 100667 h 5436066"/>
              <a:gd name="connsiteX122" fmla="*/ 2885813 w 2910980"/>
              <a:gd name="connsiteY122" fmla="*/ 75500 h 5436066"/>
              <a:gd name="connsiteX123" fmla="*/ 2877424 w 2910980"/>
              <a:gd name="connsiteY123" fmla="*/ 50334 h 5436066"/>
              <a:gd name="connsiteX124" fmla="*/ 2382474 w 2910980"/>
              <a:gd name="connsiteY124" fmla="*/ 41945 h 5436066"/>
              <a:gd name="connsiteX125" fmla="*/ 2298584 w 2910980"/>
              <a:gd name="connsiteY125" fmla="*/ 25167 h 5436066"/>
              <a:gd name="connsiteX126" fmla="*/ 2155971 w 2910980"/>
              <a:gd name="connsiteY126" fmla="*/ 33556 h 5436066"/>
              <a:gd name="connsiteX127" fmla="*/ 1753299 w 2910980"/>
              <a:gd name="connsiteY127" fmla="*/ 25167 h 5436066"/>
              <a:gd name="connsiteX128" fmla="*/ 1728132 w 2910980"/>
              <a:gd name="connsiteY128" fmla="*/ 16778 h 5436066"/>
              <a:gd name="connsiteX129" fmla="*/ 1652632 w 2910980"/>
              <a:gd name="connsiteY129" fmla="*/ 0 h 5436066"/>
              <a:gd name="connsiteX130" fmla="*/ 1451296 w 2910980"/>
              <a:gd name="connsiteY130" fmla="*/ 8389 h 5436066"/>
              <a:gd name="connsiteX131" fmla="*/ 1468074 w 2910980"/>
              <a:gd name="connsiteY131" fmla="*/ 33556 h 5436066"/>
              <a:gd name="connsiteX132" fmla="*/ 1459685 w 2910980"/>
              <a:gd name="connsiteY132" fmla="*/ 201335 h 5436066"/>
              <a:gd name="connsiteX133" fmla="*/ 1451296 w 2910980"/>
              <a:gd name="connsiteY133" fmla="*/ 243280 h 5436066"/>
              <a:gd name="connsiteX134" fmla="*/ 1224793 w 2910980"/>
              <a:gd name="connsiteY134" fmla="*/ 234891 h 5436066"/>
              <a:gd name="connsiteX135" fmla="*/ 1166070 w 2910980"/>
              <a:gd name="connsiteY135" fmla="*/ 226502 h 5436066"/>
              <a:gd name="connsiteX136" fmla="*/ 964734 w 2910980"/>
              <a:gd name="connsiteY136" fmla="*/ 209724 h 5436066"/>
              <a:gd name="connsiteX137" fmla="*/ 864066 w 2910980"/>
              <a:gd name="connsiteY137" fmla="*/ 192946 h 5436066"/>
              <a:gd name="connsiteX138" fmla="*/ 343949 w 2910980"/>
              <a:gd name="connsiteY138" fmla="*/ 184557 h 5436066"/>
              <a:gd name="connsiteX139" fmla="*/ 58723 w 2910980"/>
              <a:gd name="connsiteY139" fmla="*/ 184557 h 543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910980" h="5436066">
                <a:moveTo>
                  <a:pt x="58723" y="184557"/>
                </a:moveTo>
                <a:lnTo>
                  <a:pt x="58723" y="184557"/>
                </a:lnTo>
                <a:cubicBezTo>
                  <a:pt x="55927" y="251669"/>
                  <a:pt x="52149" y="318747"/>
                  <a:pt x="50334" y="385893"/>
                </a:cubicBezTo>
                <a:cubicBezTo>
                  <a:pt x="50304" y="386990"/>
                  <a:pt x="54067" y="755910"/>
                  <a:pt x="33556" y="889233"/>
                </a:cubicBezTo>
                <a:cubicBezTo>
                  <a:pt x="32211" y="897973"/>
                  <a:pt x="27596" y="905897"/>
                  <a:pt x="25167" y="914400"/>
                </a:cubicBezTo>
                <a:cubicBezTo>
                  <a:pt x="22000" y="925486"/>
                  <a:pt x="19039" y="936650"/>
                  <a:pt x="16778" y="947956"/>
                </a:cubicBezTo>
                <a:cubicBezTo>
                  <a:pt x="-3791" y="1050800"/>
                  <a:pt x="19486" y="953902"/>
                  <a:pt x="0" y="1031845"/>
                </a:cubicBezTo>
                <a:cubicBezTo>
                  <a:pt x="4559" y="1095665"/>
                  <a:pt x="7690" y="1161176"/>
                  <a:pt x="16778" y="1224792"/>
                </a:cubicBezTo>
                <a:cubicBezTo>
                  <a:pt x="18794" y="1238907"/>
                  <a:pt x="22823" y="1252672"/>
                  <a:pt x="25167" y="1266737"/>
                </a:cubicBezTo>
                <a:cubicBezTo>
                  <a:pt x="38020" y="1343853"/>
                  <a:pt x="25866" y="1302391"/>
                  <a:pt x="41945" y="1350627"/>
                </a:cubicBezTo>
                <a:cubicBezTo>
                  <a:pt x="44741" y="1370201"/>
                  <a:pt x="48367" y="1389675"/>
                  <a:pt x="50334" y="1409350"/>
                </a:cubicBezTo>
                <a:cubicBezTo>
                  <a:pt x="75228" y="1658294"/>
                  <a:pt x="65086" y="2040174"/>
                  <a:pt x="67112" y="2206304"/>
                </a:cubicBezTo>
                <a:cubicBezTo>
                  <a:pt x="58306" y="2444075"/>
                  <a:pt x="52769" y="2456255"/>
                  <a:pt x="67112" y="2709644"/>
                </a:cubicBezTo>
                <a:cubicBezTo>
                  <a:pt x="70288" y="2765759"/>
                  <a:pt x="74650" y="2821982"/>
                  <a:pt x="83890" y="2877423"/>
                </a:cubicBezTo>
                <a:cubicBezTo>
                  <a:pt x="89483" y="2910979"/>
                  <a:pt x="97843" y="2944190"/>
                  <a:pt x="100668" y="2978091"/>
                </a:cubicBezTo>
                <a:cubicBezTo>
                  <a:pt x="103464" y="3011647"/>
                  <a:pt x="103521" y="3045545"/>
                  <a:pt x="109057" y="3078759"/>
                </a:cubicBezTo>
                <a:lnTo>
                  <a:pt x="134224" y="3154260"/>
                </a:lnTo>
                <a:cubicBezTo>
                  <a:pt x="137020" y="3162649"/>
                  <a:pt x="137708" y="3172069"/>
                  <a:pt x="142613" y="3179427"/>
                </a:cubicBezTo>
                <a:cubicBezTo>
                  <a:pt x="148206" y="3187816"/>
                  <a:pt x="154882" y="3195576"/>
                  <a:pt x="159391" y="3204594"/>
                </a:cubicBezTo>
                <a:cubicBezTo>
                  <a:pt x="163346" y="3212503"/>
                  <a:pt x="162875" y="3222403"/>
                  <a:pt x="167780" y="3229761"/>
                </a:cubicBezTo>
                <a:cubicBezTo>
                  <a:pt x="194121" y="3269272"/>
                  <a:pt x="191427" y="3238925"/>
                  <a:pt x="209725" y="3280095"/>
                </a:cubicBezTo>
                <a:cubicBezTo>
                  <a:pt x="216908" y="3296256"/>
                  <a:pt x="220910" y="3313651"/>
                  <a:pt x="226503" y="3330429"/>
                </a:cubicBezTo>
                <a:cubicBezTo>
                  <a:pt x="229299" y="3338818"/>
                  <a:pt x="233158" y="3346925"/>
                  <a:pt x="234892" y="3355596"/>
                </a:cubicBezTo>
                <a:cubicBezTo>
                  <a:pt x="237688" y="3369578"/>
                  <a:pt x="239529" y="3383785"/>
                  <a:pt x="243281" y="3397541"/>
                </a:cubicBezTo>
                <a:cubicBezTo>
                  <a:pt x="247934" y="3414603"/>
                  <a:pt x="257152" y="3430430"/>
                  <a:pt x="260059" y="3447875"/>
                </a:cubicBezTo>
                <a:cubicBezTo>
                  <a:pt x="270106" y="3508154"/>
                  <a:pt x="259013" y="3484056"/>
                  <a:pt x="285226" y="3523376"/>
                </a:cubicBezTo>
                <a:cubicBezTo>
                  <a:pt x="297904" y="3574090"/>
                  <a:pt x="289969" y="3545994"/>
                  <a:pt x="310393" y="3607266"/>
                </a:cubicBezTo>
                <a:lnTo>
                  <a:pt x="318782" y="3632433"/>
                </a:lnTo>
                <a:cubicBezTo>
                  <a:pt x="321578" y="3640822"/>
                  <a:pt x="325437" y="3648929"/>
                  <a:pt x="327171" y="3657600"/>
                </a:cubicBezTo>
                <a:cubicBezTo>
                  <a:pt x="337537" y="3709431"/>
                  <a:pt x="327651" y="3687681"/>
                  <a:pt x="352338" y="3724711"/>
                </a:cubicBezTo>
                <a:lnTo>
                  <a:pt x="377505" y="3800212"/>
                </a:lnTo>
                <a:cubicBezTo>
                  <a:pt x="380301" y="3808601"/>
                  <a:pt x="380989" y="3818021"/>
                  <a:pt x="385894" y="3825379"/>
                </a:cubicBezTo>
                <a:lnTo>
                  <a:pt x="402672" y="3850546"/>
                </a:lnTo>
                <a:cubicBezTo>
                  <a:pt x="405468" y="3861731"/>
                  <a:pt x="406519" y="3873505"/>
                  <a:pt x="411061" y="3884102"/>
                </a:cubicBezTo>
                <a:cubicBezTo>
                  <a:pt x="415033" y="3893369"/>
                  <a:pt x="423330" y="3900251"/>
                  <a:pt x="427839" y="3909269"/>
                </a:cubicBezTo>
                <a:cubicBezTo>
                  <a:pt x="431794" y="3917178"/>
                  <a:pt x="433432" y="3926047"/>
                  <a:pt x="436228" y="3934436"/>
                </a:cubicBezTo>
                <a:cubicBezTo>
                  <a:pt x="439024" y="3962399"/>
                  <a:pt x="436235" y="3991502"/>
                  <a:pt x="444617" y="4018326"/>
                </a:cubicBezTo>
                <a:cubicBezTo>
                  <a:pt x="450632" y="4037573"/>
                  <a:pt x="471796" y="4049530"/>
                  <a:pt x="478173" y="4068660"/>
                </a:cubicBezTo>
                <a:lnTo>
                  <a:pt x="494951" y="4118994"/>
                </a:lnTo>
                <a:cubicBezTo>
                  <a:pt x="497747" y="4127383"/>
                  <a:pt x="498435" y="4136803"/>
                  <a:pt x="503340" y="4144161"/>
                </a:cubicBezTo>
                <a:cubicBezTo>
                  <a:pt x="508933" y="4152550"/>
                  <a:pt x="516023" y="4160115"/>
                  <a:pt x="520118" y="4169328"/>
                </a:cubicBezTo>
                <a:cubicBezTo>
                  <a:pt x="527301" y="4185489"/>
                  <a:pt x="532607" y="4202504"/>
                  <a:pt x="536896" y="4219662"/>
                </a:cubicBezTo>
                <a:cubicBezTo>
                  <a:pt x="542489" y="4242033"/>
                  <a:pt x="540883" y="4267588"/>
                  <a:pt x="553674" y="4286774"/>
                </a:cubicBezTo>
                <a:cubicBezTo>
                  <a:pt x="570077" y="4311379"/>
                  <a:pt x="571895" y="4309322"/>
                  <a:pt x="578841" y="4337108"/>
                </a:cubicBezTo>
                <a:cubicBezTo>
                  <a:pt x="593354" y="4395159"/>
                  <a:pt x="576389" y="4362791"/>
                  <a:pt x="604008" y="4404220"/>
                </a:cubicBezTo>
                <a:cubicBezTo>
                  <a:pt x="606804" y="4423794"/>
                  <a:pt x="607951" y="4443676"/>
                  <a:pt x="612397" y="4462943"/>
                </a:cubicBezTo>
                <a:cubicBezTo>
                  <a:pt x="616374" y="4480176"/>
                  <a:pt x="625707" y="4495935"/>
                  <a:pt x="629175" y="4513277"/>
                </a:cubicBezTo>
                <a:cubicBezTo>
                  <a:pt x="639541" y="4565109"/>
                  <a:pt x="629655" y="4543358"/>
                  <a:pt x="654342" y="4580389"/>
                </a:cubicBezTo>
                <a:cubicBezTo>
                  <a:pt x="657138" y="4599963"/>
                  <a:pt x="658853" y="4619722"/>
                  <a:pt x="662731" y="4639111"/>
                </a:cubicBezTo>
                <a:cubicBezTo>
                  <a:pt x="664465" y="4647782"/>
                  <a:pt x="668691" y="4655775"/>
                  <a:pt x="671120" y="4664278"/>
                </a:cubicBezTo>
                <a:cubicBezTo>
                  <a:pt x="692187" y="4738014"/>
                  <a:pt x="667784" y="4662659"/>
                  <a:pt x="687898" y="4723001"/>
                </a:cubicBezTo>
                <a:cubicBezTo>
                  <a:pt x="690694" y="4745372"/>
                  <a:pt x="690355" y="4768363"/>
                  <a:pt x="696287" y="4790113"/>
                </a:cubicBezTo>
                <a:cubicBezTo>
                  <a:pt x="698940" y="4799840"/>
                  <a:pt x="709877" y="4805715"/>
                  <a:pt x="713065" y="4815280"/>
                </a:cubicBezTo>
                <a:cubicBezTo>
                  <a:pt x="718444" y="4831417"/>
                  <a:pt x="717764" y="4849010"/>
                  <a:pt x="721454" y="4865614"/>
                </a:cubicBezTo>
                <a:cubicBezTo>
                  <a:pt x="723372" y="4874246"/>
                  <a:pt x="727414" y="4882278"/>
                  <a:pt x="729843" y="4890781"/>
                </a:cubicBezTo>
                <a:cubicBezTo>
                  <a:pt x="733010" y="4901867"/>
                  <a:pt x="735065" y="4913251"/>
                  <a:pt x="738232" y="4924337"/>
                </a:cubicBezTo>
                <a:cubicBezTo>
                  <a:pt x="740661" y="4932840"/>
                  <a:pt x="744192" y="4941001"/>
                  <a:pt x="746621" y="4949504"/>
                </a:cubicBezTo>
                <a:cubicBezTo>
                  <a:pt x="749788" y="4960590"/>
                  <a:pt x="751697" y="4972017"/>
                  <a:pt x="755010" y="4983060"/>
                </a:cubicBezTo>
                <a:cubicBezTo>
                  <a:pt x="771570" y="5038259"/>
                  <a:pt x="772131" y="5023035"/>
                  <a:pt x="780177" y="5075339"/>
                </a:cubicBezTo>
                <a:cubicBezTo>
                  <a:pt x="783605" y="5097622"/>
                  <a:pt x="785931" y="5120061"/>
                  <a:pt x="788565" y="5142451"/>
                </a:cubicBezTo>
                <a:cubicBezTo>
                  <a:pt x="791523" y="5167599"/>
                  <a:pt x="791988" y="5193122"/>
                  <a:pt x="796954" y="5217952"/>
                </a:cubicBezTo>
                <a:cubicBezTo>
                  <a:pt x="800422" y="5235294"/>
                  <a:pt x="808139" y="5251508"/>
                  <a:pt x="813732" y="5268286"/>
                </a:cubicBezTo>
                <a:cubicBezTo>
                  <a:pt x="825309" y="5303018"/>
                  <a:pt x="817216" y="5286095"/>
                  <a:pt x="838899" y="5318620"/>
                </a:cubicBezTo>
                <a:cubicBezTo>
                  <a:pt x="841695" y="5335398"/>
                  <a:pt x="837401" y="5355113"/>
                  <a:pt x="847288" y="5368954"/>
                </a:cubicBezTo>
                <a:cubicBezTo>
                  <a:pt x="853989" y="5378336"/>
                  <a:pt x="869324" y="5376863"/>
                  <a:pt x="880844" y="5377343"/>
                </a:cubicBezTo>
                <a:cubicBezTo>
                  <a:pt x="1003808" y="5382466"/>
                  <a:pt x="1126921" y="5382936"/>
                  <a:pt x="1249960" y="5385732"/>
                </a:cubicBezTo>
                <a:cubicBezTo>
                  <a:pt x="1304055" y="5403764"/>
                  <a:pt x="1252290" y="5388462"/>
                  <a:pt x="1350628" y="5402510"/>
                </a:cubicBezTo>
                <a:cubicBezTo>
                  <a:pt x="1364743" y="5404526"/>
                  <a:pt x="1378393" y="5409406"/>
                  <a:pt x="1392573" y="5410899"/>
                </a:cubicBezTo>
                <a:cubicBezTo>
                  <a:pt x="1431606" y="5415008"/>
                  <a:pt x="1470870" y="5416492"/>
                  <a:pt x="1510019" y="5419288"/>
                </a:cubicBezTo>
                <a:cubicBezTo>
                  <a:pt x="1535972" y="5427939"/>
                  <a:pt x="1555992" y="5436066"/>
                  <a:pt x="1585520" y="5436066"/>
                </a:cubicBezTo>
                <a:cubicBezTo>
                  <a:pt x="1621980" y="5436066"/>
                  <a:pt x="1658225" y="5430473"/>
                  <a:pt x="1694577" y="5427677"/>
                </a:cubicBezTo>
                <a:cubicBezTo>
                  <a:pt x="1782144" y="5398487"/>
                  <a:pt x="1727270" y="5412159"/>
                  <a:pt x="1862356" y="5402510"/>
                </a:cubicBezTo>
                <a:cubicBezTo>
                  <a:pt x="1868340" y="5384558"/>
                  <a:pt x="1872217" y="5365568"/>
                  <a:pt x="1887523" y="5352176"/>
                </a:cubicBezTo>
                <a:cubicBezTo>
                  <a:pt x="1949530" y="5297920"/>
                  <a:pt x="1933094" y="5341749"/>
                  <a:pt x="1988191" y="5268286"/>
                </a:cubicBezTo>
                <a:cubicBezTo>
                  <a:pt x="1996580" y="5257101"/>
                  <a:pt x="2003471" y="5244617"/>
                  <a:pt x="2013358" y="5234730"/>
                </a:cubicBezTo>
                <a:cubicBezTo>
                  <a:pt x="2061828" y="5186260"/>
                  <a:pt x="2015591" y="5254629"/>
                  <a:pt x="2063692" y="5192785"/>
                </a:cubicBezTo>
                <a:cubicBezTo>
                  <a:pt x="2076072" y="5176868"/>
                  <a:pt x="2082989" y="5156710"/>
                  <a:pt x="2097248" y="5142451"/>
                </a:cubicBezTo>
                <a:cubicBezTo>
                  <a:pt x="2105637" y="5134062"/>
                  <a:pt x="2115131" y="5126649"/>
                  <a:pt x="2122415" y="5117284"/>
                </a:cubicBezTo>
                <a:cubicBezTo>
                  <a:pt x="2134795" y="5101367"/>
                  <a:pt x="2141712" y="5081209"/>
                  <a:pt x="2155971" y="5066950"/>
                </a:cubicBezTo>
                <a:cubicBezTo>
                  <a:pt x="2164360" y="5058561"/>
                  <a:pt x="2173417" y="5050791"/>
                  <a:pt x="2181138" y="5041783"/>
                </a:cubicBezTo>
                <a:cubicBezTo>
                  <a:pt x="2190237" y="5031167"/>
                  <a:pt x="2198178" y="5019604"/>
                  <a:pt x="2206305" y="5008227"/>
                </a:cubicBezTo>
                <a:cubicBezTo>
                  <a:pt x="2212165" y="5000023"/>
                  <a:pt x="2216628" y="4990805"/>
                  <a:pt x="2223083" y="4983060"/>
                </a:cubicBezTo>
                <a:cubicBezTo>
                  <a:pt x="2243268" y="4958838"/>
                  <a:pt x="2248671" y="4957612"/>
                  <a:pt x="2273417" y="4941115"/>
                </a:cubicBezTo>
                <a:cubicBezTo>
                  <a:pt x="2279010" y="4932726"/>
                  <a:pt x="2283066" y="4923077"/>
                  <a:pt x="2290195" y="4915948"/>
                </a:cubicBezTo>
                <a:cubicBezTo>
                  <a:pt x="2297324" y="4908819"/>
                  <a:pt x="2308723" y="4906758"/>
                  <a:pt x="2315362" y="4899170"/>
                </a:cubicBezTo>
                <a:cubicBezTo>
                  <a:pt x="2328641" y="4883995"/>
                  <a:pt x="2337733" y="4865614"/>
                  <a:pt x="2348918" y="4848836"/>
                </a:cubicBezTo>
                <a:cubicBezTo>
                  <a:pt x="2354511" y="4840447"/>
                  <a:pt x="2358567" y="4830798"/>
                  <a:pt x="2365696" y="4823669"/>
                </a:cubicBezTo>
                <a:cubicBezTo>
                  <a:pt x="2374085" y="4815280"/>
                  <a:pt x="2383268" y="4807616"/>
                  <a:pt x="2390863" y="4798502"/>
                </a:cubicBezTo>
                <a:cubicBezTo>
                  <a:pt x="2456864" y="4719301"/>
                  <a:pt x="2365583" y="4823838"/>
                  <a:pt x="2416030" y="4748168"/>
                </a:cubicBezTo>
                <a:cubicBezTo>
                  <a:pt x="2422611" y="4738297"/>
                  <a:pt x="2432808" y="4731390"/>
                  <a:pt x="2441197" y="4723001"/>
                </a:cubicBezTo>
                <a:cubicBezTo>
                  <a:pt x="2443993" y="4714612"/>
                  <a:pt x="2445292" y="4705564"/>
                  <a:pt x="2449586" y="4697834"/>
                </a:cubicBezTo>
                <a:cubicBezTo>
                  <a:pt x="2467112" y="4666288"/>
                  <a:pt x="2514783" y="4605313"/>
                  <a:pt x="2533476" y="4580389"/>
                </a:cubicBezTo>
                <a:cubicBezTo>
                  <a:pt x="2541865" y="4569204"/>
                  <a:pt x="2547010" y="4554589"/>
                  <a:pt x="2558643" y="4546833"/>
                </a:cubicBezTo>
                <a:cubicBezTo>
                  <a:pt x="2593681" y="4523474"/>
                  <a:pt x="2576681" y="4537184"/>
                  <a:pt x="2608977" y="4504888"/>
                </a:cubicBezTo>
                <a:cubicBezTo>
                  <a:pt x="2621654" y="4454174"/>
                  <a:pt x="2613719" y="4482270"/>
                  <a:pt x="2634143" y="4420998"/>
                </a:cubicBezTo>
                <a:lnTo>
                  <a:pt x="2642532" y="4395831"/>
                </a:lnTo>
                <a:cubicBezTo>
                  <a:pt x="2645328" y="4387442"/>
                  <a:pt x="2646016" y="4378022"/>
                  <a:pt x="2650921" y="4370664"/>
                </a:cubicBezTo>
                <a:cubicBezTo>
                  <a:pt x="2656514" y="4362275"/>
                  <a:pt x="2663190" y="4354515"/>
                  <a:pt x="2667699" y="4345497"/>
                </a:cubicBezTo>
                <a:cubicBezTo>
                  <a:pt x="2671654" y="4337588"/>
                  <a:pt x="2672133" y="4328239"/>
                  <a:pt x="2676088" y="4320330"/>
                </a:cubicBezTo>
                <a:cubicBezTo>
                  <a:pt x="2680597" y="4311312"/>
                  <a:pt x="2688357" y="4304181"/>
                  <a:pt x="2692866" y="4295163"/>
                </a:cubicBezTo>
                <a:cubicBezTo>
                  <a:pt x="2696821" y="4287254"/>
                  <a:pt x="2696350" y="4277354"/>
                  <a:pt x="2701255" y="4269996"/>
                </a:cubicBezTo>
                <a:cubicBezTo>
                  <a:pt x="2707836" y="4260125"/>
                  <a:pt x="2718033" y="4253218"/>
                  <a:pt x="2726422" y="4244829"/>
                </a:cubicBezTo>
                <a:cubicBezTo>
                  <a:pt x="2741188" y="4200532"/>
                  <a:pt x="2729906" y="4227020"/>
                  <a:pt x="2768367" y="4169328"/>
                </a:cubicBezTo>
                <a:cubicBezTo>
                  <a:pt x="2773960" y="4160939"/>
                  <a:pt x="2781957" y="4153726"/>
                  <a:pt x="2785145" y="4144161"/>
                </a:cubicBezTo>
                <a:lnTo>
                  <a:pt x="2801923" y="4093827"/>
                </a:lnTo>
                <a:lnTo>
                  <a:pt x="2818701" y="4043493"/>
                </a:lnTo>
                <a:lnTo>
                  <a:pt x="2827090" y="4018326"/>
                </a:lnTo>
                <a:cubicBezTo>
                  <a:pt x="2829886" y="3990363"/>
                  <a:pt x="2832195" y="3962346"/>
                  <a:pt x="2835479" y="3934436"/>
                </a:cubicBezTo>
                <a:cubicBezTo>
                  <a:pt x="2837789" y="3914798"/>
                  <a:pt x="2841415" y="3895333"/>
                  <a:pt x="2843868" y="3875713"/>
                </a:cubicBezTo>
                <a:cubicBezTo>
                  <a:pt x="2847009" y="3850587"/>
                  <a:pt x="2849461" y="3825379"/>
                  <a:pt x="2852257" y="3800212"/>
                </a:cubicBezTo>
                <a:cubicBezTo>
                  <a:pt x="2855053" y="3333225"/>
                  <a:pt x="2855279" y="2866216"/>
                  <a:pt x="2860646" y="2399251"/>
                </a:cubicBezTo>
                <a:cubicBezTo>
                  <a:pt x="2860873" y="2379479"/>
                  <a:pt x="2866851" y="2360180"/>
                  <a:pt x="2869035" y="2340528"/>
                </a:cubicBezTo>
                <a:cubicBezTo>
                  <a:pt x="2872446" y="2309830"/>
                  <a:pt x="2875055" y="2279045"/>
                  <a:pt x="2877424" y="2248249"/>
                </a:cubicBezTo>
                <a:cubicBezTo>
                  <a:pt x="2880648" y="2206335"/>
                  <a:pt x="2881827" y="2164263"/>
                  <a:pt x="2885813" y="2122414"/>
                </a:cubicBezTo>
                <a:cubicBezTo>
                  <a:pt x="2887426" y="2105481"/>
                  <a:pt x="2892215" y="2088973"/>
                  <a:pt x="2894202" y="2072080"/>
                </a:cubicBezTo>
                <a:cubicBezTo>
                  <a:pt x="2897811" y="2041405"/>
                  <a:pt x="2899795" y="2010561"/>
                  <a:pt x="2902591" y="1979801"/>
                </a:cubicBezTo>
                <a:cubicBezTo>
                  <a:pt x="2899795" y="1705761"/>
                  <a:pt x="2894202" y="1431735"/>
                  <a:pt x="2894202" y="1157680"/>
                </a:cubicBezTo>
                <a:cubicBezTo>
                  <a:pt x="2894202" y="883418"/>
                  <a:pt x="2894670" y="900861"/>
                  <a:pt x="2910980" y="721453"/>
                </a:cubicBezTo>
                <a:cubicBezTo>
                  <a:pt x="2908184" y="654341"/>
                  <a:pt x="2907212" y="587128"/>
                  <a:pt x="2902591" y="520117"/>
                </a:cubicBezTo>
                <a:cubicBezTo>
                  <a:pt x="2901610" y="505892"/>
                  <a:pt x="2896218" y="492287"/>
                  <a:pt x="2894202" y="478172"/>
                </a:cubicBezTo>
                <a:cubicBezTo>
                  <a:pt x="2871858" y="321767"/>
                  <a:pt x="2892559" y="389353"/>
                  <a:pt x="2869035" y="318781"/>
                </a:cubicBezTo>
                <a:cubicBezTo>
                  <a:pt x="2871831" y="246076"/>
                  <a:pt x="2872418" y="173253"/>
                  <a:pt x="2877424" y="100667"/>
                </a:cubicBezTo>
                <a:cubicBezTo>
                  <a:pt x="2878032" y="91845"/>
                  <a:pt x="2885813" y="84343"/>
                  <a:pt x="2885813" y="75500"/>
                </a:cubicBezTo>
                <a:cubicBezTo>
                  <a:pt x="2885813" y="66658"/>
                  <a:pt x="2886247" y="50922"/>
                  <a:pt x="2877424" y="50334"/>
                </a:cubicBezTo>
                <a:cubicBezTo>
                  <a:pt x="2712782" y="39358"/>
                  <a:pt x="2547457" y="44741"/>
                  <a:pt x="2382474" y="41945"/>
                </a:cubicBezTo>
                <a:cubicBezTo>
                  <a:pt x="2360301" y="36402"/>
                  <a:pt x="2319153" y="25167"/>
                  <a:pt x="2298584" y="25167"/>
                </a:cubicBezTo>
                <a:cubicBezTo>
                  <a:pt x="2250964" y="25167"/>
                  <a:pt x="2203509" y="30760"/>
                  <a:pt x="2155971" y="33556"/>
                </a:cubicBezTo>
                <a:lnTo>
                  <a:pt x="1753299" y="25167"/>
                </a:lnTo>
                <a:cubicBezTo>
                  <a:pt x="1744463" y="24820"/>
                  <a:pt x="1736764" y="18696"/>
                  <a:pt x="1728132" y="16778"/>
                </a:cubicBezTo>
                <a:cubicBezTo>
                  <a:pt x="1639548" y="-2908"/>
                  <a:pt x="1709287" y="18885"/>
                  <a:pt x="1652632" y="0"/>
                </a:cubicBezTo>
                <a:cubicBezTo>
                  <a:pt x="1585520" y="2796"/>
                  <a:pt x="1517383" y="-3627"/>
                  <a:pt x="1451296" y="8389"/>
                </a:cubicBezTo>
                <a:cubicBezTo>
                  <a:pt x="1441376" y="10193"/>
                  <a:pt x="1467636" y="23483"/>
                  <a:pt x="1468074" y="33556"/>
                </a:cubicBezTo>
                <a:cubicBezTo>
                  <a:pt x="1470506" y="89499"/>
                  <a:pt x="1464150" y="145517"/>
                  <a:pt x="1459685" y="201335"/>
                </a:cubicBezTo>
                <a:cubicBezTo>
                  <a:pt x="1458548" y="215548"/>
                  <a:pt x="1454092" y="229298"/>
                  <a:pt x="1451296" y="243280"/>
                </a:cubicBezTo>
                <a:cubicBezTo>
                  <a:pt x="1375795" y="240484"/>
                  <a:pt x="1300215" y="239328"/>
                  <a:pt x="1224793" y="234891"/>
                </a:cubicBezTo>
                <a:cubicBezTo>
                  <a:pt x="1205054" y="233730"/>
                  <a:pt x="1185751" y="228407"/>
                  <a:pt x="1166070" y="226502"/>
                </a:cubicBezTo>
                <a:cubicBezTo>
                  <a:pt x="1099039" y="220015"/>
                  <a:pt x="964734" y="209724"/>
                  <a:pt x="964734" y="209724"/>
                </a:cubicBezTo>
                <a:cubicBezTo>
                  <a:pt x="926801" y="200241"/>
                  <a:pt x="908410" y="194213"/>
                  <a:pt x="864066" y="192946"/>
                </a:cubicBezTo>
                <a:cubicBezTo>
                  <a:pt x="690742" y="187994"/>
                  <a:pt x="517334" y="186442"/>
                  <a:pt x="343949" y="184557"/>
                </a:cubicBezTo>
                <a:cubicBezTo>
                  <a:pt x="260064" y="183645"/>
                  <a:pt x="106261" y="184557"/>
                  <a:pt x="58723" y="184557"/>
                </a:cubicBezTo>
                <a:close/>
              </a:path>
            </a:pathLst>
          </a:custGeom>
          <a:solidFill>
            <a:schemeClr val="accent4">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4538443" y="4378189"/>
            <a:ext cx="3271706" cy="2417307"/>
          </a:xfrm>
          <a:custGeom>
            <a:avLst/>
            <a:gdLst>
              <a:gd name="connsiteX0" fmla="*/ 864066 w 3271706"/>
              <a:gd name="connsiteY0" fmla="*/ 428703 h 2417307"/>
              <a:gd name="connsiteX1" fmla="*/ 864066 w 3271706"/>
              <a:gd name="connsiteY1" fmla="*/ 428703 h 2417307"/>
              <a:gd name="connsiteX2" fmla="*/ 855677 w 3271706"/>
              <a:gd name="connsiteY2" fmla="*/ 630039 h 2417307"/>
              <a:gd name="connsiteX3" fmla="*/ 847288 w 3271706"/>
              <a:gd name="connsiteY3" fmla="*/ 671983 h 2417307"/>
              <a:gd name="connsiteX4" fmla="*/ 830510 w 3271706"/>
              <a:gd name="connsiteY4" fmla="*/ 806207 h 2417307"/>
              <a:gd name="connsiteX5" fmla="*/ 822121 w 3271706"/>
              <a:gd name="connsiteY5" fmla="*/ 839763 h 2417307"/>
              <a:gd name="connsiteX6" fmla="*/ 813732 w 3271706"/>
              <a:gd name="connsiteY6" fmla="*/ 1066266 h 2417307"/>
              <a:gd name="connsiteX7" fmla="*/ 788565 w 3271706"/>
              <a:gd name="connsiteY7" fmla="*/ 1116600 h 2417307"/>
              <a:gd name="connsiteX8" fmla="*/ 780176 w 3271706"/>
              <a:gd name="connsiteY8" fmla="*/ 1141767 h 2417307"/>
              <a:gd name="connsiteX9" fmla="*/ 746620 w 3271706"/>
              <a:gd name="connsiteY9" fmla="*/ 1192101 h 2417307"/>
              <a:gd name="connsiteX10" fmla="*/ 721453 w 3271706"/>
              <a:gd name="connsiteY10" fmla="*/ 1250824 h 2417307"/>
              <a:gd name="connsiteX11" fmla="*/ 687897 w 3271706"/>
              <a:gd name="connsiteY11" fmla="*/ 1326325 h 2417307"/>
              <a:gd name="connsiteX12" fmla="*/ 654341 w 3271706"/>
              <a:gd name="connsiteY12" fmla="*/ 1393437 h 2417307"/>
              <a:gd name="connsiteX13" fmla="*/ 645952 w 3271706"/>
              <a:gd name="connsiteY13" fmla="*/ 1418604 h 2417307"/>
              <a:gd name="connsiteX14" fmla="*/ 604007 w 3271706"/>
              <a:gd name="connsiteY14" fmla="*/ 1460549 h 2417307"/>
              <a:gd name="connsiteX15" fmla="*/ 595618 w 3271706"/>
              <a:gd name="connsiteY15" fmla="*/ 1485716 h 2417307"/>
              <a:gd name="connsiteX16" fmla="*/ 536895 w 3271706"/>
              <a:gd name="connsiteY16" fmla="*/ 1552828 h 2417307"/>
              <a:gd name="connsiteX17" fmla="*/ 511728 w 3271706"/>
              <a:gd name="connsiteY17" fmla="*/ 1611550 h 2417307"/>
              <a:gd name="connsiteX18" fmla="*/ 486561 w 3271706"/>
              <a:gd name="connsiteY18" fmla="*/ 1636717 h 2417307"/>
              <a:gd name="connsiteX19" fmla="*/ 478172 w 3271706"/>
              <a:gd name="connsiteY19" fmla="*/ 1661884 h 2417307"/>
              <a:gd name="connsiteX20" fmla="*/ 444617 w 3271706"/>
              <a:gd name="connsiteY20" fmla="*/ 1712218 h 2417307"/>
              <a:gd name="connsiteX21" fmla="*/ 419450 w 3271706"/>
              <a:gd name="connsiteY21" fmla="*/ 1770941 h 2417307"/>
              <a:gd name="connsiteX22" fmla="*/ 394283 w 3271706"/>
              <a:gd name="connsiteY22" fmla="*/ 1787719 h 2417307"/>
              <a:gd name="connsiteX23" fmla="*/ 335560 w 3271706"/>
              <a:gd name="connsiteY23" fmla="*/ 1854831 h 2417307"/>
              <a:gd name="connsiteX24" fmla="*/ 293615 w 3271706"/>
              <a:gd name="connsiteY24" fmla="*/ 1905165 h 2417307"/>
              <a:gd name="connsiteX25" fmla="*/ 276837 w 3271706"/>
              <a:gd name="connsiteY25" fmla="*/ 1930332 h 2417307"/>
              <a:gd name="connsiteX26" fmla="*/ 226503 w 3271706"/>
              <a:gd name="connsiteY26" fmla="*/ 1972277 h 2417307"/>
              <a:gd name="connsiteX27" fmla="*/ 192947 w 3271706"/>
              <a:gd name="connsiteY27" fmla="*/ 2022611 h 2417307"/>
              <a:gd name="connsiteX28" fmla="*/ 159391 w 3271706"/>
              <a:gd name="connsiteY28" fmla="*/ 2072945 h 2417307"/>
              <a:gd name="connsiteX29" fmla="*/ 134224 w 3271706"/>
              <a:gd name="connsiteY29" fmla="*/ 2098112 h 2417307"/>
              <a:gd name="connsiteX30" fmla="*/ 109057 w 3271706"/>
              <a:gd name="connsiteY30" fmla="*/ 2148446 h 2417307"/>
              <a:gd name="connsiteX31" fmla="*/ 67112 w 3271706"/>
              <a:gd name="connsiteY31" fmla="*/ 2198780 h 2417307"/>
              <a:gd name="connsiteX32" fmla="*/ 58723 w 3271706"/>
              <a:gd name="connsiteY32" fmla="*/ 2223947 h 2417307"/>
              <a:gd name="connsiteX33" fmla="*/ 41945 w 3271706"/>
              <a:gd name="connsiteY33" fmla="*/ 2249114 h 2417307"/>
              <a:gd name="connsiteX34" fmla="*/ 33556 w 3271706"/>
              <a:gd name="connsiteY34" fmla="*/ 2274281 h 2417307"/>
              <a:gd name="connsiteX35" fmla="*/ 0 w 3271706"/>
              <a:gd name="connsiteY35" fmla="*/ 2324615 h 2417307"/>
              <a:gd name="connsiteX36" fmla="*/ 335560 w 3271706"/>
              <a:gd name="connsiteY36" fmla="*/ 2349782 h 2417307"/>
              <a:gd name="connsiteX37" fmla="*/ 360727 w 3271706"/>
              <a:gd name="connsiteY37" fmla="*/ 2358171 h 2417307"/>
              <a:gd name="connsiteX38" fmla="*/ 394283 w 3271706"/>
              <a:gd name="connsiteY38" fmla="*/ 2366560 h 2417307"/>
              <a:gd name="connsiteX39" fmla="*/ 528506 w 3271706"/>
              <a:gd name="connsiteY39" fmla="*/ 2383338 h 2417307"/>
              <a:gd name="connsiteX40" fmla="*/ 645952 w 3271706"/>
              <a:gd name="connsiteY40" fmla="*/ 2400116 h 2417307"/>
              <a:gd name="connsiteX41" fmla="*/ 2676088 w 3271706"/>
              <a:gd name="connsiteY41" fmla="*/ 2408505 h 2417307"/>
              <a:gd name="connsiteX42" fmla="*/ 3137483 w 3271706"/>
              <a:gd name="connsiteY42" fmla="*/ 2416894 h 2417307"/>
              <a:gd name="connsiteX43" fmla="*/ 3246539 w 3271706"/>
              <a:gd name="connsiteY43" fmla="*/ 2374949 h 2417307"/>
              <a:gd name="connsiteX44" fmla="*/ 3254928 w 3271706"/>
              <a:gd name="connsiteY44" fmla="*/ 2291059 h 2417307"/>
              <a:gd name="connsiteX45" fmla="*/ 3271706 w 3271706"/>
              <a:gd name="connsiteY45" fmla="*/ 2207169 h 2417307"/>
              <a:gd name="connsiteX46" fmla="*/ 3263317 w 3271706"/>
              <a:gd name="connsiteY46" fmla="*/ 1804497 h 2417307"/>
              <a:gd name="connsiteX47" fmla="*/ 3254928 w 3271706"/>
              <a:gd name="connsiteY47" fmla="*/ 1779330 h 2417307"/>
              <a:gd name="connsiteX48" fmla="*/ 3246539 w 3271706"/>
              <a:gd name="connsiteY48" fmla="*/ 1695440 h 2417307"/>
              <a:gd name="connsiteX49" fmla="*/ 3229761 w 3271706"/>
              <a:gd name="connsiteY49" fmla="*/ 1594772 h 2417307"/>
              <a:gd name="connsiteX50" fmla="*/ 3212983 w 3271706"/>
              <a:gd name="connsiteY50" fmla="*/ 1259213 h 2417307"/>
              <a:gd name="connsiteX51" fmla="*/ 3196206 w 3271706"/>
              <a:gd name="connsiteY51" fmla="*/ 1166934 h 2417307"/>
              <a:gd name="connsiteX52" fmla="*/ 3179428 w 3271706"/>
              <a:gd name="connsiteY52" fmla="*/ 1141767 h 2417307"/>
              <a:gd name="connsiteX53" fmla="*/ 3145872 w 3271706"/>
              <a:gd name="connsiteY53" fmla="*/ 1057877 h 2417307"/>
              <a:gd name="connsiteX54" fmla="*/ 3129094 w 3271706"/>
              <a:gd name="connsiteY54" fmla="*/ 932042 h 2417307"/>
              <a:gd name="connsiteX55" fmla="*/ 3112316 w 3271706"/>
              <a:gd name="connsiteY55" fmla="*/ 864930 h 2417307"/>
              <a:gd name="connsiteX56" fmla="*/ 3095538 w 3271706"/>
              <a:gd name="connsiteY56" fmla="*/ 772651 h 2417307"/>
              <a:gd name="connsiteX57" fmla="*/ 3078760 w 3271706"/>
              <a:gd name="connsiteY57" fmla="*/ 739095 h 2417307"/>
              <a:gd name="connsiteX58" fmla="*/ 3061982 w 3271706"/>
              <a:gd name="connsiteY58" fmla="*/ 688761 h 2417307"/>
              <a:gd name="connsiteX59" fmla="*/ 3045204 w 3271706"/>
              <a:gd name="connsiteY59" fmla="*/ 655205 h 2417307"/>
              <a:gd name="connsiteX60" fmla="*/ 3036815 w 3271706"/>
              <a:gd name="connsiteY60" fmla="*/ 630039 h 2417307"/>
              <a:gd name="connsiteX61" fmla="*/ 3011648 w 3271706"/>
              <a:gd name="connsiteY61" fmla="*/ 596483 h 2417307"/>
              <a:gd name="connsiteX62" fmla="*/ 2986481 w 3271706"/>
              <a:gd name="connsiteY62" fmla="*/ 529371 h 2417307"/>
              <a:gd name="connsiteX63" fmla="*/ 2978092 w 3271706"/>
              <a:gd name="connsiteY63" fmla="*/ 495815 h 2417307"/>
              <a:gd name="connsiteX64" fmla="*/ 2961314 w 3271706"/>
              <a:gd name="connsiteY64" fmla="*/ 470648 h 2417307"/>
              <a:gd name="connsiteX65" fmla="*/ 2952925 w 3271706"/>
              <a:gd name="connsiteY65" fmla="*/ 445481 h 2417307"/>
              <a:gd name="connsiteX66" fmla="*/ 2919369 w 3271706"/>
              <a:gd name="connsiteY66" fmla="*/ 395147 h 2417307"/>
              <a:gd name="connsiteX67" fmla="*/ 2869035 w 3271706"/>
              <a:gd name="connsiteY67" fmla="*/ 294479 h 2417307"/>
              <a:gd name="connsiteX68" fmla="*/ 2801923 w 3271706"/>
              <a:gd name="connsiteY68" fmla="*/ 277701 h 2417307"/>
              <a:gd name="connsiteX69" fmla="*/ 2776756 w 3271706"/>
              <a:gd name="connsiteY69" fmla="*/ 260923 h 2417307"/>
              <a:gd name="connsiteX70" fmla="*/ 2751589 w 3271706"/>
              <a:gd name="connsiteY70" fmla="*/ 252534 h 2417307"/>
              <a:gd name="connsiteX71" fmla="*/ 2726422 w 3271706"/>
              <a:gd name="connsiteY71" fmla="*/ 235756 h 2417307"/>
              <a:gd name="connsiteX72" fmla="*/ 2642532 w 3271706"/>
              <a:gd name="connsiteY72" fmla="*/ 210589 h 2417307"/>
              <a:gd name="connsiteX73" fmla="*/ 2592198 w 3271706"/>
              <a:gd name="connsiteY73" fmla="*/ 185422 h 2417307"/>
              <a:gd name="connsiteX74" fmla="*/ 2567031 w 3271706"/>
              <a:gd name="connsiteY74" fmla="*/ 160255 h 2417307"/>
              <a:gd name="connsiteX75" fmla="*/ 2541864 w 3271706"/>
              <a:gd name="connsiteY75" fmla="*/ 143477 h 2417307"/>
              <a:gd name="connsiteX76" fmla="*/ 2491530 w 3271706"/>
              <a:gd name="connsiteY76" fmla="*/ 93143 h 2417307"/>
              <a:gd name="connsiteX77" fmla="*/ 2466363 w 3271706"/>
              <a:gd name="connsiteY77" fmla="*/ 67976 h 2417307"/>
              <a:gd name="connsiteX78" fmla="*/ 2449585 w 3271706"/>
              <a:gd name="connsiteY78" fmla="*/ 42809 h 2417307"/>
              <a:gd name="connsiteX79" fmla="*/ 2424418 w 3271706"/>
              <a:gd name="connsiteY79" fmla="*/ 26031 h 2417307"/>
              <a:gd name="connsiteX80" fmla="*/ 2407640 w 3271706"/>
              <a:gd name="connsiteY80" fmla="*/ 864 h 2417307"/>
              <a:gd name="connsiteX81" fmla="*/ 2374084 w 3271706"/>
              <a:gd name="connsiteY81" fmla="*/ 9253 h 2417307"/>
              <a:gd name="connsiteX82" fmla="*/ 2323750 w 3271706"/>
              <a:gd name="connsiteY82" fmla="*/ 34420 h 2417307"/>
              <a:gd name="connsiteX83" fmla="*/ 2281806 w 3271706"/>
              <a:gd name="connsiteY83" fmla="*/ 76365 h 2417307"/>
              <a:gd name="connsiteX84" fmla="*/ 2231472 w 3271706"/>
              <a:gd name="connsiteY84" fmla="*/ 109921 h 2417307"/>
              <a:gd name="connsiteX85" fmla="*/ 2197916 w 3271706"/>
              <a:gd name="connsiteY85" fmla="*/ 135088 h 2417307"/>
              <a:gd name="connsiteX86" fmla="*/ 2172749 w 3271706"/>
              <a:gd name="connsiteY86" fmla="*/ 160255 h 2417307"/>
              <a:gd name="connsiteX87" fmla="*/ 2147582 w 3271706"/>
              <a:gd name="connsiteY87" fmla="*/ 168644 h 2417307"/>
              <a:gd name="connsiteX88" fmla="*/ 2097248 w 3271706"/>
              <a:gd name="connsiteY88" fmla="*/ 202200 h 2417307"/>
              <a:gd name="connsiteX89" fmla="*/ 2046914 w 3271706"/>
              <a:gd name="connsiteY89" fmla="*/ 227367 h 2417307"/>
              <a:gd name="connsiteX90" fmla="*/ 1988191 w 3271706"/>
              <a:gd name="connsiteY90" fmla="*/ 244145 h 2417307"/>
              <a:gd name="connsiteX91" fmla="*/ 1963024 w 3271706"/>
              <a:gd name="connsiteY91" fmla="*/ 252534 h 2417307"/>
              <a:gd name="connsiteX92" fmla="*/ 1895912 w 3271706"/>
              <a:gd name="connsiteY92" fmla="*/ 269312 h 2417307"/>
              <a:gd name="connsiteX93" fmla="*/ 1870745 w 3271706"/>
              <a:gd name="connsiteY93" fmla="*/ 277701 h 2417307"/>
              <a:gd name="connsiteX94" fmla="*/ 1845578 w 3271706"/>
              <a:gd name="connsiteY94" fmla="*/ 294479 h 2417307"/>
              <a:gd name="connsiteX95" fmla="*/ 1803633 w 3271706"/>
              <a:gd name="connsiteY95" fmla="*/ 302868 h 2417307"/>
              <a:gd name="connsiteX96" fmla="*/ 1753299 w 3271706"/>
              <a:gd name="connsiteY96" fmla="*/ 328035 h 2417307"/>
              <a:gd name="connsiteX97" fmla="*/ 1728132 w 3271706"/>
              <a:gd name="connsiteY97" fmla="*/ 344813 h 2417307"/>
              <a:gd name="connsiteX98" fmla="*/ 1677798 w 3271706"/>
              <a:gd name="connsiteY98" fmla="*/ 361591 h 2417307"/>
              <a:gd name="connsiteX99" fmla="*/ 1652631 w 3271706"/>
              <a:gd name="connsiteY99" fmla="*/ 369980 h 2417307"/>
              <a:gd name="connsiteX100" fmla="*/ 1585519 w 3271706"/>
              <a:gd name="connsiteY100" fmla="*/ 395147 h 2417307"/>
              <a:gd name="connsiteX101" fmla="*/ 1551963 w 3271706"/>
              <a:gd name="connsiteY101" fmla="*/ 403536 h 2417307"/>
              <a:gd name="connsiteX102" fmla="*/ 1291905 w 3271706"/>
              <a:gd name="connsiteY102" fmla="*/ 411925 h 2417307"/>
              <a:gd name="connsiteX103" fmla="*/ 864066 w 3271706"/>
              <a:gd name="connsiteY103" fmla="*/ 428703 h 241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71706" h="2417307">
                <a:moveTo>
                  <a:pt x="864066" y="428703"/>
                </a:moveTo>
                <a:lnTo>
                  <a:pt x="864066" y="428703"/>
                </a:lnTo>
                <a:cubicBezTo>
                  <a:pt x="861270" y="495815"/>
                  <a:pt x="860298" y="563028"/>
                  <a:pt x="855677" y="630039"/>
                </a:cubicBezTo>
                <a:cubicBezTo>
                  <a:pt x="854696" y="644263"/>
                  <a:pt x="849304" y="657868"/>
                  <a:pt x="847288" y="671983"/>
                </a:cubicBezTo>
                <a:cubicBezTo>
                  <a:pt x="837947" y="737366"/>
                  <a:pt x="841518" y="745663"/>
                  <a:pt x="830510" y="806207"/>
                </a:cubicBezTo>
                <a:cubicBezTo>
                  <a:pt x="828448" y="817551"/>
                  <a:pt x="824917" y="828578"/>
                  <a:pt x="822121" y="839763"/>
                </a:cubicBezTo>
                <a:cubicBezTo>
                  <a:pt x="819325" y="915264"/>
                  <a:pt x="818758" y="990881"/>
                  <a:pt x="813732" y="1066266"/>
                </a:cubicBezTo>
                <a:cubicBezTo>
                  <a:pt x="812110" y="1090596"/>
                  <a:pt x="798897" y="1095935"/>
                  <a:pt x="788565" y="1116600"/>
                </a:cubicBezTo>
                <a:cubicBezTo>
                  <a:pt x="784610" y="1124509"/>
                  <a:pt x="784470" y="1134037"/>
                  <a:pt x="780176" y="1141767"/>
                </a:cubicBezTo>
                <a:cubicBezTo>
                  <a:pt x="770383" y="1159394"/>
                  <a:pt x="746620" y="1192101"/>
                  <a:pt x="746620" y="1192101"/>
                </a:cubicBezTo>
                <a:cubicBezTo>
                  <a:pt x="724429" y="1280867"/>
                  <a:pt x="754558" y="1176338"/>
                  <a:pt x="721453" y="1250824"/>
                </a:cubicBezTo>
                <a:cubicBezTo>
                  <a:pt x="681520" y="1340672"/>
                  <a:pt x="725868" y="1269369"/>
                  <a:pt x="687897" y="1326325"/>
                </a:cubicBezTo>
                <a:cubicBezTo>
                  <a:pt x="671217" y="1393044"/>
                  <a:pt x="692367" y="1326891"/>
                  <a:pt x="654341" y="1393437"/>
                </a:cubicBezTo>
                <a:cubicBezTo>
                  <a:pt x="649954" y="1401115"/>
                  <a:pt x="649907" y="1410695"/>
                  <a:pt x="645952" y="1418604"/>
                </a:cubicBezTo>
                <a:cubicBezTo>
                  <a:pt x="631970" y="1446567"/>
                  <a:pt x="629174" y="1443771"/>
                  <a:pt x="604007" y="1460549"/>
                </a:cubicBezTo>
                <a:cubicBezTo>
                  <a:pt x="601211" y="1468938"/>
                  <a:pt x="600305" y="1478217"/>
                  <a:pt x="595618" y="1485716"/>
                </a:cubicBezTo>
                <a:cubicBezTo>
                  <a:pt x="578548" y="1513028"/>
                  <a:pt x="558889" y="1530834"/>
                  <a:pt x="536895" y="1552828"/>
                </a:cubicBezTo>
                <a:cubicBezTo>
                  <a:pt x="530049" y="1573365"/>
                  <a:pt x="524685" y="1593410"/>
                  <a:pt x="511728" y="1611550"/>
                </a:cubicBezTo>
                <a:cubicBezTo>
                  <a:pt x="504832" y="1621204"/>
                  <a:pt x="494950" y="1628328"/>
                  <a:pt x="486561" y="1636717"/>
                </a:cubicBezTo>
                <a:cubicBezTo>
                  <a:pt x="483765" y="1645106"/>
                  <a:pt x="482466" y="1654154"/>
                  <a:pt x="478172" y="1661884"/>
                </a:cubicBezTo>
                <a:cubicBezTo>
                  <a:pt x="468379" y="1679511"/>
                  <a:pt x="450994" y="1693088"/>
                  <a:pt x="444617" y="1712218"/>
                </a:cubicBezTo>
                <a:cubicBezTo>
                  <a:pt x="438789" y="1729702"/>
                  <a:pt x="430968" y="1757119"/>
                  <a:pt x="419450" y="1770941"/>
                </a:cubicBezTo>
                <a:cubicBezTo>
                  <a:pt x="412995" y="1778686"/>
                  <a:pt x="402672" y="1782126"/>
                  <a:pt x="394283" y="1787719"/>
                </a:cubicBezTo>
                <a:cubicBezTo>
                  <a:pt x="355134" y="1846442"/>
                  <a:pt x="377505" y="1826868"/>
                  <a:pt x="335560" y="1854831"/>
                </a:cubicBezTo>
                <a:cubicBezTo>
                  <a:pt x="293903" y="1917316"/>
                  <a:pt x="347442" y="1840572"/>
                  <a:pt x="293615" y="1905165"/>
                </a:cubicBezTo>
                <a:cubicBezTo>
                  <a:pt x="287160" y="1912910"/>
                  <a:pt x="283292" y="1922587"/>
                  <a:pt x="276837" y="1930332"/>
                </a:cubicBezTo>
                <a:cubicBezTo>
                  <a:pt x="256652" y="1954554"/>
                  <a:pt x="251249" y="1955780"/>
                  <a:pt x="226503" y="1972277"/>
                </a:cubicBezTo>
                <a:cubicBezTo>
                  <a:pt x="210459" y="2020408"/>
                  <a:pt x="229603" y="1975481"/>
                  <a:pt x="192947" y="2022611"/>
                </a:cubicBezTo>
                <a:cubicBezTo>
                  <a:pt x="180567" y="2038528"/>
                  <a:pt x="173650" y="2058686"/>
                  <a:pt x="159391" y="2072945"/>
                </a:cubicBezTo>
                <a:cubicBezTo>
                  <a:pt x="151002" y="2081334"/>
                  <a:pt x="141819" y="2088998"/>
                  <a:pt x="134224" y="2098112"/>
                </a:cubicBezTo>
                <a:cubicBezTo>
                  <a:pt x="68223" y="2177313"/>
                  <a:pt x="159504" y="2072776"/>
                  <a:pt x="109057" y="2148446"/>
                </a:cubicBezTo>
                <a:cubicBezTo>
                  <a:pt x="71951" y="2204105"/>
                  <a:pt x="94559" y="2143887"/>
                  <a:pt x="67112" y="2198780"/>
                </a:cubicBezTo>
                <a:cubicBezTo>
                  <a:pt x="63157" y="2206689"/>
                  <a:pt x="62678" y="2216038"/>
                  <a:pt x="58723" y="2223947"/>
                </a:cubicBezTo>
                <a:cubicBezTo>
                  <a:pt x="54214" y="2232965"/>
                  <a:pt x="46454" y="2240096"/>
                  <a:pt x="41945" y="2249114"/>
                </a:cubicBezTo>
                <a:cubicBezTo>
                  <a:pt x="37990" y="2257023"/>
                  <a:pt x="37850" y="2266551"/>
                  <a:pt x="33556" y="2274281"/>
                </a:cubicBezTo>
                <a:cubicBezTo>
                  <a:pt x="23763" y="2291908"/>
                  <a:pt x="0" y="2324615"/>
                  <a:pt x="0" y="2324615"/>
                </a:cubicBezTo>
                <a:cubicBezTo>
                  <a:pt x="112449" y="2399581"/>
                  <a:pt x="3150" y="2333161"/>
                  <a:pt x="335560" y="2349782"/>
                </a:cubicBezTo>
                <a:cubicBezTo>
                  <a:pt x="344392" y="2350224"/>
                  <a:pt x="352224" y="2355742"/>
                  <a:pt x="360727" y="2358171"/>
                </a:cubicBezTo>
                <a:cubicBezTo>
                  <a:pt x="371813" y="2361338"/>
                  <a:pt x="382939" y="2364498"/>
                  <a:pt x="394283" y="2366560"/>
                </a:cubicBezTo>
                <a:cubicBezTo>
                  <a:pt x="431902" y="2373400"/>
                  <a:pt x="492481" y="2379335"/>
                  <a:pt x="528506" y="2383338"/>
                </a:cubicBezTo>
                <a:cubicBezTo>
                  <a:pt x="575593" y="2399034"/>
                  <a:pt x="570649" y="2399521"/>
                  <a:pt x="645952" y="2400116"/>
                </a:cubicBezTo>
                <a:lnTo>
                  <a:pt x="2676088" y="2408505"/>
                </a:lnTo>
                <a:cubicBezTo>
                  <a:pt x="2829886" y="2411301"/>
                  <a:pt x="2983676" y="2419190"/>
                  <a:pt x="3137483" y="2416894"/>
                </a:cubicBezTo>
                <a:cubicBezTo>
                  <a:pt x="3241312" y="2415344"/>
                  <a:pt x="3228838" y="2428052"/>
                  <a:pt x="3246539" y="2374949"/>
                </a:cubicBezTo>
                <a:cubicBezTo>
                  <a:pt x="3249335" y="2346986"/>
                  <a:pt x="3251442" y="2318945"/>
                  <a:pt x="3254928" y="2291059"/>
                </a:cubicBezTo>
                <a:cubicBezTo>
                  <a:pt x="3260070" y="2249921"/>
                  <a:pt x="3262677" y="2243284"/>
                  <a:pt x="3271706" y="2207169"/>
                </a:cubicBezTo>
                <a:cubicBezTo>
                  <a:pt x="3268910" y="2072945"/>
                  <a:pt x="3268578" y="1938647"/>
                  <a:pt x="3263317" y="1804497"/>
                </a:cubicBezTo>
                <a:cubicBezTo>
                  <a:pt x="3262970" y="1795661"/>
                  <a:pt x="3256273" y="1788070"/>
                  <a:pt x="3254928" y="1779330"/>
                </a:cubicBezTo>
                <a:cubicBezTo>
                  <a:pt x="3250655" y="1751554"/>
                  <a:pt x="3250336" y="1723285"/>
                  <a:pt x="3246539" y="1695440"/>
                </a:cubicBezTo>
                <a:cubicBezTo>
                  <a:pt x="3241943" y="1661733"/>
                  <a:pt x="3229761" y="1594772"/>
                  <a:pt x="3229761" y="1594772"/>
                </a:cubicBezTo>
                <a:cubicBezTo>
                  <a:pt x="3217751" y="1174437"/>
                  <a:pt x="3241042" y="1413546"/>
                  <a:pt x="3212983" y="1259213"/>
                </a:cubicBezTo>
                <a:cubicBezTo>
                  <a:pt x="3211873" y="1253109"/>
                  <a:pt x="3199865" y="1176691"/>
                  <a:pt x="3196206" y="1166934"/>
                </a:cubicBezTo>
                <a:cubicBezTo>
                  <a:pt x="3192666" y="1157494"/>
                  <a:pt x="3183523" y="1150980"/>
                  <a:pt x="3179428" y="1141767"/>
                </a:cubicBezTo>
                <a:cubicBezTo>
                  <a:pt x="3096498" y="955173"/>
                  <a:pt x="3214540" y="1195212"/>
                  <a:pt x="3145872" y="1057877"/>
                </a:cubicBezTo>
                <a:cubicBezTo>
                  <a:pt x="3143831" y="1041546"/>
                  <a:pt x="3132953" y="951338"/>
                  <a:pt x="3129094" y="932042"/>
                </a:cubicBezTo>
                <a:cubicBezTo>
                  <a:pt x="3124572" y="909431"/>
                  <a:pt x="3115577" y="887757"/>
                  <a:pt x="3112316" y="864930"/>
                </a:cubicBezTo>
                <a:cubicBezTo>
                  <a:pt x="3109254" y="843495"/>
                  <a:pt x="3104666" y="796992"/>
                  <a:pt x="3095538" y="772651"/>
                </a:cubicBezTo>
                <a:cubicBezTo>
                  <a:pt x="3091147" y="760942"/>
                  <a:pt x="3083404" y="750706"/>
                  <a:pt x="3078760" y="739095"/>
                </a:cubicBezTo>
                <a:cubicBezTo>
                  <a:pt x="3072192" y="722674"/>
                  <a:pt x="3069891" y="704579"/>
                  <a:pt x="3061982" y="688761"/>
                </a:cubicBezTo>
                <a:cubicBezTo>
                  <a:pt x="3056389" y="677576"/>
                  <a:pt x="3050130" y="666699"/>
                  <a:pt x="3045204" y="655205"/>
                </a:cubicBezTo>
                <a:cubicBezTo>
                  <a:pt x="3041721" y="647078"/>
                  <a:pt x="3041202" y="637716"/>
                  <a:pt x="3036815" y="630039"/>
                </a:cubicBezTo>
                <a:cubicBezTo>
                  <a:pt x="3029878" y="617900"/>
                  <a:pt x="3020037" y="607668"/>
                  <a:pt x="3011648" y="596483"/>
                </a:cubicBezTo>
                <a:cubicBezTo>
                  <a:pt x="2990371" y="490100"/>
                  <a:pt x="3018883" y="604976"/>
                  <a:pt x="2986481" y="529371"/>
                </a:cubicBezTo>
                <a:cubicBezTo>
                  <a:pt x="2981939" y="518774"/>
                  <a:pt x="2982634" y="506412"/>
                  <a:pt x="2978092" y="495815"/>
                </a:cubicBezTo>
                <a:cubicBezTo>
                  <a:pt x="2974120" y="486548"/>
                  <a:pt x="2965823" y="479666"/>
                  <a:pt x="2961314" y="470648"/>
                </a:cubicBezTo>
                <a:cubicBezTo>
                  <a:pt x="2957359" y="462739"/>
                  <a:pt x="2957219" y="453211"/>
                  <a:pt x="2952925" y="445481"/>
                </a:cubicBezTo>
                <a:cubicBezTo>
                  <a:pt x="2943132" y="427854"/>
                  <a:pt x="2925746" y="414277"/>
                  <a:pt x="2919369" y="395147"/>
                </a:cubicBezTo>
                <a:cubicBezTo>
                  <a:pt x="2913873" y="378660"/>
                  <a:pt x="2892267" y="299125"/>
                  <a:pt x="2869035" y="294479"/>
                </a:cubicBezTo>
                <a:cubicBezTo>
                  <a:pt x="2853081" y="291288"/>
                  <a:pt x="2819120" y="286300"/>
                  <a:pt x="2801923" y="277701"/>
                </a:cubicBezTo>
                <a:cubicBezTo>
                  <a:pt x="2792905" y="273192"/>
                  <a:pt x="2785774" y="265432"/>
                  <a:pt x="2776756" y="260923"/>
                </a:cubicBezTo>
                <a:cubicBezTo>
                  <a:pt x="2768847" y="256968"/>
                  <a:pt x="2759498" y="256489"/>
                  <a:pt x="2751589" y="252534"/>
                </a:cubicBezTo>
                <a:cubicBezTo>
                  <a:pt x="2742571" y="248025"/>
                  <a:pt x="2735689" y="239728"/>
                  <a:pt x="2726422" y="235756"/>
                </a:cubicBezTo>
                <a:cubicBezTo>
                  <a:pt x="2693596" y="221688"/>
                  <a:pt x="2676366" y="233145"/>
                  <a:pt x="2642532" y="210589"/>
                </a:cubicBezTo>
                <a:cubicBezTo>
                  <a:pt x="2610007" y="188906"/>
                  <a:pt x="2626930" y="196999"/>
                  <a:pt x="2592198" y="185422"/>
                </a:cubicBezTo>
                <a:cubicBezTo>
                  <a:pt x="2583809" y="177033"/>
                  <a:pt x="2576145" y="167850"/>
                  <a:pt x="2567031" y="160255"/>
                </a:cubicBezTo>
                <a:cubicBezTo>
                  <a:pt x="2559286" y="153800"/>
                  <a:pt x="2549400" y="150175"/>
                  <a:pt x="2541864" y="143477"/>
                </a:cubicBezTo>
                <a:cubicBezTo>
                  <a:pt x="2524130" y="127713"/>
                  <a:pt x="2508308" y="109921"/>
                  <a:pt x="2491530" y="93143"/>
                </a:cubicBezTo>
                <a:cubicBezTo>
                  <a:pt x="2483141" y="84754"/>
                  <a:pt x="2472944" y="77847"/>
                  <a:pt x="2466363" y="67976"/>
                </a:cubicBezTo>
                <a:cubicBezTo>
                  <a:pt x="2460770" y="59587"/>
                  <a:pt x="2456714" y="49938"/>
                  <a:pt x="2449585" y="42809"/>
                </a:cubicBezTo>
                <a:cubicBezTo>
                  <a:pt x="2442456" y="35680"/>
                  <a:pt x="2432807" y="31624"/>
                  <a:pt x="2424418" y="26031"/>
                </a:cubicBezTo>
                <a:cubicBezTo>
                  <a:pt x="2418825" y="17642"/>
                  <a:pt x="2417205" y="4052"/>
                  <a:pt x="2407640" y="864"/>
                </a:cubicBezTo>
                <a:cubicBezTo>
                  <a:pt x="2396702" y="-2782"/>
                  <a:pt x="2385170" y="6086"/>
                  <a:pt x="2374084" y="9253"/>
                </a:cubicBezTo>
                <a:cubicBezTo>
                  <a:pt x="2343694" y="17936"/>
                  <a:pt x="2351325" y="16037"/>
                  <a:pt x="2323750" y="34420"/>
                </a:cubicBezTo>
                <a:cubicBezTo>
                  <a:pt x="2292991" y="80559"/>
                  <a:pt x="2323749" y="41412"/>
                  <a:pt x="2281806" y="76365"/>
                </a:cubicBezTo>
                <a:cubicBezTo>
                  <a:pt x="2239914" y="111275"/>
                  <a:pt x="2275699" y="95179"/>
                  <a:pt x="2231472" y="109921"/>
                </a:cubicBezTo>
                <a:cubicBezTo>
                  <a:pt x="2220287" y="118310"/>
                  <a:pt x="2208532" y="125989"/>
                  <a:pt x="2197916" y="135088"/>
                </a:cubicBezTo>
                <a:cubicBezTo>
                  <a:pt x="2188908" y="142809"/>
                  <a:pt x="2182620" y="153674"/>
                  <a:pt x="2172749" y="160255"/>
                </a:cubicBezTo>
                <a:cubicBezTo>
                  <a:pt x="2165391" y="165160"/>
                  <a:pt x="2155312" y="164350"/>
                  <a:pt x="2147582" y="168644"/>
                </a:cubicBezTo>
                <a:cubicBezTo>
                  <a:pt x="2129955" y="178437"/>
                  <a:pt x="2116378" y="195823"/>
                  <a:pt x="2097248" y="202200"/>
                </a:cubicBezTo>
                <a:cubicBezTo>
                  <a:pt x="2033990" y="223286"/>
                  <a:pt x="2111963" y="194842"/>
                  <a:pt x="2046914" y="227367"/>
                </a:cubicBezTo>
                <a:cubicBezTo>
                  <a:pt x="2033505" y="234072"/>
                  <a:pt x="2000734" y="240561"/>
                  <a:pt x="1988191" y="244145"/>
                </a:cubicBezTo>
                <a:cubicBezTo>
                  <a:pt x="1979688" y="246574"/>
                  <a:pt x="1971555" y="250207"/>
                  <a:pt x="1963024" y="252534"/>
                </a:cubicBezTo>
                <a:cubicBezTo>
                  <a:pt x="1940777" y="258601"/>
                  <a:pt x="1917788" y="262020"/>
                  <a:pt x="1895912" y="269312"/>
                </a:cubicBezTo>
                <a:cubicBezTo>
                  <a:pt x="1887523" y="272108"/>
                  <a:pt x="1878654" y="273746"/>
                  <a:pt x="1870745" y="277701"/>
                </a:cubicBezTo>
                <a:cubicBezTo>
                  <a:pt x="1861727" y="282210"/>
                  <a:pt x="1855018" y="290939"/>
                  <a:pt x="1845578" y="294479"/>
                </a:cubicBezTo>
                <a:cubicBezTo>
                  <a:pt x="1832227" y="299486"/>
                  <a:pt x="1817615" y="300072"/>
                  <a:pt x="1803633" y="302868"/>
                </a:cubicBezTo>
                <a:cubicBezTo>
                  <a:pt x="1731508" y="350951"/>
                  <a:pt x="1822763" y="293303"/>
                  <a:pt x="1753299" y="328035"/>
                </a:cubicBezTo>
                <a:cubicBezTo>
                  <a:pt x="1744281" y="332544"/>
                  <a:pt x="1737345" y="340718"/>
                  <a:pt x="1728132" y="344813"/>
                </a:cubicBezTo>
                <a:cubicBezTo>
                  <a:pt x="1711971" y="351996"/>
                  <a:pt x="1694576" y="355998"/>
                  <a:pt x="1677798" y="361591"/>
                </a:cubicBezTo>
                <a:cubicBezTo>
                  <a:pt x="1669409" y="364387"/>
                  <a:pt x="1659989" y="365075"/>
                  <a:pt x="1652631" y="369980"/>
                </a:cubicBezTo>
                <a:cubicBezTo>
                  <a:pt x="1613768" y="395889"/>
                  <a:pt x="1639942" y="383053"/>
                  <a:pt x="1585519" y="395147"/>
                </a:cubicBezTo>
                <a:cubicBezTo>
                  <a:pt x="1574264" y="397648"/>
                  <a:pt x="1563474" y="402878"/>
                  <a:pt x="1551963" y="403536"/>
                </a:cubicBezTo>
                <a:cubicBezTo>
                  <a:pt x="1465373" y="408484"/>
                  <a:pt x="1378591" y="409129"/>
                  <a:pt x="1291905" y="411925"/>
                </a:cubicBezTo>
                <a:cubicBezTo>
                  <a:pt x="1099371" y="429428"/>
                  <a:pt x="935372" y="425907"/>
                  <a:pt x="864066" y="428703"/>
                </a:cubicBezTo>
                <a:close/>
              </a:path>
            </a:pathLst>
          </a:custGeom>
          <a:solidFill>
            <a:schemeClr val="accent2">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801922" y="486561"/>
            <a:ext cx="1317071" cy="646331"/>
          </a:xfrm>
          <a:prstGeom prst="rect">
            <a:avLst/>
          </a:prstGeom>
          <a:noFill/>
        </p:spPr>
        <p:txBody>
          <a:bodyPr wrap="square" rtlCol="0">
            <a:spAutoFit/>
          </a:bodyPr>
          <a:lstStyle/>
          <a:p>
            <a:r>
              <a:rPr lang="en-US" dirty="0">
                <a:solidFill>
                  <a:prstClr val="black"/>
                </a:solidFill>
              </a:rPr>
              <a:t>Downtown Mixed Use</a:t>
            </a:r>
            <a:endParaRPr lang="en-US" dirty="0">
              <a:solidFill>
                <a:prstClr val="black"/>
              </a:solidFill>
            </a:endParaRPr>
          </a:p>
        </p:txBody>
      </p:sp>
      <p:sp>
        <p:nvSpPr>
          <p:cNvPr id="11" name="TextBox 10"/>
          <p:cNvSpPr txBox="1"/>
          <p:nvPr/>
        </p:nvSpPr>
        <p:spPr>
          <a:xfrm>
            <a:off x="3036814" y="2726422"/>
            <a:ext cx="1501629" cy="369332"/>
          </a:xfrm>
          <a:prstGeom prst="rect">
            <a:avLst/>
          </a:prstGeom>
          <a:noFill/>
        </p:spPr>
        <p:txBody>
          <a:bodyPr wrap="square" rtlCol="0">
            <a:spAutoFit/>
          </a:bodyPr>
          <a:lstStyle/>
          <a:p>
            <a:r>
              <a:rPr lang="en-US" dirty="0">
                <a:solidFill>
                  <a:prstClr val="black"/>
                </a:solidFill>
              </a:rPr>
              <a:t>Residential</a:t>
            </a:r>
            <a:endParaRPr lang="en-US" dirty="0">
              <a:solidFill>
                <a:prstClr val="black"/>
              </a:solidFill>
            </a:endParaRPr>
          </a:p>
        </p:txBody>
      </p:sp>
      <p:sp>
        <p:nvSpPr>
          <p:cNvPr id="12" name="TextBox 11"/>
          <p:cNvSpPr txBox="1"/>
          <p:nvPr/>
        </p:nvSpPr>
        <p:spPr>
          <a:xfrm>
            <a:off x="5398315" y="2744903"/>
            <a:ext cx="931178" cy="646331"/>
          </a:xfrm>
          <a:prstGeom prst="rect">
            <a:avLst/>
          </a:prstGeom>
          <a:noFill/>
        </p:spPr>
        <p:txBody>
          <a:bodyPr wrap="square" rtlCol="0">
            <a:spAutoFit/>
          </a:bodyPr>
          <a:lstStyle/>
          <a:p>
            <a:r>
              <a:rPr lang="en-US" dirty="0">
                <a:solidFill>
                  <a:prstClr val="black"/>
                </a:solidFill>
              </a:rPr>
              <a:t>Primary TOD</a:t>
            </a:r>
            <a:endParaRPr lang="en-US" dirty="0">
              <a:solidFill>
                <a:prstClr val="black"/>
              </a:solidFill>
            </a:endParaRPr>
          </a:p>
        </p:txBody>
      </p:sp>
      <p:sp>
        <p:nvSpPr>
          <p:cNvPr id="13" name="TextBox 12"/>
          <p:cNvSpPr txBox="1"/>
          <p:nvPr/>
        </p:nvSpPr>
        <p:spPr>
          <a:xfrm>
            <a:off x="5452843" y="3724227"/>
            <a:ext cx="1216404" cy="646331"/>
          </a:xfrm>
          <a:prstGeom prst="rect">
            <a:avLst/>
          </a:prstGeom>
          <a:noFill/>
        </p:spPr>
        <p:txBody>
          <a:bodyPr wrap="square" rtlCol="0">
            <a:spAutoFit/>
          </a:bodyPr>
          <a:lstStyle/>
          <a:p>
            <a:r>
              <a:rPr lang="en-US" dirty="0">
                <a:solidFill>
                  <a:prstClr val="black"/>
                </a:solidFill>
              </a:rPr>
              <a:t>Secondary TOD</a:t>
            </a:r>
            <a:endParaRPr lang="en-US" dirty="0">
              <a:solidFill>
                <a:prstClr val="black"/>
              </a:solidFill>
            </a:endParaRPr>
          </a:p>
        </p:txBody>
      </p:sp>
      <p:sp>
        <p:nvSpPr>
          <p:cNvPr id="14" name="TextBox 13"/>
          <p:cNvSpPr txBox="1"/>
          <p:nvPr/>
        </p:nvSpPr>
        <p:spPr>
          <a:xfrm>
            <a:off x="5385731" y="5268286"/>
            <a:ext cx="2231472" cy="369332"/>
          </a:xfrm>
          <a:prstGeom prst="rect">
            <a:avLst/>
          </a:prstGeom>
          <a:noFill/>
        </p:spPr>
        <p:txBody>
          <a:bodyPr wrap="square" rtlCol="0">
            <a:spAutoFit/>
          </a:bodyPr>
          <a:lstStyle/>
          <a:p>
            <a:r>
              <a:rPr lang="en-US" dirty="0">
                <a:solidFill>
                  <a:prstClr val="black"/>
                </a:solidFill>
              </a:rPr>
              <a:t>Office/Light Industrial</a:t>
            </a:r>
            <a:endParaRPr lang="en-US" dirty="0">
              <a:solidFill>
                <a:prstClr val="black"/>
              </a:solidFill>
            </a:endParaRPr>
          </a:p>
        </p:txBody>
      </p:sp>
      <p:sp>
        <p:nvSpPr>
          <p:cNvPr id="16" name="Up-Down Arrow 15"/>
          <p:cNvSpPr/>
          <p:nvPr/>
        </p:nvSpPr>
        <p:spPr>
          <a:xfrm>
            <a:off x="5242405" y="306793"/>
            <a:ext cx="185271" cy="4385082"/>
          </a:xfrm>
          <a:prstGeom prst="upDownArrow">
            <a:avLst/>
          </a:prstGeom>
          <a:solidFill>
            <a:schemeClr val="accent6">
              <a:alpha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Left-Right Arrow 16"/>
          <p:cNvSpPr/>
          <p:nvPr/>
        </p:nvSpPr>
        <p:spPr>
          <a:xfrm>
            <a:off x="2511367" y="1221194"/>
            <a:ext cx="4179513" cy="222432"/>
          </a:xfrm>
          <a:prstGeom prst="leftRightArrow">
            <a:avLst/>
          </a:prstGeom>
          <a:solidFill>
            <a:schemeClr val="accent6">
              <a:alpha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Connector 18"/>
          <p:cNvCxnSpPr/>
          <p:nvPr/>
        </p:nvCxnSpPr>
        <p:spPr>
          <a:xfrm>
            <a:off x="5746771" y="1365886"/>
            <a:ext cx="418063" cy="1494896"/>
          </a:xfrm>
          <a:prstGeom prst="line">
            <a:avLst/>
          </a:prstGeom>
          <a:ln w="76200">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947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H.  FUTURE LAND USES FOR REDEVELOPMENT AREA</a:t>
            </a:r>
            <a:endParaRPr lang="en-US" b="1" dirty="0"/>
          </a:p>
        </p:txBody>
      </p:sp>
      <p:sp>
        <p:nvSpPr>
          <p:cNvPr id="4" name="Content Placeholder 3"/>
          <p:cNvSpPr>
            <a:spLocks noGrp="1"/>
          </p:cNvSpPr>
          <p:nvPr>
            <p:ph idx="1"/>
          </p:nvPr>
        </p:nvSpPr>
        <p:spPr>
          <a:xfrm>
            <a:off x="628650" y="1690689"/>
            <a:ext cx="7886700" cy="4486274"/>
          </a:xfrm>
        </p:spPr>
        <p:txBody>
          <a:bodyPr>
            <a:normAutofit/>
          </a:bodyPr>
          <a:lstStyle/>
          <a:p>
            <a:pPr marL="514350" indent="-514350">
              <a:buFont typeface="+mj-lt"/>
              <a:buAutoNum type="arabicPeriod"/>
            </a:pPr>
            <a:r>
              <a:rPr lang="en-US" dirty="0" smtClean="0"/>
              <a:t>Mix of uses</a:t>
            </a:r>
          </a:p>
          <a:p>
            <a:pPr lvl="1"/>
            <a:r>
              <a:rPr lang="en-US" dirty="0" smtClean="0"/>
              <a:t>Retail &amp; services</a:t>
            </a:r>
          </a:p>
          <a:p>
            <a:pPr lvl="1"/>
            <a:r>
              <a:rPr lang="en-US" dirty="0" smtClean="0"/>
              <a:t>Office &amp; hotel uses</a:t>
            </a:r>
          </a:p>
          <a:p>
            <a:pPr lvl="1"/>
            <a:r>
              <a:rPr lang="en-US" dirty="0" smtClean="0"/>
              <a:t>Variety of multi-family types, unit sizes &amp; affordability</a:t>
            </a:r>
          </a:p>
          <a:p>
            <a:pPr marL="514350" indent="-514350">
              <a:buFont typeface="+mj-lt"/>
              <a:buAutoNum type="arabicPeriod"/>
              <a:tabLst>
                <a:tab pos="461963" algn="l"/>
              </a:tabLst>
            </a:pPr>
            <a:r>
              <a:rPr lang="en-US" dirty="0" smtClean="0"/>
              <a:t>Scale</a:t>
            </a:r>
            <a:endParaRPr lang="en-US" dirty="0"/>
          </a:p>
          <a:p>
            <a:pPr lvl="1"/>
            <a:r>
              <a:rPr lang="en-US" dirty="0" smtClean="0"/>
              <a:t>Height</a:t>
            </a:r>
            <a:endParaRPr lang="en-US" dirty="0"/>
          </a:p>
          <a:p>
            <a:pPr lvl="1"/>
            <a:r>
              <a:rPr lang="en-US" dirty="0" smtClean="0"/>
              <a:t>Placement</a:t>
            </a:r>
          </a:p>
          <a:p>
            <a:pPr lvl="1"/>
            <a:r>
              <a:rPr lang="en-US" dirty="0" smtClean="0"/>
              <a:t>FAR</a:t>
            </a:r>
          </a:p>
          <a:p>
            <a:pPr marL="514350" indent="-514350">
              <a:buFont typeface="+mj-lt"/>
              <a:buAutoNum type="arabicPeriod"/>
              <a:tabLst>
                <a:tab pos="461963" algn="l"/>
              </a:tabLst>
            </a:pPr>
            <a:r>
              <a:rPr lang="en-US" dirty="0" smtClean="0"/>
              <a:t>Quality (Topic I: Look </a:t>
            </a:r>
            <a:r>
              <a:rPr lang="en-US" dirty="0"/>
              <a:t>&amp; </a:t>
            </a:r>
            <a:r>
              <a:rPr lang="en-US" dirty="0" smtClean="0"/>
              <a:t>Feel)</a:t>
            </a:r>
          </a:p>
        </p:txBody>
      </p:sp>
      <p:sp>
        <p:nvSpPr>
          <p:cNvPr id="2" name="Slide Number Placeholder 1"/>
          <p:cNvSpPr>
            <a:spLocks noGrp="1"/>
          </p:cNvSpPr>
          <p:nvPr>
            <p:ph type="sldNum" sz="quarter" idx="12"/>
          </p:nvPr>
        </p:nvSpPr>
        <p:spPr/>
        <p:txBody>
          <a:bodyPr/>
          <a:lstStyle/>
          <a:p>
            <a:fld id="{3BC39A6E-8094-4B05-95ED-2A21E60D4C95}"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3000312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029" y="71120"/>
            <a:ext cx="8949942" cy="6715760"/>
          </a:xfrm>
          <a:prstGeom prst="rect">
            <a:avLst/>
          </a:prstGeom>
        </p:spPr>
      </p:pic>
      <p:sp>
        <p:nvSpPr>
          <p:cNvPr id="3" name="Slide Number Placeholder 2"/>
          <p:cNvSpPr>
            <a:spLocks noGrp="1"/>
          </p:cNvSpPr>
          <p:nvPr>
            <p:ph type="sldNum" sz="quarter" idx="12"/>
          </p:nvPr>
        </p:nvSpPr>
        <p:spPr/>
        <p:txBody>
          <a:bodyPr/>
          <a:lstStyle/>
          <a:p>
            <a:fld id="{3BC39A6E-8094-4B05-95ED-2A21E60D4C95}"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18751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OLB between Main &amp; SE 6</a:t>
            </a:r>
            <a:r>
              <a:rPr lang="en-US" b="1" baseline="30000" dirty="0" smtClean="0"/>
              <a:t>th</a:t>
            </a:r>
            <a:endParaRPr lang="en-US" b="1" dirty="0"/>
          </a:p>
        </p:txBody>
      </p:sp>
      <p:sp>
        <p:nvSpPr>
          <p:cNvPr id="3" name="Content Placeholder 2"/>
          <p:cNvSpPr>
            <a:spLocks noGrp="1"/>
          </p:cNvSpPr>
          <p:nvPr>
            <p:ph idx="1"/>
          </p:nvPr>
        </p:nvSpPr>
        <p:spPr/>
        <p:txBody>
          <a:bodyPr/>
          <a:lstStyle/>
          <a:p>
            <a:pPr marL="0" indent="0">
              <a:buNone/>
            </a:pPr>
            <a:r>
              <a:rPr lang="en-US" u="sng" dirty="0" smtClean="0"/>
              <a:t>Citywide context (currently)</a:t>
            </a:r>
          </a:p>
          <a:p>
            <a:r>
              <a:rPr lang="en-US" dirty="0" smtClean="0"/>
              <a:t>Downtown – highest buildings &amp; FAR in city</a:t>
            </a:r>
          </a:p>
          <a:p>
            <a:pPr lvl="1"/>
            <a:r>
              <a:rPr lang="en-US" dirty="0" smtClean="0"/>
              <a:t>Non-residential FAR: 0.5 – 8.0</a:t>
            </a:r>
          </a:p>
          <a:p>
            <a:pPr lvl="1"/>
            <a:r>
              <a:rPr lang="en-US" dirty="0" smtClean="0"/>
              <a:t>Residential FAR: 3.0 – unlimited</a:t>
            </a:r>
          </a:p>
          <a:p>
            <a:pPr lvl="1"/>
            <a:r>
              <a:rPr lang="en-US" dirty="0" smtClean="0"/>
              <a:t>Non-residential height: 45’ – 450’</a:t>
            </a:r>
          </a:p>
          <a:p>
            <a:pPr lvl="1"/>
            <a:r>
              <a:rPr lang="en-US" dirty="0" smtClean="0"/>
              <a:t>Residential height:  55’ – 450’</a:t>
            </a:r>
          </a:p>
          <a:p>
            <a:r>
              <a:rPr lang="en-US" dirty="0" smtClean="0"/>
              <a:t>BelRed – maximum 4.0 FAR &amp; 150’ height with bonus/incentives</a:t>
            </a:r>
          </a:p>
          <a:p>
            <a:r>
              <a:rPr lang="en-US" dirty="0" smtClean="0"/>
              <a:t>OLB – maximum 0.5 FAR &amp; 90’ height</a:t>
            </a:r>
          </a:p>
        </p:txBody>
      </p:sp>
      <p:sp>
        <p:nvSpPr>
          <p:cNvPr id="4" name="Slide Number Placeholder 3"/>
          <p:cNvSpPr>
            <a:spLocks noGrp="1"/>
          </p:cNvSpPr>
          <p:nvPr>
            <p:ph type="sldNum" sz="quarter" idx="12"/>
          </p:nvPr>
        </p:nvSpPr>
        <p:spPr/>
        <p:txBody>
          <a:bodyPr/>
          <a:lstStyle/>
          <a:p>
            <a:fld id="{3BC39A6E-8094-4B05-95ED-2A21E60D4C95}"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57568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C39A6E-8094-4B05-95ED-2A21E60D4C95}" type="slidenum">
              <a:rPr lang="en-US" smtClean="0">
                <a:solidFill>
                  <a:prstClr val="black">
                    <a:tint val="75000"/>
                  </a:prstClr>
                </a:solidFill>
              </a:rPr>
              <a:pPr/>
              <a:t>19</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1065401" y="78585"/>
            <a:ext cx="6853806" cy="6642891"/>
          </a:xfrm>
          <a:prstGeom prst="rect">
            <a:avLst/>
          </a:prstGeom>
        </p:spPr>
      </p:pic>
    </p:spTree>
    <p:extLst>
      <p:ext uri="{BB962C8B-B14F-4D97-AF65-F5344CB8AC3E}">
        <p14:creationId xmlns:p14="http://schemas.microsoft.com/office/powerpoint/2010/main" val="3019942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PROJECT UPDATE &amp; NEXT STEPS</a:t>
            </a:r>
            <a:endParaRPr lang="en-US" b="1" dirty="0"/>
          </a:p>
        </p:txBody>
      </p:sp>
      <p:sp>
        <p:nvSpPr>
          <p:cNvPr id="3" name="Content Placeholder 2"/>
          <p:cNvSpPr>
            <a:spLocks noGrp="1"/>
          </p:cNvSpPr>
          <p:nvPr>
            <p:ph idx="1"/>
          </p:nvPr>
        </p:nvSpPr>
        <p:spPr/>
        <p:txBody>
          <a:bodyPr/>
          <a:lstStyle/>
          <a:p>
            <a:pPr marL="0" indent="0">
              <a:buNone/>
            </a:pPr>
            <a:r>
              <a:rPr lang="en-US" dirty="0" smtClean="0"/>
              <a:t>Tonight’s meeting objectives</a:t>
            </a:r>
          </a:p>
          <a:p>
            <a:pPr marL="344488" lvl="1" indent="-344488">
              <a:buFont typeface="Wingdings" panose="05000000000000000000" pitchFamily="2" charset="2"/>
              <a:buChar char="Ø"/>
            </a:pPr>
            <a:r>
              <a:rPr lang="en-US" dirty="0" smtClean="0"/>
              <a:t>Complete discussion &amp; direction</a:t>
            </a:r>
          </a:p>
          <a:p>
            <a:pPr marL="801688" lvl="2" indent="-344488"/>
            <a:r>
              <a:rPr lang="en-US" dirty="0" smtClean="0"/>
              <a:t>CAC draft vision statements</a:t>
            </a:r>
          </a:p>
          <a:p>
            <a:pPr marL="801688" lvl="2" indent="-344488"/>
            <a:r>
              <a:rPr lang="en-US" dirty="0" smtClean="0"/>
              <a:t>CAC draft strategies</a:t>
            </a:r>
          </a:p>
          <a:p>
            <a:pPr marL="344488" lvl="1" indent="-344488">
              <a:buFont typeface="Wingdings" panose="05000000000000000000" pitchFamily="2" charset="2"/>
              <a:buChar char="Ø"/>
            </a:pPr>
            <a:r>
              <a:rPr lang="en-US" dirty="0" smtClean="0"/>
              <a:t>Confirm open house objectives &amp; remaining schedule</a:t>
            </a:r>
          </a:p>
          <a:p>
            <a:pPr marL="800100" lvl="2" indent="-342900"/>
            <a:r>
              <a:rPr lang="en-US" dirty="0" smtClean="0"/>
              <a:t>February 23</a:t>
            </a:r>
            <a:r>
              <a:rPr lang="en-US" baseline="30000" dirty="0" smtClean="0"/>
              <a:t>rd</a:t>
            </a:r>
            <a:r>
              <a:rPr lang="en-US" dirty="0" smtClean="0"/>
              <a:t> – draft report &amp; open house materials</a:t>
            </a:r>
          </a:p>
          <a:p>
            <a:pPr marL="800100" lvl="2" indent="-342900"/>
            <a:r>
              <a:rPr lang="en-US" dirty="0" smtClean="0"/>
              <a:t>February 22</a:t>
            </a:r>
            <a:r>
              <a:rPr lang="en-US" baseline="30000" dirty="0" smtClean="0"/>
              <a:t>nd</a:t>
            </a:r>
            <a:r>
              <a:rPr lang="en-US" dirty="0" smtClean="0"/>
              <a:t> – March 11</a:t>
            </a:r>
            <a:r>
              <a:rPr lang="en-US" baseline="30000" dirty="0" smtClean="0"/>
              <a:t>th</a:t>
            </a:r>
            <a:r>
              <a:rPr lang="en-US" dirty="0" smtClean="0"/>
              <a:t> (tentative) – online open house – public comment on CAC draft vision &amp; strategies</a:t>
            </a:r>
          </a:p>
          <a:p>
            <a:pPr marL="800100" lvl="2" indent="-342900"/>
            <a:r>
              <a:rPr lang="en-US" dirty="0" smtClean="0"/>
              <a:t>March 3</a:t>
            </a:r>
            <a:r>
              <a:rPr lang="en-US" baseline="30000" dirty="0" smtClean="0"/>
              <a:t>rd</a:t>
            </a:r>
            <a:r>
              <a:rPr lang="en-US" dirty="0" smtClean="0"/>
              <a:t> (tentative) – in-person open house</a:t>
            </a:r>
          </a:p>
          <a:p>
            <a:pPr marL="800100" lvl="2" indent="-342900"/>
            <a:r>
              <a:rPr lang="en-US" dirty="0" smtClean="0"/>
              <a:t>March 29</a:t>
            </a:r>
            <a:r>
              <a:rPr lang="en-US" baseline="30000" dirty="0" smtClean="0"/>
              <a:t>th</a:t>
            </a:r>
            <a:r>
              <a:rPr lang="en-US" dirty="0" smtClean="0"/>
              <a:t> (tentative) – finalize report &amp; recommendations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3BC39A6E-8094-4B05-95ED-2A21E60D4C95}"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52286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OLB between Main &amp; SE 6</a:t>
            </a:r>
            <a:r>
              <a:rPr lang="en-US" b="1" baseline="30000" dirty="0" smtClean="0"/>
              <a:t>th</a:t>
            </a:r>
            <a:endParaRPr lang="en-US" b="1" dirty="0"/>
          </a:p>
        </p:txBody>
      </p:sp>
      <p:sp>
        <p:nvSpPr>
          <p:cNvPr id="3" name="Content Placeholder 2"/>
          <p:cNvSpPr>
            <a:spLocks noGrp="1"/>
          </p:cNvSpPr>
          <p:nvPr>
            <p:ph idx="1"/>
          </p:nvPr>
        </p:nvSpPr>
        <p:spPr/>
        <p:txBody>
          <a:bodyPr/>
          <a:lstStyle/>
          <a:p>
            <a:pPr marL="0" indent="0">
              <a:buNone/>
            </a:pPr>
            <a:r>
              <a:rPr lang="en-US" u="sng" dirty="0" smtClean="0"/>
              <a:t>Local context (currently)</a:t>
            </a:r>
          </a:p>
          <a:p>
            <a:r>
              <a:rPr lang="en-US" dirty="0" smtClean="0"/>
              <a:t>SE Downtown – transition (edge of wedding cake)</a:t>
            </a:r>
          </a:p>
          <a:p>
            <a:pPr lvl="1"/>
            <a:r>
              <a:rPr lang="en-US" dirty="0" smtClean="0"/>
              <a:t>Non-residential FAR: 1.0 – 3.0</a:t>
            </a:r>
          </a:p>
          <a:p>
            <a:pPr lvl="1"/>
            <a:r>
              <a:rPr lang="en-US" dirty="0" smtClean="0"/>
              <a:t>Residential FAR: 3.0 – 3.5</a:t>
            </a:r>
          </a:p>
          <a:p>
            <a:pPr lvl="1"/>
            <a:r>
              <a:rPr lang="en-US" dirty="0" smtClean="0"/>
              <a:t>Non-residential height: 45’ – 75’</a:t>
            </a:r>
          </a:p>
          <a:p>
            <a:pPr lvl="1"/>
            <a:r>
              <a:rPr lang="en-US" dirty="0" smtClean="0"/>
              <a:t>Residential height:  55’ – 90’</a:t>
            </a:r>
          </a:p>
          <a:p>
            <a:r>
              <a:rPr lang="en-US" dirty="0" smtClean="0"/>
              <a:t>OLB (south of Main St.)</a:t>
            </a:r>
          </a:p>
          <a:p>
            <a:pPr lvl="1"/>
            <a:r>
              <a:rPr lang="en-US" dirty="0" smtClean="0"/>
              <a:t>FAR 0.5</a:t>
            </a:r>
          </a:p>
          <a:p>
            <a:pPr lvl="1"/>
            <a:r>
              <a:rPr lang="en-US" dirty="0" smtClean="0"/>
              <a:t>Height 30’ – 75’</a:t>
            </a:r>
          </a:p>
        </p:txBody>
      </p:sp>
      <p:sp>
        <p:nvSpPr>
          <p:cNvPr id="4" name="Slide Number Placeholder 3"/>
          <p:cNvSpPr>
            <a:spLocks noGrp="1"/>
          </p:cNvSpPr>
          <p:nvPr>
            <p:ph type="sldNum" sz="quarter" idx="12"/>
          </p:nvPr>
        </p:nvSpPr>
        <p:spPr/>
        <p:txBody>
          <a:bodyPr/>
          <a:lstStyle/>
          <a:p>
            <a:fld id="{3BC39A6E-8094-4B05-95ED-2A21E60D4C95}"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2179410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719" y="332089"/>
            <a:ext cx="8290562" cy="6193822"/>
          </a:xfrm>
          <a:prstGeom prst="rect">
            <a:avLst/>
          </a:prstGeom>
        </p:spPr>
      </p:pic>
      <p:sp>
        <p:nvSpPr>
          <p:cNvPr id="3" name="Slide Number Placeholder 2"/>
          <p:cNvSpPr>
            <a:spLocks noGrp="1"/>
          </p:cNvSpPr>
          <p:nvPr>
            <p:ph type="sldNum" sz="quarter" idx="12"/>
          </p:nvPr>
        </p:nvSpPr>
        <p:spPr/>
        <p:txBody>
          <a:bodyPr/>
          <a:lstStyle/>
          <a:p>
            <a:fld id="{3BC39A6E-8094-4B05-95ED-2A21E60D4C95}"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166019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stretch>
            <a:fillRect/>
          </a:stretch>
        </p:blipFill>
        <p:spPr>
          <a:xfrm>
            <a:off x="2611872" y="3610329"/>
            <a:ext cx="2270318" cy="2132724"/>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t="9491"/>
          <a:stretch/>
        </p:blipFill>
        <p:spPr>
          <a:xfrm>
            <a:off x="5427610" y="4756801"/>
            <a:ext cx="1651973" cy="1000710"/>
          </a:xfrm>
          <a:prstGeom prst="rect">
            <a:avLst/>
          </a:prstGeom>
        </p:spPr>
      </p:pic>
      <p:pic>
        <p:nvPicPr>
          <p:cNvPr id="5" name="Picture 4"/>
          <p:cNvPicPr>
            <a:picLocks noChangeAspect="1"/>
          </p:cNvPicPr>
          <p:nvPr/>
        </p:nvPicPr>
        <p:blipFill rotWithShape="1">
          <a:blip r:embed="rId4"/>
          <a:srcRect l="33968" t="780" r="13883" b="3289"/>
          <a:stretch/>
        </p:blipFill>
        <p:spPr>
          <a:xfrm>
            <a:off x="800276" y="3149990"/>
            <a:ext cx="1087246" cy="2604811"/>
          </a:xfrm>
          <a:prstGeom prst="rect">
            <a:avLst/>
          </a:prstGeom>
        </p:spPr>
      </p:pic>
      <p:sp>
        <p:nvSpPr>
          <p:cNvPr id="2" name="Title 1"/>
          <p:cNvSpPr>
            <a:spLocks noGrp="1"/>
          </p:cNvSpPr>
          <p:nvPr>
            <p:ph type="title"/>
          </p:nvPr>
        </p:nvSpPr>
        <p:spPr>
          <a:xfrm>
            <a:off x="850609" y="785150"/>
            <a:ext cx="7189413" cy="1325563"/>
          </a:xfrm>
        </p:spPr>
        <p:txBody>
          <a:bodyPr/>
          <a:lstStyle/>
          <a:p>
            <a:r>
              <a:rPr lang="en-US" b="1" dirty="0" smtClean="0"/>
              <a:t>Building Height Examples</a:t>
            </a:r>
            <a:endParaRPr lang="en-US" b="1" dirty="0"/>
          </a:p>
        </p:txBody>
      </p:sp>
      <p:pic>
        <p:nvPicPr>
          <p:cNvPr id="6" name="Content Placeholder 5"/>
          <p:cNvPicPr>
            <a:picLocks noGrp="1" noChangeAspect="1"/>
          </p:cNvPicPr>
          <p:nvPr>
            <p:ph idx="1"/>
          </p:nvPr>
        </p:nvPicPr>
        <p:blipFill>
          <a:blip r:embed="rId5"/>
          <a:stretch>
            <a:fillRect/>
          </a:stretch>
        </p:blipFill>
        <p:spPr>
          <a:xfrm>
            <a:off x="2162193" y="3965741"/>
            <a:ext cx="425441" cy="457240"/>
          </a:xfrm>
          <a:prstGeom prst="rect">
            <a:avLst/>
          </a:prstGeom>
        </p:spPr>
      </p:pic>
      <p:sp>
        <p:nvSpPr>
          <p:cNvPr id="4" name="Rectangle 3"/>
          <p:cNvSpPr/>
          <p:nvPr/>
        </p:nvSpPr>
        <p:spPr>
          <a:xfrm>
            <a:off x="309093" y="5301842"/>
            <a:ext cx="422673" cy="447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stretch>
            <a:fillRect/>
          </a:stretch>
        </p:blipFill>
        <p:spPr>
          <a:xfrm>
            <a:off x="7223672" y="5301842"/>
            <a:ext cx="425441" cy="452960"/>
          </a:xfrm>
          <a:prstGeom prst="rect">
            <a:avLst/>
          </a:prstGeom>
        </p:spPr>
      </p:pic>
      <p:pic>
        <p:nvPicPr>
          <p:cNvPr id="8" name="Picture 7"/>
          <p:cNvPicPr>
            <a:picLocks noChangeAspect="1"/>
          </p:cNvPicPr>
          <p:nvPr/>
        </p:nvPicPr>
        <p:blipFill>
          <a:blip r:embed="rId5"/>
          <a:stretch>
            <a:fillRect/>
          </a:stretch>
        </p:blipFill>
        <p:spPr>
          <a:xfrm>
            <a:off x="2162193" y="4401872"/>
            <a:ext cx="425441" cy="457240"/>
          </a:xfrm>
          <a:prstGeom prst="rect">
            <a:avLst/>
          </a:prstGeom>
        </p:spPr>
      </p:pic>
      <p:pic>
        <p:nvPicPr>
          <p:cNvPr id="9" name="Picture 8"/>
          <p:cNvPicPr>
            <a:picLocks noChangeAspect="1"/>
          </p:cNvPicPr>
          <p:nvPr/>
        </p:nvPicPr>
        <p:blipFill>
          <a:blip r:embed="rId5"/>
          <a:stretch>
            <a:fillRect/>
          </a:stretch>
        </p:blipFill>
        <p:spPr>
          <a:xfrm>
            <a:off x="2162193" y="4856401"/>
            <a:ext cx="425441" cy="457240"/>
          </a:xfrm>
          <a:prstGeom prst="rect">
            <a:avLst/>
          </a:prstGeom>
        </p:spPr>
      </p:pic>
      <p:pic>
        <p:nvPicPr>
          <p:cNvPr id="10" name="Picture 9"/>
          <p:cNvPicPr>
            <a:picLocks noChangeAspect="1"/>
          </p:cNvPicPr>
          <p:nvPr/>
        </p:nvPicPr>
        <p:blipFill>
          <a:blip r:embed="rId5"/>
          <a:stretch>
            <a:fillRect/>
          </a:stretch>
        </p:blipFill>
        <p:spPr>
          <a:xfrm>
            <a:off x="2162193" y="5300273"/>
            <a:ext cx="425441" cy="457240"/>
          </a:xfrm>
          <a:prstGeom prst="rect">
            <a:avLst/>
          </a:prstGeom>
        </p:spPr>
      </p:pic>
      <p:pic>
        <p:nvPicPr>
          <p:cNvPr id="11" name="Picture 10"/>
          <p:cNvPicPr>
            <a:picLocks noChangeAspect="1"/>
          </p:cNvPicPr>
          <p:nvPr/>
        </p:nvPicPr>
        <p:blipFill>
          <a:blip r:embed="rId5"/>
          <a:stretch>
            <a:fillRect/>
          </a:stretch>
        </p:blipFill>
        <p:spPr>
          <a:xfrm>
            <a:off x="316090" y="3070930"/>
            <a:ext cx="425441" cy="457240"/>
          </a:xfrm>
          <a:prstGeom prst="rect">
            <a:avLst/>
          </a:prstGeom>
        </p:spPr>
      </p:pic>
      <p:pic>
        <p:nvPicPr>
          <p:cNvPr id="12" name="Picture 11"/>
          <p:cNvPicPr>
            <a:picLocks noChangeAspect="1"/>
          </p:cNvPicPr>
          <p:nvPr/>
        </p:nvPicPr>
        <p:blipFill>
          <a:blip r:embed="rId5"/>
          <a:stretch>
            <a:fillRect/>
          </a:stretch>
        </p:blipFill>
        <p:spPr>
          <a:xfrm>
            <a:off x="316090" y="3511392"/>
            <a:ext cx="425441" cy="457240"/>
          </a:xfrm>
          <a:prstGeom prst="rect">
            <a:avLst/>
          </a:prstGeom>
        </p:spPr>
      </p:pic>
      <p:pic>
        <p:nvPicPr>
          <p:cNvPr id="13" name="Picture 12"/>
          <p:cNvPicPr>
            <a:picLocks noChangeAspect="1"/>
          </p:cNvPicPr>
          <p:nvPr/>
        </p:nvPicPr>
        <p:blipFill>
          <a:blip r:embed="rId5"/>
          <a:stretch>
            <a:fillRect/>
          </a:stretch>
        </p:blipFill>
        <p:spPr>
          <a:xfrm>
            <a:off x="316090" y="3962300"/>
            <a:ext cx="425441" cy="457240"/>
          </a:xfrm>
          <a:prstGeom prst="rect">
            <a:avLst/>
          </a:prstGeom>
        </p:spPr>
      </p:pic>
      <p:pic>
        <p:nvPicPr>
          <p:cNvPr id="14" name="Picture 13"/>
          <p:cNvPicPr>
            <a:picLocks noChangeAspect="1"/>
          </p:cNvPicPr>
          <p:nvPr/>
        </p:nvPicPr>
        <p:blipFill>
          <a:blip r:embed="rId5"/>
          <a:stretch>
            <a:fillRect/>
          </a:stretch>
        </p:blipFill>
        <p:spPr>
          <a:xfrm>
            <a:off x="316090" y="4402762"/>
            <a:ext cx="425441" cy="457240"/>
          </a:xfrm>
          <a:prstGeom prst="rect">
            <a:avLst/>
          </a:prstGeom>
        </p:spPr>
      </p:pic>
      <p:pic>
        <p:nvPicPr>
          <p:cNvPr id="15" name="Picture 14"/>
          <p:cNvPicPr>
            <a:picLocks noChangeAspect="1"/>
          </p:cNvPicPr>
          <p:nvPr/>
        </p:nvPicPr>
        <p:blipFill>
          <a:blip r:embed="rId5"/>
          <a:stretch>
            <a:fillRect/>
          </a:stretch>
        </p:blipFill>
        <p:spPr>
          <a:xfrm>
            <a:off x="316090" y="4852991"/>
            <a:ext cx="425442" cy="457240"/>
          </a:xfrm>
          <a:prstGeom prst="rect">
            <a:avLst/>
          </a:prstGeom>
        </p:spPr>
      </p:pic>
      <p:pic>
        <p:nvPicPr>
          <p:cNvPr id="16" name="Picture 15"/>
          <p:cNvPicPr>
            <a:picLocks noChangeAspect="1"/>
          </p:cNvPicPr>
          <p:nvPr/>
        </p:nvPicPr>
        <p:blipFill>
          <a:blip r:embed="rId5"/>
          <a:stretch>
            <a:fillRect/>
          </a:stretch>
        </p:blipFill>
        <p:spPr>
          <a:xfrm>
            <a:off x="7223672" y="5066231"/>
            <a:ext cx="425441" cy="235611"/>
          </a:xfrm>
          <a:prstGeom prst="rect">
            <a:avLst/>
          </a:prstGeom>
        </p:spPr>
      </p:pic>
      <p:sp>
        <p:nvSpPr>
          <p:cNvPr id="17" name="TextBox 16"/>
          <p:cNvSpPr txBox="1"/>
          <p:nvPr/>
        </p:nvSpPr>
        <p:spPr>
          <a:xfrm>
            <a:off x="236817" y="2742697"/>
            <a:ext cx="687897" cy="369332"/>
          </a:xfrm>
          <a:prstGeom prst="rect">
            <a:avLst/>
          </a:prstGeom>
          <a:noFill/>
        </p:spPr>
        <p:txBody>
          <a:bodyPr wrap="square" rtlCol="0">
            <a:spAutoFit/>
          </a:bodyPr>
          <a:lstStyle/>
          <a:p>
            <a:r>
              <a:rPr lang="en-US" dirty="0">
                <a:solidFill>
                  <a:prstClr val="black"/>
                </a:solidFill>
              </a:rPr>
              <a:t>300’</a:t>
            </a:r>
            <a:endParaRPr lang="en-US" dirty="0">
              <a:solidFill>
                <a:prstClr val="black"/>
              </a:solidFill>
            </a:endParaRPr>
          </a:p>
        </p:txBody>
      </p:sp>
      <p:sp>
        <p:nvSpPr>
          <p:cNvPr id="18" name="TextBox 17"/>
          <p:cNvSpPr txBox="1"/>
          <p:nvPr/>
        </p:nvSpPr>
        <p:spPr>
          <a:xfrm>
            <a:off x="2091064" y="3616218"/>
            <a:ext cx="687897" cy="369332"/>
          </a:xfrm>
          <a:prstGeom prst="rect">
            <a:avLst/>
          </a:prstGeom>
          <a:noFill/>
        </p:spPr>
        <p:txBody>
          <a:bodyPr wrap="square" rtlCol="0">
            <a:spAutoFit/>
          </a:bodyPr>
          <a:lstStyle/>
          <a:p>
            <a:r>
              <a:rPr lang="en-US" dirty="0">
                <a:solidFill>
                  <a:prstClr val="black"/>
                </a:solidFill>
              </a:rPr>
              <a:t>2</a:t>
            </a:r>
            <a:r>
              <a:rPr lang="en-US" dirty="0">
                <a:solidFill>
                  <a:prstClr val="black"/>
                </a:solidFill>
              </a:rPr>
              <a:t>00’</a:t>
            </a:r>
            <a:endParaRPr lang="en-US" dirty="0">
              <a:solidFill>
                <a:prstClr val="black"/>
              </a:solidFill>
            </a:endParaRPr>
          </a:p>
        </p:txBody>
      </p:sp>
      <p:sp>
        <p:nvSpPr>
          <p:cNvPr id="19" name="TextBox 18"/>
          <p:cNvSpPr txBox="1"/>
          <p:nvPr/>
        </p:nvSpPr>
        <p:spPr>
          <a:xfrm>
            <a:off x="7087051" y="4764509"/>
            <a:ext cx="687897" cy="369332"/>
          </a:xfrm>
          <a:prstGeom prst="rect">
            <a:avLst/>
          </a:prstGeom>
          <a:noFill/>
        </p:spPr>
        <p:txBody>
          <a:bodyPr wrap="square" rtlCol="0">
            <a:spAutoFit/>
          </a:bodyPr>
          <a:lstStyle/>
          <a:p>
            <a:r>
              <a:rPr lang="en-US" dirty="0">
                <a:solidFill>
                  <a:prstClr val="black"/>
                </a:solidFill>
              </a:rPr>
              <a:t>  75’</a:t>
            </a:r>
            <a:endParaRPr lang="en-US" dirty="0">
              <a:solidFill>
                <a:prstClr val="black"/>
              </a:solidFill>
            </a:endParaRPr>
          </a:p>
        </p:txBody>
      </p:sp>
      <p:sp>
        <p:nvSpPr>
          <p:cNvPr id="21" name="TextBox 20"/>
          <p:cNvSpPr txBox="1"/>
          <p:nvPr/>
        </p:nvSpPr>
        <p:spPr>
          <a:xfrm>
            <a:off x="7750913" y="4536739"/>
            <a:ext cx="687897" cy="646331"/>
          </a:xfrm>
          <a:prstGeom prst="rect">
            <a:avLst/>
          </a:prstGeom>
          <a:noFill/>
        </p:spPr>
        <p:txBody>
          <a:bodyPr wrap="square" rtlCol="0">
            <a:spAutoFit/>
          </a:bodyPr>
          <a:lstStyle/>
          <a:p>
            <a:r>
              <a:rPr lang="en-US" dirty="0">
                <a:solidFill>
                  <a:prstClr val="black"/>
                </a:solidFill>
              </a:rPr>
              <a:t>70’</a:t>
            </a:r>
          </a:p>
          <a:p>
            <a:r>
              <a:rPr lang="en-US" dirty="0">
                <a:solidFill>
                  <a:prstClr val="black"/>
                </a:solidFill>
              </a:rPr>
              <a:t>LIHI</a:t>
            </a:r>
            <a:endParaRPr lang="en-US" dirty="0">
              <a:solidFill>
                <a:prstClr val="black"/>
              </a:solidFill>
            </a:endParaRPr>
          </a:p>
        </p:txBody>
      </p:sp>
      <p:cxnSp>
        <p:nvCxnSpPr>
          <p:cNvPr id="24" name="Straight Connector 23"/>
          <p:cNvCxnSpPr/>
          <p:nvPr/>
        </p:nvCxnSpPr>
        <p:spPr>
          <a:xfrm>
            <a:off x="299306" y="3079319"/>
            <a:ext cx="8139504" cy="4231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09093" y="3967249"/>
            <a:ext cx="8129717" cy="1109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087051" y="5062232"/>
            <a:ext cx="1378837" cy="34796"/>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1889" y="5298209"/>
            <a:ext cx="8153999" cy="117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1" idx="3"/>
          </p:cNvCxnSpPr>
          <p:nvPr/>
        </p:nvCxnSpPr>
        <p:spPr>
          <a:xfrm>
            <a:off x="299306" y="4857787"/>
            <a:ext cx="8139504" cy="211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24714" y="2438373"/>
            <a:ext cx="1615755" cy="646331"/>
          </a:xfrm>
          <a:prstGeom prst="rect">
            <a:avLst/>
          </a:prstGeom>
          <a:noFill/>
        </p:spPr>
        <p:txBody>
          <a:bodyPr wrap="square" rtlCol="0">
            <a:spAutoFit/>
          </a:bodyPr>
          <a:lstStyle/>
          <a:p>
            <a:r>
              <a:rPr lang="en-US" dirty="0">
                <a:solidFill>
                  <a:prstClr val="black"/>
                </a:solidFill>
              </a:rPr>
              <a:t>  292’</a:t>
            </a:r>
          </a:p>
          <a:p>
            <a:r>
              <a:rPr lang="en-US" dirty="0">
                <a:solidFill>
                  <a:prstClr val="black"/>
                </a:solidFill>
              </a:rPr>
              <a:t>Skyline Tower</a:t>
            </a:r>
            <a:endParaRPr lang="en-US" dirty="0">
              <a:solidFill>
                <a:prstClr val="black"/>
              </a:solidFill>
            </a:endParaRPr>
          </a:p>
        </p:txBody>
      </p:sp>
      <p:sp>
        <p:nvSpPr>
          <p:cNvPr id="33" name="TextBox 32"/>
          <p:cNvSpPr txBox="1"/>
          <p:nvPr/>
        </p:nvSpPr>
        <p:spPr>
          <a:xfrm>
            <a:off x="3054726" y="3147386"/>
            <a:ext cx="1615755" cy="646331"/>
          </a:xfrm>
          <a:prstGeom prst="rect">
            <a:avLst/>
          </a:prstGeom>
          <a:noFill/>
        </p:spPr>
        <p:txBody>
          <a:bodyPr wrap="square" rtlCol="0">
            <a:spAutoFit/>
          </a:bodyPr>
          <a:lstStyle/>
          <a:p>
            <a:r>
              <a:rPr lang="en-US" dirty="0">
                <a:solidFill>
                  <a:prstClr val="black"/>
                </a:solidFill>
              </a:rPr>
              <a:t>  235’</a:t>
            </a:r>
          </a:p>
          <a:p>
            <a:r>
              <a:rPr lang="en-US" dirty="0">
                <a:solidFill>
                  <a:prstClr val="black"/>
                </a:solidFill>
              </a:rPr>
              <a:t>WA SQ</a:t>
            </a:r>
            <a:endParaRPr lang="en-US" dirty="0">
              <a:solidFill>
                <a:prstClr val="black"/>
              </a:solidFill>
            </a:endParaRPr>
          </a:p>
        </p:txBody>
      </p:sp>
      <p:pic>
        <p:nvPicPr>
          <p:cNvPr id="35" name="Picture 34"/>
          <p:cNvPicPr>
            <a:picLocks noChangeAspect="1"/>
          </p:cNvPicPr>
          <p:nvPr/>
        </p:nvPicPr>
        <p:blipFill>
          <a:blip r:embed="rId6"/>
          <a:stretch>
            <a:fillRect/>
          </a:stretch>
        </p:blipFill>
        <p:spPr>
          <a:xfrm>
            <a:off x="7672826" y="5113077"/>
            <a:ext cx="784673" cy="629975"/>
          </a:xfrm>
          <a:prstGeom prst="rect">
            <a:avLst/>
          </a:prstGeom>
        </p:spPr>
      </p:pic>
      <p:sp>
        <p:nvSpPr>
          <p:cNvPr id="36" name="TextBox 35"/>
          <p:cNvSpPr txBox="1"/>
          <p:nvPr/>
        </p:nvSpPr>
        <p:spPr>
          <a:xfrm>
            <a:off x="4770716" y="4530563"/>
            <a:ext cx="767855" cy="369332"/>
          </a:xfrm>
          <a:prstGeom prst="rect">
            <a:avLst/>
          </a:prstGeom>
          <a:noFill/>
        </p:spPr>
        <p:txBody>
          <a:bodyPr wrap="square" rtlCol="0">
            <a:spAutoFit/>
          </a:bodyPr>
          <a:lstStyle/>
          <a:p>
            <a:r>
              <a:rPr lang="en-US" dirty="0">
                <a:solidFill>
                  <a:prstClr val="black"/>
                </a:solidFill>
              </a:rPr>
              <a:t>  100’</a:t>
            </a:r>
            <a:endParaRPr lang="en-US" dirty="0">
              <a:solidFill>
                <a:prstClr val="black"/>
              </a:solidFill>
            </a:endParaRPr>
          </a:p>
        </p:txBody>
      </p:sp>
      <p:pic>
        <p:nvPicPr>
          <p:cNvPr id="38" name="Content Placeholder 5"/>
          <p:cNvPicPr>
            <a:picLocks noChangeAspect="1"/>
          </p:cNvPicPr>
          <p:nvPr/>
        </p:nvPicPr>
        <p:blipFill>
          <a:blip r:embed="rId5"/>
          <a:stretch>
            <a:fillRect/>
          </a:stretch>
        </p:blipFill>
        <p:spPr>
          <a:xfrm>
            <a:off x="4975601" y="4858192"/>
            <a:ext cx="425441" cy="457240"/>
          </a:xfrm>
          <a:prstGeom prst="rect">
            <a:avLst/>
          </a:prstGeom>
        </p:spPr>
      </p:pic>
      <p:pic>
        <p:nvPicPr>
          <p:cNvPr id="39" name="Picture 38"/>
          <p:cNvPicPr>
            <a:picLocks noChangeAspect="1"/>
          </p:cNvPicPr>
          <p:nvPr/>
        </p:nvPicPr>
        <p:blipFill>
          <a:blip r:embed="rId5"/>
          <a:stretch>
            <a:fillRect/>
          </a:stretch>
        </p:blipFill>
        <p:spPr>
          <a:xfrm>
            <a:off x="4975601" y="5294323"/>
            <a:ext cx="425441" cy="457240"/>
          </a:xfrm>
          <a:prstGeom prst="rect">
            <a:avLst/>
          </a:prstGeom>
        </p:spPr>
      </p:pic>
      <p:sp>
        <p:nvSpPr>
          <p:cNvPr id="40" name="TextBox 39"/>
          <p:cNvSpPr txBox="1"/>
          <p:nvPr/>
        </p:nvSpPr>
        <p:spPr>
          <a:xfrm>
            <a:off x="5394579" y="4094853"/>
            <a:ext cx="1615755" cy="646331"/>
          </a:xfrm>
          <a:prstGeom prst="rect">
            <a:avLst/>
          </a:prstGeom>
          <a:noFill/>
        </p:spPr>
        <p:txBody>
          <a:bodyPr wrap="square" rtlCol="0">
            <a:spAutoFit/>
          </a:bodyPr>
          <a:lstStyle/>
          <a:p>
            <a:r>
              <a:rPr lang="en-US" dirty="0">
                <a:solidFill>
                  <a:prstClr val="black"/>
                </a:solidFill>
              </a:rPr>
              <a:t>  110’</a:t>
            </a:r>
          </a:p>
          <a:p>
            <a:r>
              <a:rPr lang="en-US" dirty="0">
                <a:solidFill>
                  <a:prstClr val="black"/>
                </a:solidFill>
              </a:rPr>
              <a:t>Hilton Hotel</a:t>
            </a:r>
            <a:endParaRPr lang="en-US" dirty="0">
              <a:solidFill>
                <a:prstClr val="black"/>
              </a:solidFill>
            </a:endParaRPr>
          </a:p>
        </p:txBody>
      </p:sp>
      <p:sp>
        <p:nvSpPr>
          <p:cNvPr id="3" name="Slide Number Placeholder 2"/>
          <p:cNvSpPr>
            <a:spLocks noGrp="1"/>
          </p:cNvSpPr>
          <p:nvPr>
            <p:ph type="sldNum" sz="quarter" idx="12"/>
          </p:nvPr>
        </p:nvSpPr>
        <p:spPr/>
        <p:txBody>
          <a:bodyPr/>
          <a:lstStyle/>
          <a:p>
            <a:fld id="{3BC39A6E-8094-4B05-95ED-2A21E60D4C95}"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93818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723" y="978410"/>
            <a:ext cx="8909277" cy="1294233"/>
          </a:xfrm>
          <a:prstGeom prst="rect">
            <a:avLst/>
          </a:prstGeom>
        </p:spPr>
      </p:pic>
      <p:sp>
        <p:nvSpPr>
          <p:cNvPr id="3" name="Title 2"/>
          <p:cNvSpPr>
            <a:spLocks noGrp="1"/>
          </p:cNvSpPr>
          <p:nvPr>
            <p:ph type="title"/>
          </p:nvPr>
        </p:nvSpPr>
        <p:spPr>
          <a:xfrm>
            <a:off x="628650" y="365126"/>
            <a:ext cx="7886700" cy="839787"/>
          </a:xfrm>
        </p:spPr>
        <p:txBody>
          <a:bodyPr/>
          <a:lstStyle/>
          <a:p>
            <a:r>
              <a:rPr lang="en-US" b="1" dirty="0" smtClean="0"/>
              <a:t>Mount Rainier View Corridor</a:t>
            </a:r>
            <a:endParaRPr lang="en-US" b="1" dirty="0"/>
          </a:p>
        </p:txBody>
      </p:sp>
      <p:pic>
        <p:nvPicPr>
          <p:cNvPr id="6" name="Content Placeholder 5"/>
          <p:cNvPicPr>
            <a:picLocks noGrp="1" noChangeAspect="1"/>
          </p:cNvPicPr>
          <p:nvPr>
            <p:ph sz="half" idx="2"/>
          </p:nvPr>
        </p:nvPicPr>
        <p:blipFill>
          <a:blip r:embed="rId3"/>
          <a:stretch>
            <a:fillRect/>
          </a:stretch>
        </p:blipFill>
        <p:spPr>
          <a:xfrm>
            <a:off x="628650" y="2226196"/>
            <a:ext cx="7533838" cy="4387385"/>
          </a:xfrm>
          <a:prstGeom prst="rect">
            <a:avLst/>
          </a:prstGeom>
        </p:spPr>
      </p:pic>
      <p:sp>
        <p:nvSpPr>
          <p:cNvPr id="7" name="Freeform 6"/>
          <p:cNvSpPr/>
          <p:nvPr/>
        </p:nvSpPr>
        <p:spPr>
          <a:xfrm>
            <a:off x="998290" y="3154261"/>
            <a:ext cx="2323750" cy="897622"/>
          </a:xfrm>
          <a:custGeom>
            <a:avLst/>
            <a:gdLst>
              <a:gd name="connsiteX0" fmla="*/ 0 w 2323750"/>
              <a:gd name="connsiteY0" fmla="*/ 897622 h 897622"/>
              <a:gd name="connsiteX1" fmla="*/ 0 w 2323750"/>
              <a:gd name="connsiteY1" fmla="*/ 897622 h 897622"/>
              <a:gd name="connsiteX2" fmla="*/ 33556 w 2323750"/>
              <a:gd name="connsiteY2" fmla="*/ 822121 h 897622"/>
              <a:gd name="connsiteX3" fmla="*/ 67112 w 2323750"/>
              <a:gd name="connsiteY3" fmla="*/ 738231 h 897622"/>
              <a:gd name="connsiteX4" fmla="*/ 92279 w 2323750"/>
              <a:gd name="connsiteY4" fmla="*/ 704675 h 897622"/>
              <a:gd name="connsiteX5" fmla="*/ 109057 w 2323750"/>
              <a:gd name="connsiteY5" fmla="*/ 679508 h 897622"/>
              <a:gd name="connsiteX6" fmla="*/ 117446 w 2323750"/>
              <a:gd name="connsiteY6" fmla="*/ 654341 h 897622"/>
              <a:gd name="connsiteX7" fmla="*/ 142613 w 2323750"/>
              <a:gd name="connsiteY7" fmla="*/ 637563 h 897622"/>
              <a:gd name="connsiteX8" fmla="*/ 176169 w 2323750"/>
              <a:gd name="connsiteY8" fmla="*/ 578840 h 897622"/>
              <a:gd name="connsiteX9" fmla="*/ 192947 w 2323750"/>
              <a:gd name="connsiteY9" fmla="*/ 545284 h 897622"/>
              <a:gd name="connsiteX10" fmla="*/ 234892 w 2323750"/>
              <a:gd name="connsiteY10" fmla="*/ 478172 h 897622"/>
              <a:gd name="connsiteX11" fmla="*/ 251670 w 2323750"/>
              <a:gd name="connsiteY11" fmla="*/ 335559 h 897622"/>
              <a:gd name="connsiteX12" fmla="*/ 268448 w 2323750"/>
              <a:gd name="connsiteY12" fmla="*/ 260058 h 897622"/>
              <a:gd name="connsiteX13" fmla="*/ 285226 w 2323750"/>
              <a:gd name="connsiteY13" fmla="*/ 234891 h 897622"/>
              <a:gd name="connsiteX14" fmla="*/ 302004 w 2323750"/>
              <a:gd name="connsiteY14" fmla="*/ 184557 h 897622"/>
              <a:gd name="connsiteX15" fmla="*/ 343949 w 2323750"/>
              <a:gd name="connsiteY15" fmla="*/ 134223 h 897622"/>
              <a:gd name="connsiteX16" fmla="*/ 377504 w 2323750"/>
              <a:gd name="connsiteY16" fmla="*/ 58722 h 897622"/>
              <a:gd name="connsiteX17" fmla="*/ 385893 w 2323750"/>
              <a:gd name="connsiteY17" fmla="*/ 33556 h 897622"/>
              <a:gd name="connsiteX18" fmla="*/ 394282 w 2323750"/>
              <a:gd name="connsiteY18" fmla="*/ 0 h 897622"/>
              <a:gd name="connsiteX19" fmla="*/ 394282 w 2323750"/>
              <a:gd name="connsiteY19" fmla="*/ 0 h 897622"/>
              <a:gd name="connsiteX20" fmla="*/ 2323750 w 2323750"/>
              <a:gd name="connsiteY20" fmla="*/ 151001 h 897622"/>
              <a:gd name="connsiteX21" fmla="*/ 2114026 w 2323750"/>
              <a:gd name="connsiteY21" fmla="*/ 889233 h 897622"/>
              <a:gd name="connsiteX22" fmla="*/ 0 w 2323750"/>
              <a:gd name="connsiteY22" fmla="*/ 897622 h 8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3750" h="897622">
                <a:moveTo>
                  <a:pt x="0" y="897622"/>
                </a:moveTo>
                <a:lnTo>
                  <a:pt x="0" y="897622"/>
                </a:lnTo>
                <a:cubicBezTo>
                  <a:pt x="11185" y="872455"/>
                  <a:pt x="23328" y="847692"/>
                  <a:pt x="33556" y="822121"/>
                </a:cubicBezTo>
                <a:cubicBezTo>
                  <a:pt x="50290" y="780286"/>
                  <a:pt x="45252" y="773206"/>
                  <a:pt x="67112" y="738231"/>
                </a:cubicBezTo>
                <a:cubicBezTo>
                  <a:pt x="74522" y="726375"/>
                  <a:pt x="84152" y="716052"/>
                  <a:pt x="92279" y="704675"/>
                </a:cubicBezTo>
                <a:cubicBezTo>
                  <a:pt x="98139" y="696471"/>
                  <a:pt x="104548" y="688526"/>
                  <a:pt x="109057" y="679508"/>
                </a:cubicBezTo>
                <a:cubicBezTo>
                  <a:pt x="113012" y="671599"/>
                  <a:pt x="111922" y="661246"/>
                  <a:pt x="117446" y="654341"/>
                </a:cubicBezTo>
                <a:cubicBezTo>
                  <a:pt x="123744" y="646468"/>
                  <a:pt x="134224" y="643156"/>
                  <a:pt x="142613" y="637563"/>
                </a:cubicBezTo>
                <a:cubicBezTo>
                  <a:pt x="193315" y="536160"/>
                  <a:pt x="128739" y="661842"/>
                  <a:pt x="176169" y="578840"/>
                </a:cubicBezTo>
                <a:cubicBezTo>
                  <a:pt x="182374" y="567982"/>
                  <a:pt x="186319" y="555889"/>
                  <a:pt x="192947" y="545284"/>
                </a:cubicBezTo>
                <a:cubicBezTo>
                  <a:pt x="247398" y="458163"/>
                  <a:pt x="192380" y="563195"/>
                  <a:pt x="234892" y="478172"/>
                </a:cubicBezTo>
                <a:cubicBezTo>
                  <a:pt x="247371" y="315949"/>
                  <a:pt x="233425" y="417663"/>
                  <a:pt x="251670" y="335559"/>
                </a:cubicBezTo>
                <a:cubicBezTo>
                  <a:pt x="253508" y="327290"/>
                  <a:pt x="263727" y="271074"/>
                  <a:pt x="268448" y="260058"/>
                </a:cubicBezTo>
                <a:cubicBezTo>
                  <a:pt x="272420" y="250791"/>
                  <a:pt x="281131" y="244104"/>
                  <a:pt x="285226" y="234891"/>
                </a:cubicBezTo>
                <a:cubicBezTo>
                  <a:pt x="292409" y="218730"/>
                  <a:pt x="292194" y="199272"/>
                  <a:pt x="302004" y="184557"/>
                </a:cubicBezTo>
                <a:cubicBezTo>
                  <a:pt x="343661" y="122072"/>
                  <a:pt x="290122" y="198816"/>
                  <a:pt x="343949" y="134223"/>
                </a:cubicBezTo>
                <a:cubicBezTo>
                  <a:pt x="366107" y="107634"/>
                  <a:pt x="365310" y="95304"/>
                  <a:pt x="377504" y="58722"/>
                </a:cubicBezTo>
                <a:cubicBezTo>
                  <a:pt x="380300" y="50333"/>
                  <a:pt x="383748" y="42134"/>
                  <a:pt x="385893" y="33556"/>
                </a:cubicBezTo>
                <a:lnTo>
                  <a:pt x="394282" y="0"/>
                </a:lnTo>
                <a:lnTo>
                  <a:pt x="394282" y="0"/>
                </a:lnTo>
                <a:lnTo>
                  <a:pt x="2323750" y="151001"/>
                </a:lnTo>
                <a:lnTo>
                  <a:pt x="2114026" y="889233"/>
                </a:lnTo>
                <a:lnTo>
                  <a:pt x="0" y="897622"/>
                </a:lnTo>
                <a:close/>
              </a:path>
            </a:pathLst>
          </a:cu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3112316" y="3011648"/>
            <a:ext cx="2634143" cy="1040235"/>
          </a:xfrm>
          <a:custGeom>
            <a:avLst/>
            <a:gdLst>
              <a:gd name="connsiteX0" fmla="*/ 0 w 2634143"/>
              <a:gd name="connsiteY0" fmla="*/ 1040235 h 1040235"/>
              <a:gd name="connsiteX1" fmla="*/ 0 w 2634143"/>
              <a:gd name="connsiteY1" fmla="*/ 1040235 h 1040235"/>
              <a:gd name="connsiteX2" fmla="*/ 41945 w 2634143"/>
              <a:gd name="connsiteY2" fmla="*/ 981512 h 1040235"/>
              <a:gd name="connsiteX3" fmla="*/ 50334 w 2634143"/>
              <a:gd name="connsiteY3" fmla="*/ 931178 h 1040235"/>
              <a:gd name="connsiteX4" fmla="*/ 75501 w 2634143"/>
              <a:gd name="connsiteY4" fmla="*/ 855677 h 1040235"/>
              <a:gd name="connsiteX5" fmla="*/ 92278 w 2634143"/>
              <a:gd name="connsiteY5" fmla="*/ 813732 h 1040235"/>
              <a:gd name="connsiteX6" fmla="*/ 100667 w 2634143"/>
              <a:gd name="connsiteY6" fmla="*/ 788565 h 1040235"/>
              <a:gd name="connsiteX7" fmla="*/ 125834 w 2634143"/>
              <a:gd name="connsiteY7" fmla="*/ 721453 h 1040235"/>
              <a:gd name="connsiteX8" fmla="*/ 134223 w 2634143"/>
              <a:gd name="connsiteY8" fmla="*/ 679508 h 1040235"/>
              <a:gd name="connsiteX9" fmla="*/ 159390 w 2634143"/>
              <a:gd name="connsiteY9" fmla="*/ 562062 h 1040235"/>
              <a:gd name="connsiteX10" fmla="*/ 176168 w 2634143"/>
              <a:gd name="connsiteY10" fmla="*/ 511728 h 1040235"/>
              <a:gd name="connsiteX11" fmla="*/ 184557 w 2634143"/>
              <a:gd name="connsiteY11" fmla="*/ 369115 h 1040235"/>
              <a:gd name="connsiteX12" fmla="*/ 192946 w 2634143"/>
              <a:gd name="connsiteY12" fmla="*/ 343948 h 1040235"/>
              <a:gd name="connsiteX13" fmla="*/ 209724 w 2634143"/>
              <a:gd name="connsiteY13" fmla="*/ 285225 h 1040235"/>
              <a:gd name="connsiteX14" fmla="*/ 2634143 w 2634143"/>
              <a:gd name="connsiteY14" fmla="*/ 0 h 1040235"/>
              <a:gd name="connsiteX15" fmla="*/ 2348917 w 2634143"/>
              <a:gd name="connsiteY15" fmla="*/ 1031846 h 1040235"/>
              <a:gd name="connsiteX16" fmla="*/ 0 w 2634143"/>
              <a:gd name="connsiteY16" fmla="*/ 1040235 h 104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4143" h="1040235">
                <a:moveTo>
                  <a:pt x="0" y="1040235"/>
                </a:moveTo>
                <a:lnTo>
                  <a:pt x="0" y="1040235"/>
                </a:lnTo>
                <a:cubicBezTo>
                  <a:pt x="13982" y="1020661"/>
                  <a:pt x="31865" y="1003353"/>
                  <a:pt x="41945" y="981512"/>
                </a:cubicBezTo>
                <a:cubicBezTo>
                  <a:pt x="49073" y="966068"/>
                  <a:pt x="45951" y="947613"/>
                  <a:pt x="50334" y="931178"/>
                </a:cubicBezTo>
                <a:cubicBezTo>
                  <a:pt x="57169" y="905545"/>
                  <a:pt x="65649" y="880308"/>
                  <a:pt x="75501" y="855677"/>
                </a:cubicBezTo>
                <a:cubicBezTo>
                  <a:pt x="81093" y="841695"/>
                  <a:pt x="86991" y="827832"/>
                  <a:pt x="92278" y="813732"/>
                </a:cubicBezTo>
                <a:cubicBezTo>
                  <a:pt x="95383" y="805452"/>
                  <a:pt x="97562" y="796845"/>
                  <a:pt x="100667" y="788565"/>
                </a:cubicBezTo>
                <a:cubicBezTo>
                  <a:pt x="106440" y="773169"/>
                  <a:pt x="121074" y="740494"/>
                  <a:pt x="125834" y="721453"/>
                </a:cubicBezTo>
                <a:cubicBezTo>
                  <a:pt x="129292" y="707620"/>
                  <a:pt x="132207" y="693623"/>
                  <a:pt x="134223" y="679508"/>
                </a:cubicBezTo>
                <a:cubicBezTo>
                  <a:pt x="151595" y="557903"/>
                  <a:pt x="128854" y="646035"/>
                  <a:pt x="159390" y="562062"/>
                </a:cubicBezTo>
                <a:cubicBezTo>
                  <a:pt x="165434" y="545441"/>
                  <a:pt x="176168" y="511728"/>
                  <a:pt x="176168" y="511728"/>
                </a:cubicBezTo>
                <a:cubicBezTo>
                  <a:pt x="178964" y="464190"/>
                  <a:pt x="179819" y="416499"/>
                  <a:pt x="184557" y="369115"/>
                </a:cubicBezTo>
                <a:cubicBezTo>
                  <a:pt x="185437" y="360316"/>
                  <a:pt x="190801" y="352527"/>
                  <a:pt x="192946" y="343948"/>
                </a:cubicBezTo>
                <a:cubicBezTo>
                  <a:pt x="207369" y="286256"/>
                  <a:pt x="192850" y="318973"/>
                  <a:pt x="209724" y="285225"/>
                </a:cubicBezTo>
                <a:lnTo>
                  <a:pt x="2634143" y="0"/>
                </a:lnTo>
                <a:lnTo>
                  <a:pt x="2348917" y="1031846"/>
                </a:lnTo>
                <a:lnTo>
                  <a:pt x="0" y="1040235"/>
                </a:lnTo>
                <a:close/>
              </a:path>
            </a:pathLst>
          </a:cu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5452844" y="2483141"/>
            <a:ext cx="2667699" cy="1568742"/>
          </a:xfrm>
          <a:custGeom>
            <a:avLst/>
            <a:gdLst>
              <a:gd name="connsiteX0" fmla="*/ 0 w 2667699"/>
              <a:gd name="connsiteY0" fmla="*/ 1568742 h 1568742"/>
              <a:gd name="connsiteX1" fmla="*/ 293615 w 2667699"/>
              <a:gd name="connsiteY1" fmla="*/ 520118 h 1568742"/>
              <a:gd name="connsiteX2" fmla="*/ 2667699 w 2667699"/>
              <a:gd name="connsiteY2" fmla="*/ 0 h 1568742"/>
              <a:gd name="connsiteX3" fmla="*/ 2231472 w 2667699"/>
              <a:gd name="connsiteY3" fmla="*/ 1568742 h 1568742"/>
              <a:gd name="connsiteX4" fmla="*/ 0 w 2667699"/>
              <a:gd name="connsiteY4" fmla="*/ 1568742 h 156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9" h="1568742">
                <a:moveTo>
                  <a:pt x="0" y="1568742"/>
                </a:moveTo>
                <a:lnTo>
                  <a:pt x="293615" y="520118"/>
                </a:lnTo>
                <a:lnTo>
                  <a:pt x="2667699" y="0"/>
                </a:lnTo>
                <a:lnTo>
                  <a:pt x="2231472" y="1568742"/>
                </a:lnTo>
                <a:lnTo>
                  <a:pt x="0" y="1568742"/>
                </a:lnTo>
                <a:close/>
              </a:path>
            </a:pathLst>
          </a:cu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06181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OLB between Main &amp; SE 6</a:t>
            </a:r>
            <a:r>
              <a:rPr lang="en-US" b="1" baseline="30000" dirty="0" smtClean="0"/>
              <a:t>th</a:t>
            </a:r>
            <a:endParaRPr lang="en-US" b="1" dirty="0"/>
          </a:p>
        </p:txBody>
      </p:sp>
      <p:sp>
        <p:nvSpPr>
          <p:cNvPr id="3" name="Content Placeholder 2"/>
          <p:cNvSpPr>
            <a:spLocks noGrp="1"/>
          </p:cNvSpPr>
          <p:nvPr>
            <p:ph idx="1"/>
          </p:nvPr>
        </p:nvSpPr>
        <p:spPr/>
        <p:txBody>
          <a:bodyPr>
            <a:normAutofit/>
          </a:bodyPr>
          <a:lstStyle/>
          <a:p>
            <a:pPr marL="0" indent="0">
              <a:buNone/>
            </a:pPr>
            <a:r>
              <a:rPr lang="en-US" u="sng" dirty="0" smtClean="0"/>
              <a:t>Recommended</a:t>
            </a:r>
          </a:p>
          <a:p>
            <a:r>
              <a:rPr lang="en-US" dirty="0" smtClean="0"/>
              <a:t>Maximum FAR:  4.0    Maximum Height:  200’</a:t>
            </a:r>
          </a:p>
          <a:p>
            <a:pPr lvl="1"/>
            <a:r>
              <a:rPr lang="en-US" dirty="0" smtClean="0"/>
              <a:t>8x FAR currently allowed in OLB</a:t>
            </a:r>
          </a:p>
          <a:p>
            <a:pPr lvl="1"/>
            <a:r>
              <a:rPr lang="en-US" dirty="0" smtClean="0"/>
              <a:t>More than currently allowed immediately north of Main</a:t>
            </a:r>
          </a:p>
          <a:p>
            <a:pPr lvl="1"/>
            <a:r>
              <a:rPr lang="en-US" dirty="0" smtClean="0"/>
              <a:t>FAR comparable to BelRed TOD zones w/greater height (150’ BelRed)</a:t>
            </a:r>
          </a:p>
          <a:p>
            <a:pPr lvl="1"/>
            <a:r>
              <a:rPr lang="en-US" dirty="0" smtClean="0"/>
              <a:t>Achievable only with bonus/incentive system – inclusion of design characteristics (e.g. public space &amp; green space, structured parking, noise attenuation, </a:t>
            </a:r>
            <a:r>
              <a:rPr lang="en-US" smtClean="0"/>
              <a:t>affordable housing)</a:t>
            </a:r>
            <a:endParaRPr lang="en-US" dirty="0" smtClean="0"/>
          </a:p>
        </p:txBody>
      </p:sp>
      <p:sp>
        <p:nvSpPr>
          <p:cNvPr id="4" name="Slide Number Placeholder 3"/>
          <p:cNvSpPr>
            <a:spLocks noGrp="1"/>
          </p:cNvSpPr>
          <p:nvPr>
            <p:ph type="sldNum" sz="quarter" idx="12"/>
          </p:nvPr>
        </p:nvSpPr>
        <p:spPr/>
        <p:txBody>
          <a:bodyPr/>
          <a:lstStyle/>
          <a:p>
            <a:fld id="{3BC39A6E-8094-4B05-95ED-2A21E60D4C95}"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52690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3BC39A6E-8094-4B05-95ED-2A21E60D4C95}" type="slidenum">
              <a:rPr lang="en-US" smtClean="0">
                <a:solidFill>
                  <a:prstClr val="black">
                    <a:tint val="75000"/>
                  </a:prstClr>
                </a:solidFill>
              </a:rPr>
              <a:pPr/>
              <a:t>25</a:t>
            </a:fld>
            <a:endParaRPr lang="en-US">
              <a:solidFill>
                <a:prstClr val="black">
                  <a:tint val="75000"/>
                </a:prstClr>
              </a:solidFill>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7435"/>
          <a:stretch/>
        </p:blipFill>
        <p:spPr>
          <a:xfrm>
            <a:off x="160176" y="365126"/>
            <a:ext cx="8866378" cy="5490390"/>
          </a:xfrm>
        </p:spPr>
      </p:pic>
    </p:spTree>
    <p:extLst>
      <p:ext uri="{BB962C8B-B14F-4D97-AF65-F5344CB8AC3E}">
        <p14:creationId xmlns:p14="http://schemas.microsoft.com/office/powerpoint/2010/main" val="792825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3BC39A6E-8094-4B05-95ED-2A21E60D4C95}" type="slidenum">
              <a:rPr lang="en-US" smtClean="0">
                <a:solidFill>
                  <a:prstClr val="black">
                    <a:tint val="75000"/>
                  </a:prstClr>
                </a:solidFill>
              </a:rPr>
              <a:pPr/>
              <a:t>26</a:t>
            </a:fld>
            <a:endParaRPr lang="en-US">
              <a:solidFill>
                <a:prstClr val="black">
                  <a:tint val="75000"/>
                </a:prst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316" y="80715"/>
            <a:ext cx="8228426" cy="6171320"/>
          </a:xfrm>
        </p:spPr>
      </p:pic>
    </p:spTree>
    <p:extLst>
      <p:ext uri="{BB962C8B-B14F-4D97-AF65-F5344CB8AC3E}">
        <p14:creationId xmlns:p14="http://schemas.microsoft.com/office/powerpoint/2010/main" val="3688916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3BC39A6E-8094-4B05-95ED-2A21E60D4C95}" type="slidenum">
              <a:rPr lang="en-US" smtClean="0">
                <a:solidFill>
                  <a:prstClr val="black">
                    <a:tint val="75000"/>
                  </a:prstClr>
                </a:solidFill>
              </a:rPr>
              <a:pPr/>
              <a:t>27</a:t>
            </a:fld>
            <a:endParaRPr lang="en-US">
              <a:solidFill>
                <a:prstClr val="black">
                  <a:tint val="75000"/>
                </a:prst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49" y="365125"/>
            <a:ext cx="7790303" cy="5842727"/>
          </a:xfrm>
        </p:spPr>
      </p:pic>
    </p:spTree>
    <p:extLst>
      <p:ext uri="{BB962C8B-B14F-4D97-AF65-F5344CB8AC3E}">
        <p14:creationId xmlns:p14="http://schemas.microsoft.com/office/powerpoint/2010/main" val="804401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276" y="929331"/>
            <a:ext cx="7886700" cy="4964474"/>
          </a:xfrm>
          <a:noFill/>
        </p:spPr>
        <p:txBody>
          <a:bodyPr>
            <a:normAutofit fontScale="85000" lnSpcReduction="20000"/>
          </a:bodyPr>
          <a:lstStyle/>
          <a:p>
            <a:pPr marL="0" indent="0">
              <a:buNone/>
            </a:pPr>
            <a:r>
              <a:rPr lang="en-US" dirty="0" smtClean="0"/>
              <a:t>Discussion &amp; approval of Draft Vision Statements and Strategies</a:t>
            </a:r>
          </a:p>
          <a:p>
            <a:pPr marL="0" indent="0">
              <a:buNone/>
            </a:pPr>
            <a:r>
              <a:rPr lang="en-US" sz="2400" dirty="0" smtClean="0"/>
              <a:t>Issue/Topics</a:t>
            </a:r>
          </a:p>
          <a:p>
            <a:pPr marL="457200" indent="-457200">
              <a:buFont typeface="+mj-lt"/>
              <a:buAutoNum type="alphaUcPeriod"/>
            </a:pPr>
            <a:r>
              <a:rPr lang="en-US" sz="2400" dirty="0" smtClean="0">
                <a:solidFill>
                  <a:schemeClr val="bg1">
                    <a:lumMod val="65000"/>
                  </a:schemeClr>
                </a:solidFill>
              </a:rPr>
              <a:t>Hide-and-ride parking in the neighborhood</a:t>
            </a:r>
          </a:p>
          <a:p>
            <a:pPr marL="457200" indent="-457200">
              <a:buFont typeface="+mj-lt"/>
              <a:buAutoNum type="alphaUcPeriod"/>
            </a:pPr>
            <a:r>
              <a:rPr lang="en-US" sz="2400" dirty="0" smtClean="0">
                <a:solidFill>
                  <a:schemeClr val="bg1">
                    <a:lumMod val="65000"/>
                  </a:schemeClr>
                </a:solidFill>
              </a:rPr>
              <a:t>Pedestrian/bicycle improvements in the station area</a:t>
            </a:r>
          </a:p>
          <a:p>
            <a:pPr marL="457200" indent="-457200">
              <a:buFont typeface="+mj-lt"/>
              <a:buAutoNum type="alphaUcPeriod"/>
            </a:pPr>
            <a:r>
              <a:rPr lang="en-US" sz="2400" dirty="0" smtClean="0">
                <a:solidFill>
                  <a:schemeClr val="bg1">
                    <a:lumMod val="65000"/>
                  </a:schemeClr>
                </a:solidFill>
              </a:rPr>
              <a:t>Future look and feel for Main Street</a:t>
            </a:r>
          </a:p>
          <a:p>
            <a:pPr marL="457200" indent="-457200">
              <a:buFont typeface="+mj-lt"/>
              <a:buAutoNum type="alphaUcPeriod"/>
            </a:pPr>
            <a:r>
              <a:rPr lang="en-US" sz="2400" dirty="0" smtClean="0">
                <a:solidFill>
                  <a:schemeClr val="bg1">
                    <a:lumMod val="65000"/>
                  </a:schemeClr>
                </a:solidFill>
              </a:rPr>
              <a:t>Future look and feel for 112</a:t>
            </a:r>
            <a:r>
              <a:rPr lang="en-US" sz="2400" baseline="30000" dirty="0" smtClean="0">
                <a:solidFill>
                  <a:schemeClr val="bg1">
                    <a:lumMod val="65000"/>
                  </a:schemeClr>
                </a:solidFill>
              </a:rPr>
              <a:t>th</a:t>
            </a:r>
            <a:r>
              <a:rPr lang="en-US" sz="2400" dirty="0" smtClean="0">
                <a:solidFill>
                  <a:schemeClr val="bg1">
                    <a:lumMod val="65000"/>
                  </a:schemeClr>
                </a:solidFill>
              </a:rPr>
              <a:t> Avenue SE</a:t>
            </a:r>
          </a:p>
          <a:p>
            <a:pPr marL="457200" indent="-457200">
              <a:buFont typeface="+mj-lt"/>
              <a:buAutoNum type="alphaUcPeriod"/>
            </a:pPr>
            <a:r>
              <a:rPr lang="en-US" sz="2400" dirty="0" smtClean="0">
                <a:solidFill>
                  <a:schemeClr val="bg1">
                    <a:lumMod val="65000"/>
                  </a:schemeClr>
                </a:solidFill>
              </a:rPr>
              <a:t>Redevelopment fronting along east side of 112</a:t>
            </a:r>
            <a:r>
              <a:rPr lang="en-US" sz="2400" baseline="30000" dirty="0" smtClean="0">
                <a:solidFill>
                  <a:schemeClr val="bg1">
                    <a:lumMod val="65000"/>
                  </a:schemeClr>
                </a:solidFill>
              </a:rPr>
              <a:t>th</a:t>
            </a:r>
            <a:r>
              <a:rPr lang="en-US" sz="2400" dirty="0" smtClean="0">
                <a:solidFill>
                  <a:schemeClr val="bg1">
                    <a:lumMod val="65000"/>
                  </a:schemeClr>
                </a:solidFill>
              </a:rPr>
              <a:t> Avenue SE</a:t>
            </a:r>
          </a:p>
          <a:p>
            <a:pPr marL="457200" indent="-457200">
              <a:buFont typeface="+mj-lt"/>
              <a:buAutoNum type="alphaUcPeriod"/>
            </a:pPr>
            <a:r>
              <a:rPr lang="en-US" sz="2400" dirty="0" smtClean="0">
                <a:solidFill>
                  <a:schemeClr val="bg1">
                    <a:lumMod val="65000"/>
                  </a:schemeClr>
                </a:solidFill>
              </a:rPr>
              <a:t>Pedestrian/bicycle connectivity to the station from the wider area</a:t>
            </a:r>
          </a:p>
          <a:p>
            <a:pPr marL="457200" indent="-457200">
              <a:buFont typeface="+mj-lt"/>
              <a:buAutoNum type="alphaUcPeriod"/>
            </a:pPr>
            <a:r>
              <a:rPr lang="en-US" sz="2400" dirty="0" smtClean="0"/>
              <a:t>Neighborhood access (motorized and non-motorized)</a:t>
            </a:r>
          </a:p>
          <a:p>
            <a:pPr marL="457200" indent="-457200">
              <a:buFont typeface="+mj-lt"/>
              <a:buAutoNum type="alphaUcPeriod"/>
            </a:pPr>
            <a:r>
              <a:rPr lang="en-US" sz="2400" dirty="0" smtClean="0"/>
              <a:t>Future land uses for redevelopment area</a:t>
            </a:r>
          </a:p>
          <a:p>
            <a:pPr marL="457200" indent="-457200">
              <a:buFont typeface="+mj-lt"/>
              <a:buAutoNum type="alphaUcPeriod"/>
            </a:pPr>
            <a:r>
              <a:rPr lang="en-US" sz="2400" dirty="0" smtClean="0"/>
              <a:t>Future look and feel of redevelopment area</a:t>
            </a:r>
          </a:p>
          <a:p>
            <a:pPr marL="0" indent="0">
              <a:buNone/>
            </a:pPr>
            <a:endParaRPr lang="en-US" sz="2400" dirty="0" smtClean="0"/>
          </a:p>
          <a:p>
            <a:pPr marL="0" indent="0">
              <a:buNone/>
            </a:pPr>
            <a:r>
              <a:rPr lang="en-US" sz="2400" dirty="0" smtClean="0"/>
              <a:t> </a:t>
            </a:r>
          </a:p>
          <a:p>
            <a:endParaRPr lang="en-US" dirty="0"/>
          </a:p>
        </p:txBody>
      </p:sp>
      <p:sp>
        <p:nvSpPr>
          <p:cNvPr id="4" name="Slide Number Placeholder 3"/>
          <p:cNvSpPr>
            <a:spLocks noGrp="1"/>
          </p:cNvSpPr>
          <p:nvPr>
            <p:ph type="sldNum" sz="quarter" idx="12"/>
          </p:nvPr>
        </p:nvSpPr>
        <p:spPr/>
        <p:txBody>
          <a:bodyPr/>
          <a:lstStyle/>
          <a:p>
            <a:fld id="{3BC39A6E-8094-4B05-95ED-2A21E60D4C95}" type="slidenum">
              <a:rPr lang="en-US" smtClean="0">
                <a:solidFill>
                  <a:prstClr val="black">
                    <a:tint val="75000"/>
                  </a:prstClr>
                </a:solidFill>
              </a:rPr>
              <a:pPr/>
              <a:t>3</a:t>
            </a:fld>
            <a:endParaRPr lang="en-US">
              <a:solidFill>
                <a:prstClr val="black">
                  <a:tint val="75000"/>
                </a:prstClr>
              </a:solidFill>
            </a:endParaRPr>
          </a:p>
        </p:txBody>
      </p:sp>
      <p:sp>
        <p:nvSpPr>
          <p:cNvPr id="6" name="Right Brace 5"/>
          <p:cNvSpPr/>
          <p:nvPr/>
        </p:nvSpPr>
        <p:spPr>
          <a:xfrm>
            <a:off x="6699564" y="4010684"/>
            <a:ext cx="280659" cy="80575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7" name="Rounded Rectangle 6"/>
          <p:cNvSpPr/>
          <p:nvPr/>
        </p:nvSpPr>
        <p:spPr>
          <a:xfrm>
            <a:off x="565277" y="3947299"/>
            <a:ext cx="6134288" cy="950614"/>
          </a:xfrm>
          <a:prstGeom prst="roundRect">
            <a:avLst>
              <a:gd name="adj" fmla="val 10000"/>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208144" y="4165526"/>
            <a:ext cx="1243832" cy="461665"/>
          </a:xfrm>
          <a:prstGeom prst="rect">
            <a:avLst/>
          </a:prstGeom>
          <a:noFill/>
        </p:spPr>
        <p:txBody>
          <a:bodyPr wrap="square" rtlCol="0">
            <a:spAutoFit/>
          </a:bodyPr>
          <a:lstStyle/>
          <a:p>
            <a:r>
              <a:rPr lang="en-US" sz="2400" b="1" dirty="0">
                <a:solidFill>
                  <a:srgbClr val="FF0000"/>
                </a:solidFill>
              </a:rPr>
              <a:t>Tonight</a:t>
            </a:r>
            <a:endParaRPr lang="en-US" sz="2400" b="1" dirty="0">
              <a:solidFill>
                <a:srgbClr val="FF0000"/>
              </a:solidFill>
            </a:endParaRPr>
          </a:p>
        </p:txBody>
      </p:sp>
    </p:spTree>
    <p:extLst>
      <p:ext uri="{BB962C8B-B14F-4D97-AF65-F5344CB8AC3E}">
        <p14:creationId xmlns:p14="http://schemas.microsoft.com/office/powerpoint/2010/main" val="238941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C39A6E-8094-4B05-95ED-2A21E60D4C95}" type="slidenum">
              <a:rPr lang="en-US" smtClean="0">
                <a:solidFill>
                  <a:prstClr val="black">
                    <a:tint val="75000"/>
                  </a:prstClr>
                </a:solidFill>
              </a:rPr>
              <a:pPr/>
              <a:t>4</a:t>
            </a:fld>
            <a:endParaRPr lang="en-US">
              <a:solidFill>
                <a:prstClr val="black">
                  <a:tint val="75000"/>
                </a:prstClr>
              </a:solidFill>
            </a:endParaRPr>
          </a:p>
        </p:txBody>
      </p:sp>
      <p:sp>
        <p:nvSpPr>
          <p:cNvPr id="3" name="Content Placeholder 2"/>
          <p:cNvSpPr>
            <a:spLocks noGrp="1"/>
          </p:cNvSpPr>
          <p:nvPr>
            <p:ph idx="1"/>
          </p:nvPr>
        </p:nvSpPr>
        <p:spPr>
          <a:xfrm>
            <a:off x="628650" y="1249369"/>
            <a:ext cx="7886700" cy="4701248"/>
          </a:xfrm>
        </p:spPr>
        <p:txBody>
          <a:bodyPr>
            <a:normAutofit fontScale="92500" lnSpcReduction="10000"/>
          </a:bodyPr>
          <a:lstStyle/>
          <a:p>
            <a:pPr marL="0" indent="0">
              <a:buNone/>
            </a:pPr>
            <a:r>
              <a:rPr lang="en-US" dirty="0"/>
              <a:t>Traffic Changes - </a:t>
            </a:r>
          </a:p>
          <a:p>
            <a:r>
              <a:rPr lang="en-US" sz="2400" dirty="0"/>
              <a:t>Street </a:t>
            </a:r>
            <a:r>
              <a:rPr lang="en-US" sz="2400" dirty="0" smtClean="0"/>
              <a:t>closures along 112</a:t>
            </a:r>
            <a:r>
              <a:rPr lang="en-US" sz="2400" baseline="30000" dirty="0" smtClean="0"/>
              <a:t>th</a:t>
            </a:r>
            <a:r>
              <a:rPr lang="en-US" sz="2400" dirty="0" smtClean="0"/>
              <a:t> Avenue SE</a:t>
            </a:r>
            <a:endParaRPr lang="en-US" sz="2400" dirty="0"/>
          </a:p>
          <a:p>
            <a:pPr lvl="1"/>
            <a:r>
              <a:rPr lang="en-US" sz="2000" dirty="0"/>
              <a:t>50 vehicles entering residential neighborhood diverted to remaining entry points (PM Peak Hour)</a:t>
            </a:r>
          </a:p>
          <a:p>
            <a:r>
              <a:rPr lang="en-US" sz="2400" dirty="0"/>
              <a:t>Overall </a:t>
            </a:r>
            <a:r>
              <a:rPr lang="en-US" sz="2400" dirty="0" smtClean="0"/>
              <a:t>growth</a:t>
            </a:r>
            <a:endParaRPr lang="en-US" sz="2400" dirty="0"/>
          </a:p>
          <a:p>
            <a:pPr lvl="1"/>
            <a:r>
              <a:rPr lang="en-US" sz="2000" dirty="0"/>
              <a:t>Traffic will grow over next 20 years with increased population and employment</a:t>
            </a:r>
          </a:p>
          <a:p>
            <a:pPr lvl="1"/>
            <a:r>
              <a:rPr lang="en-US" sz="2000" dirty="0"/>
              <a:t>City will </a:t>
            </a:r>
            <a:r>
              <a:rPr lang="en-US" sz="2000" dirty="0" smtClean="0"/>
              <a:t>continue </a:t>
            </a:r>
            <a:r>
              <a:rPr lang="en-US" sz="2000" dirty="0"/>
              <a:t>to monitor and mitigate traffic growth</a:t>
            </a:r>
          </a:p>
          <a:p>
            <a:r>
              <a:rPr lang="en-US" sz="2400" dirty="0" smtClean="0"/>
              <a:t>Redevelopment east of 112</a:t>
            </a:r>
            <a:r>
              <a:rPr lang="en-US" sz="2400" baseline="30000" dirty="0" smtClean="0"/>
              <a:t>th</a:t>
            </a:r>
            <a:r>
              <a:rPr lang="en-US" sz="2400" dirty="0" smtClean="0"/>
              <a:t> Avenue SE</a:t>
            </a:r>
            <a:endParaRPr lang="en-US" sz="2400" dirty="0"/>
          </a:p>
          <a:p>
            <a:pPr lvl="1"/>
            <a:r>
              <a:rPr lang="en-US" sz="2000" dirty="0"/>
              <a:t>Redevelopment land uses are not additive to overall growth but are reallocated from other parts of the city, especially downtown</a:t>
            </a:r>
          </a:p>
          <a:p>
            <a:pPr lvl="1"/>
            <a:r>
              <a:rPr lang="en-US" sz="2000" dirty="0" smtClean="0"/>
              <a:t>Will increase traffic, especially along 112</a:t>
            </a:r>
            <a:r>
              <a:rPr lang="en-US" sz="2000" baseline="30000" dirty="0" smtClean="0"/>
              <a:t>th</a:t>
            </a:r>
            <a:r>
              <a:rPr lang="en-US" sz="2000" dirty="0" smtClean="0"/>
              <a:t> Avenue and 114</a:t>
            </a:r>
            <a:r>
              <a:rPr lang="en-US" sz="2000" baseline="30000" dirty="0" smtClean="0"/>
              <a:t>th</a:t>
            </a:r>
            <a:r>
              <a:rPr lang="en-US" sz="2000" dirty="0" smtClean="0"/>
              <a:t> Avenue SE, but only as a small proportion of overall growth</a:t>
            </a:r>
          </a:p>
          <a:p>
            <a:pPr lvl="1"/>
            <a:r>
              <a:rPr lang="en-US" sz="2000" dirty="0"/>
              <a:t>Little or no impact to residential neighborhood access from Main Street, 108</a:t>
            </a:r>
            <a:r>
              <a:rPr lang="en-US" sz="2000" baseline="30000" dirty="0"/>
              <a:t>th</a:t>
            </a:r>
            <a:r>
              <a:rPr lang="en-US" sz="2000" dirty="0"/>
              <a:t> Avenue SE</a:t>
            </a:r>
          </a:p>
        </p:txBody>
      </p:sp>
      <p:sp>
        <p:nvSpPr>
          <p:cNvPr id="6" name="Title 1"/>
          <p:cNvSpPr>
            <a:spLocks noGrp="1"/>
          </p:cNvSpPr>
          <p:nvPr>
            <p:ph type="title"/>
          </p:nvPr>
        </p:nvSpPr>
        <p:spPr>
          <a:xfrm>
            <a:off x="628650" y="365126"/>
            <a:ext cx="7886700" cy="1325563"/>
          </a:xfrm>
        </p:spPr>
        <p:txBody>
          <a:bodyPr>
            <a:normAutofit/>
          </a:bodyPr>
          <a:lstStyle/>
          <a:p>
            <a:r>
              <a:rPr lang="en-US" b="1" dirty="0" smtClean="0"/>
              <a:t>CONTEXT</a:t>
            </a:r>
            <a:br>
              <a:rPr lang="en-US" b="1" dirty="0" smtClean="0"/>
            </a:br>
            <a:endParaRPr lang="en-US" sz="3200" dirty="0"/>
          </a:p>
        </p:txBody>
      </p:sp>
    </p:spTree>
    <p:extLst>
      <p:ext uri="{BB962C8B-B14F-4D97-AF65-F5344CB8AC3E}">
        <p14:creationId xmlns:p14="http://schemas.microsoft.com/office/powerpoint/2010/main" val="3931188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  NEIGHBORHOOD ACCESS</a:t>
            </a:r>
            <a:br>
              <a:rPr lang="en-US" b="1" dirty="0" smtClean="0"/>
            </a:br>
            <a:r>
              <a:rPr lang="en-US" sz="3200" dirty="0" smtClean="0"/>
              <a:t>(motorized and non-motorized)</a:t>
            </a:r>
            <a:endParaRPr lang="en-US" sz="3200" dirty="0"/>
          </a:p>
        </p:txBody>
      </p:sp>
      <p:sp>
        <p:nvSpPr>
          <p:cNvPr id="3" name="Content Placeholder 2"/>
          <p:cNvSpPr>
            <a:spLocks noGrp="1"/>
          </p:cNvSpPr>
          <p:nvPr>
            <p:ph idx="1"/>
          </p:nvPr>
        </p:nvSpPr>
        <p:spPr>
          <a:xfrm>
            <a:off x="628650" y="1762254"/>
            <a:ext cx="7886700" cy="4351338"/>
          </a:xfrm>
        </p:spPr>
        <p:txBody>
          <a:bodyPr/>
          <a:lstStyle/>
          <a:p>
            <a:pPr marL="0" indent="0">
              <a:buNone/>
            </a:pPr>
            <a:r>
              <a:rPr lang="en-US" dirty="0" smtClean="0"/>
              <a:t>CAC Draft Vision:</a:t>
            </a:r>
          </a:p>
          <a:p>
            <a:pPr lvl="1"/>
            <a:r>
              <a:rPr lang="en-US" dirty="0"/>
              <a:t>Neighborhood access points have been modified to facilitate vehicular access for residents, improve safety for pedestrians and bicyclists, and effectively prohibit non-residents from cutting through on </a:t>
            </a:r>
            <a:r>
              <a:rPr lang="en-US" dirty="0" smtClean="0"/>
              <a:t>neighborhood </a:t>
            </a:r>
            <a:r>
              <a:rPr lang="en-US" dirty="0"/>
              <a:t>streets</a:t>
            </a:r>
            <a:r>
              <a:rPr lang="en-US" dirty="0" smtClean="0"/>
              <a:t>.</a:t>
            </a:r>
          </a:p>
          <a:p>
            <a:pPr lvl="1"/>
            <a:r>
              <a:rPr lang="en-US" dirty="0" smtClean="0"/>
              <a:t>The city continues to monitor and manage traffic on arterials and collector arterials. </a:t>
            </a:r>
          </a:p>
          <a:p>
            <a:pPr lvl="1"/>
            <a:r>
              <a:rPr lang="en-US" dirty="0" smtClean="0"/>
              <a:t>Sidewalks </a:t>
            </a:r>
            <a:r>
              <a:rPr lang="en-US" dirty="0"/>
              <a:t>have been installed at all neighborhood access routes to improve pedestrian safety. </a:t>
            </a:r>
            <a:endParaRPr lang="en-US" dirty="0" smtClean="0"/>
          </a:p>
          <a:p>
            <a:pPr marL="0" indent="0">
              <a:buNone/>
            </a:pPr>
            <a:r>
              <a:rPr lang="en-US" dirty="0"/>
              <a:t>	</a:t>
            </a:r>
          </a:p>
          <a:p>
            <a:pPr marL="457200" lvl="1" indent="0">
              <a:buNone/>
            </a:pPr>
            <a:endParaRPr lang="en-US" dirty="0"/>
          </a:p>
        </p:txBody>
      </p:sp>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846687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6</a:t>
            </a:fld>
            <a:endParaRPr lang="en-US">
              <a:solidFill>
                <a:prstClr val="black">
                  <a:tint val="75000"/>
                </a:prstClr>
              </a:solidFill>
            </a:endParaRPr>
          </a:p>
        </p:txBody>
      </p:sp>
      <p:sp>
        <p:nvSpPr>
          <p:cNvPr id="17" name="TextBox 4"/>
          <p:cNvSpPr txBox="1"/>
          <p:nvPr/>
        </p:nvSpPr>
        <p:spPr>
          <a:xfrm>
            <a:off x="651946" y="1077351"/>
            <a:ext cx="3181350" cy="5416868"/>
          </a:xfrm>
          <a:prstGeom prst="rect">
            <a:avLst/>
          </a:prstGeom>
          <a:noFill/>
        </p:spPr>
        <p:txBody>
          <a:bodyPr wrap="square" rtlCol="0">
            <a:spAutoFit/>
          </a:bodyPr>
          <a:lstStyle/>
          <a:p>
            <a:pPr marL="342900" indent="-342900">
              <a:buFont typeface="+mj-lt"/>
              <a:buAutoNum type="alphaLcParenR"/>
            </a:pPr>
            <a:r>
              <a:rPr lang="en-US" sz="1400" dirty="0">
                <a:solidFill>
                  <a:prstClr val="black"/>
                </a:solidFill>
              </a:rPr>
              <a:t>Update traffic calming guidelines</a:t>
            </a:r>
          </a:p>
          <a:p>
            <a:pPr marL="342900" indent="-342900">
              <a:buFont typeface="+mj-lt"/>
              <a:buAutoNum type="alphaLcParenR"/>
            </a:pPr>
            <a:r>
              <a:rPr lang="en-US" sz="1400" dirty="0">
                <a:solidFill>
                  <a:prstClr val="black"/>
                </a:solidFill>
              </a:rPr>
              <a:t>Continue to monitor and enforce access restrictions at Main Street and 108</a:t>
            </a:r>
            <a:r>
              <a:rPr lang="en-US" sz="1400" baseline="30000" dirty="0">
                <a:solidFill>
                  <a:prstClr val="black"/>
                </a:solidFill>
              </a:rPr>
              <a:t>th</a:t>
            </a:r>
            <a:r>
              <a:rPr lang="en-US" sz="1400" dirty="0">
                <a:solidFill>
                  <a:prstClr val="black"/>
                </a:solidFill>
              </a:rPr>
              <a:t> Avenue</a:t>
            </a:r>
          </a:p>
          <a:p>
            <a:pPr marL="342900" indent="-342900">
              <a:buFont typeface="+mj-lt"/>
              <a:buAutoNum type="alphaLcParenR"/>
            </a:pPr>
            <a:r>
              <a:rPr lang="en-US" sz="1400" dirty="0">
                <a:solidFill>
                  <a:prstClr val="black"/>
                </a:solidFill>
              </a:rPr>
              <a:t>Coordinate additional traffic calming measures for 108</a:t>
            </a:r>
            <a:r>
              <a:rPr lang="en-US" sz="1400" baseline="30000" dirty="0">
                <a:solidFill>
                  <a:prstClr val="black"/>
                </a:solidFill>
              </a:rPr>
              <a:t>th</a:t>
            </a:r>
            <a:r>
              <a:rPr lang="en-US" sz="1400" dirty="0">
                <a:solidFill>
                  <a:prstClr val="black"/>
                </a:solidFill>
              </a:rPr>
              <a:t> Avenue SE with measures for 109</a:t>
            </a:r>
            <a:r>
              <a:rPr lang="en-US" sz="1400" baseline="30000" dirty="0">
                <a:solidFill>
                  <a:prstClr val="black"/>
                </a:solidFill>
              </a:rPr>
              <a:t>th</a:t>
            </a:r>
            <a:r>
              <a:rPr lang="en-US" sz="1400" dirty="0">
                <a:solidFill>
                  <a:prstClr val="black"/>
                </a:solidFill>
              </a:rPr>
              <a:t> Avenue SE</a:t>
            </a:r>
          </a:p>
          <a:p>
            <a:pPr marL="342900" indent="-342900">
              <a:buFont typeface="+mj-lt"/>
              <a:buAutoNum type="alphaLcParenR"/>
            </a:pPr>
            <a:r>
              <a:rPr lang="en-US" sz="1400" dirty="0">
                <a:solidFill>
                  <a:prstClr val="black"/>
                </a:solidFill>
              </a:rPr>
              <a:t>Maintain the existing access restrictions at Main Street and 110</a:t>
            </a:r>
            <a:r>
              <a:rPr lang="en-US" sz="1400" baseline="30000" dirty="0">
                <a:solidFill>
                  <a:prstClr val="black"/>
                </a:solidFill>
              </a:rPr>
              <a:t>th</a:t>
            </a:r>
            <a:r>
              <a:rPr lang="en-US" sz="1400" dirty="0">
                <a:solidFill>
                  <a:prstClr val="black"/>
                </a:solidFill>
              </a:rPr>
              <a:t> Avenue SE</a:t>
            </a:r>
          </a:p>
          <a:p>
            <a:pPr marL="342900" indent="-342900">
              <a:buFont typeface="+mj-lt"/>
              <a:buAutoNum type="alphaLcParenR"/>
            </a:pPr>
            <a:r>
              <a:rPr lang="en-US" sz="1400" dirty="0">
                <a:solidFill>
                  <a:prstClr val="black"/>
                </a:solidFill>
              </a:rPr>
              <a:t>Add a protected left turn signal phase for westbound Main Street to southbound 108</a:t>
            </a:r>
            <a:r>
              <a:rPr lang="en-US" sz="1400" baseline="30000" dirty="0">
                <a:solidFill>
                  <a:prstClr val="black"/>
                </a:solidFill>
              </a:rPr>
              <a:t>th</a:t>
            </a:r>
            <a:r>
              <a:rPr lang="en-US" sz="1400" dirty="0">
                <a:solidFill>
                  <a:prstClr val="black"/>
                </a:solidFill>
              </a:rPr>
              <a:t> Avenue SE</a:t>
            </a:r>
          </a:p>
          <a:p>
            <a:pPr marL="342900" indent="-342900">
              <a:buFont typeface="+mj-lt"/>
              <a:buAutoNum type="alphaLcParenR"/>
            </a:pPr>
            <a:r>
              <a:rPr lang="en-US" sz="1400" dirty="0">
                <a:solidFill>
                  <a:prstClr val="black"/>
                </a:solidFill>
              </a:rPr>
              <a:t>Evaluate the potential for marked crosswalks or other treatments to highlight pedestrian crossings</a:t>
            </a:r>
          </a:p>
          <a:p>
            <a:pPr marL="342900" indent="-342900">
              <a:buFont typeface="+mj-lt"/>
              <a:buAutoNum type="alphaLcParenR"/>
            </a:pPr>
            <a:r>
              <a:rPr lang="en-US" sz="1400" dirty="0">
                <a:solidFill>
                  <a:prstClr val="black"/>
                </a:solidFill>
              </a:rPr>
              <a:t>Install sidewalk on one side of SE 16</a:t>
            </a:r>
            <a:r>
              <a:rPr lang="en-US" sz="1400" baseline="30000" dirty="0">
                <a:solidFill>
                  <a:prstClr val="black"/>
                </a:solidFill>
              </a:rPr>
              <a:t>th</a:t>
            </a:r>
            <a:r>
              <a:rPr lang="en-US" sz="1400" dirty="0">
                <a:solidFill>
                  <a:prstClr val="black"/>
                </a:solidFill>
              </a:rPr>
              <a:t> Street from Bellevue Way to 108</a:t>
            </a:r>
            <a:r>
              <a:rPr lang="en-US" sz="1400" baseline="30000" dirty="0">
                <a:solidFill>
                  <a:prstClr val="black"/>
                </a:solidFill>
              </a:rPr>
              <a:t>th</a:t>
            </a:r>
            <a:r>
              <a:rPr lang="en-US" sz="1400" dirty="0">
                <a:solidFill>
                  <a:prstClr val="black"/>
                </a:solidFill>
              </a:rPr>
              <a:t> Avenue SE</a:t>
            </a:r>
          </a:p>
          <a:p>
            <a:pPr marL="342900" indent="-342900">
              <a:buFont typeface="+mj-lt"/>
              <a:buAutoNum type="alphaLcParenR"/>
            </a:pPr>
            <a:r>
              <a:rPr lang="en-US" sz="1400" dirty="0">
                <a:solidFill>
                  <a:prstClr val="black"/>
                </a:solidFill>
              </a:rPr>
              <a:t>Incorporate recommendations of the station area plan into subsequent studies and programs to achieve the vision for Main Street </a:t>
            </a:r>
          </a:p>
          <a:p>
            <a:pPr marL="342900" indent="-342900">
              <a:buFont typeface="+mj-lt"/>
              <a:buAutoNum type="alphaLcParenR"/>
            </a:pPr>
            <a:endParaRPr lang="en-US" sz="2400" dirty="0">
              <a:solidFill>
                <a:prstClr val="black"/>
              </a:solidFill>
            </a:endParaRPr>
          </a:p>
        </p:txBody>
      </p:sp>
      <p:sp>
        <p:nvSpPr>
          <p:cNvPr id="18" name="Rectangle 5"/>
          <p:cNvSpPr/>
          <p:nvPr/>
        </p:nvSpPr>
        <p:spPr>
          <a:xfrm>
            <a:off x="425616" y="597111"/>
            <a:ext cx="4143057" cy="523220"/>
          </a:xfrm>
          <a:prstGeom prst="rect">
            <a:avLst/>
          </a:prstGeom>
        </p:spPr>
        <p:txBody>
          <a:bodyPr wrap="none">
            <a:spAutoFit/>
          </a:bodyPr>
          <a:lstStyle/>
          <a:p>
            <a:r>
              <a:rPr lang="en-US" sz="2800" dirty="0">
                <a:solidFill>
                  <a:prstClr val="black"/>
                </a:solidFill>
              </a:rPr>
              <a:t>8 CAC Draft Strategies (a-h)</a:t>
            </a:r>
          </a:p>
        </p:txBody>
      </p:sp>
      <p:grpSp>
        <p:nvGrpSpPr>
          <p:cNvPr id="19" name="Group 19"/>
          <p:cNvGrpSpPr/>
          <p:nvPr/>
        </p:nvGrpSpPr>
        <p:grpSpPr>
          <a:xfrm>
            <a:off x="4568673" y="809220"/>
            <a:ext cx="4112368" cy="5441869"/>
            <a:chOff x="4568673" y="809220"/>
            <a:chExt cx="4112368" cy="5441869"/>
          </a:xfrm>
        </p:grpSpPr>
        <p:pic>
          <p:nvPicPr>
            <p:cNvPr id="20"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2840" t="10836" r="3216" b="2168"/>
            <a:stretch/>
          </p:blipFill>
          <p:spPr>
            <a:xfrm>
              <a:off x="4568673" y="809220"/>
              <a:ext cx="4112368" cy="5441869"/>
            </a:xfrm>
            <a:prstGeom prst="rect">
              <a:avLst/>
            </a:prstGeom>
            <a:ln>
              <a:solidFill>
                <a:schemeClr val="accent5">
                  <a:lumMod val="75000"/>
                </a:schemeClr>
              </a:solidFill>
            </a:ln>
          </p:spPr>
        </p:pic>
        <p:sp>
          <p:nvSpPr>
            <p:cNvPr id="21" name="8-Point Star 21"/>
            <p:cNvSpPr/>
            <p:nvPr/>
          </p:nvSpPr>
          <p:spPr>
            <a:xfrm>
              <a:off x="5677521" y="1979154"/>
              <a:ext cx="245199" cy="235390"/>
            </a:xfrm>
            <a:prstGeom prst="star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f</a:t>
              </a:r>
              <a:endParaRPr lang="en-US" sz="1200" dirty="0">
                <a:solidFill>
                  <a:prstClr val="white"/>
                </a:solidFill>
              </a:endParaRPr>
            </a:p>
          </p:txBody>
        </p:sp>
        <p:sp>
          <p:nvSpPr>
            <p:cNvPr id="22" name="8-Point Star 22"/>
            <p:cNvSpPr/>
            <p:nvPr/>
          </p:nvSpPr>
          <p:spPr>
            <a:xfrm>
              <a:off x="5409654" y="5435098"/>
              <a:ext cx="245199" cy="235390"/>
            </a:xfrm>
            <a:prstGeom prst="star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g</a:t>
              </a:r>
              <a:endParaRPr lang="en-US" sz="1200" dirty="0">
                <a:solidFill>
                  <a:prstClr val="white"/>
                </a:solidFill>
              </a:endParaRPr>
            </a:p>
          </p:txBody>
        </p:sp>
        <p:sp>
          <p:nvSpPr>
            <p:cNvPr id="23" name="8-Point Star 23"/>
            <p:cNvSpPr/>
            <p:nvPr/>
          </p:nvSpPr>
          <p:spPr>
            <a:xfrm>
              <a:off x="5572236" y="4313440"/>
              <a:ext cx="245199" cy="235390"/>
            </a:xfrm>
            <a:prstGeom prst="star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f</a:t>
              </a:r>
              <a:endParaRPr lang="en-US" sz="1200" dirty="0">
                <a:solidFill>
                  <a:prstClr val="white"/>
                </a:solidFill>
              </a:endParaRPr>
            </a:p>
          </p:txBody>
        </p:sp>
        <p:sp>
          <p:nvSpPr>
            <p:cNvPr id="24" name="Freeform 24"/>
            <p:cNvSpPr/>
            <p:nvPr/>
          </p:nvSpPr>
          <p:spPr>
            <a:xfrm>
              <a:off x="6020554" y="2181885"/>
              <a:ext cx="174267" cy="1991763"/>
            </a:xfrm>
            <a:custGeom>
              <a:avLst/>
              <a:gdLst>
                <a:gd name="connsiteX0" fmla="*/ 18107 w 174267"/>
                <a:gd name="connsiteY0" fmla="*/ 0 h 1991763"/>
                <a:gd name="connsiteX1" fmla="*/ 18107 w 174267"/>
                <a:gd name="connsiteY1" fmla="*/ 289711 h 1991763"/>
                <a:gd name="connsiteX2" fmla="*/ 45268 w 174267"/>
                <a:gd name="connsiteY2" fmla="*/ 488887 h 1991763"/>
                <a:gd name="connsiteX3" fmla="*/ 63375 w 174267"/>
                <a:gd name="connsiteY3" fmla="*/ 615636 h 1991763"/>
                <a:gd name="connsiteX4" fmla="*/ 72428 w 174267"/>
                <a:gd name="connsiteY4" fmla="*/ 733331 h 1991763"/>
                <a:gd name="connsiteX5" fmla="*/ 72428 w 174267"/>
                <a:gd name="connsiteY5" fmla="*/ 787652 h 1991763"/>
                <a:gd name="connsiteX6" fmla="*/ 135802 w 174267"/>
                <a:gd name="connsiteY6" fmla="*/ 896293 h 1991763"/>
                <a:gd name="connsiteX7" fmla="*/ 153909 w 174267"/>
                <a:gd name="connsiteY7" fmla="*/ 941561 h 1991763"/>
                <a:gd name="connsiteX8" fmla="*/ 172016 w 174267"/>
                <a:gd name="connsiteY8" fmla="*/ 1013988 h 1991763"/>
                <a:gd name="connsiteX9" fmla="*/ 162963 w 174267"/>
                <a:gd name="connsiteY9" fmla="*/ 1095469 h 1991763"/>
                <a:gd name="connsiteX10" fmla="*/ 153909 w 174267"/>
                <a:gd name="connsiteY10" fmla="*/ 1167897 h 1991763"/>
                <a:gd name="connsiteX11" fmla="*/ 135802 w 174267"/>
                <a:gd name="connsiteY11" fmla="*/ 1213165 h 1991763"/>
                <a:gd name="connsiteX12" fmla="*/ 153909 w 174267"/>
                <a:gd name="connsiteY12" fmla="*/ 1276539 h 1991763"/>
                <a:gd name="connsiteX13" fmla="*/ 162963 w 174267"/>
                <a:gd name="connsiteY13" fmla="*/ 1403287 h 1991763"/>
                <a:gd name="connsiteX14" fmla="*/ 172016 w 174267"/>
                <a:gd name="connsiteY14" fmla="*/ 1502875 h 1991763"/>
                <a:gd name="connsiteX15" fmla="*/ 117696 w 174267"/>
                <a:gd name="connsiteY15" fmla="*/ 1620570 h 1991763"/>
                <a:gd name="connsiteX16" fmla="*/ 27161 w 174267"/>
                <a:gd name="connsiteY16" fmla="*/ 1692998 h 1991763"/>
                <a:gd name="connsiteX17" fmla="*/ 18107 w 174267"/>
                <a:gd name="connsiteY17" fmla="*/ 1774479 h 1991763"/>
                <a:gd name="connsiteX18" fmla="*/ 0 w 174267"/>
                <a:gd name="connsiteY18" fmla="*/ 1991763 h 199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267" h="1991763">
                  <a:moveTo>
                    <a:pt x="18107" y="0"/>
                  </a:moveTo>
                  <a:cubicBezTo>
                    <a:pt x="15843" y="104115"/>
                    <a:pt x="13580" y="208230"/>
                    <a:pt x="18107" y="289711"/>
                  </a:cubicBezTo>
                  <a:cubicBezTo>
                    <a:pt x="22634" y="371192"/>
                    <a:pt x="37723" y="434566"/>
                    <a:pt x="45268" y="488887"/>
                  </a:cubicBezTo>
                  <a:cubicBezTo>
                    <a:pt x="52813" y="543208"/>
                    <a:pt x="58848" y="574895"/>
                    <a:pt x="63375" y="615636"/>
                  </a:cubicBezTo>
                  <a:cubicBezTo>
                    <a:pt x="67902" y="656377"/>
                    <a:pt x="70919" y="704662"/>
                    <a:pt x="72428" y="733331"/>
                  </a:cubicBezTo>
                  <a:cubicBezTo>
                    <a:pt x="73937" y="762000"/>
                    <a:pt x="61866" y="760492"/>
                    <a:pt x="72428" y="787652"/>
                  </a:cubicBezTo>
                  <a:cubicBezTo>
                    <a:pt x="82990" y="814812"/>
                    <a:pt x="122222" y="870642"/>
                    <a:pt x="135802" y="896293"/>
                  </a:cubicBezTo>
                  <a:cubicBezTo>
                    <a:pt x="149382" y="921944"/>
                    <a:pt x="147873" y="921945"/>
                    <a:pt x="153909" y="941561"/>
                  </a:cubicBezTo>
                  <a:cubicBezTo>
                    <a:pt x="159945" y="961177"/>
                    <a:pt x="170507" y="988337"/>
                    <a:pt x="172016" y="1013988"/>
                  </a:cubicBezTo>
                  <a:cubicBezTo>
                    <a:pt x="173525" y="1039639"/>
                    <a:pt x="165981" y="1069818"/>
                    <a:pt x="162963" y="1095469"/>
                  </a:cubicBezTo>
                  <a:cubicBezTo>
                    <a:pt x="159945" y="1121121"/>
                    <a:pt x="158436" y="1148281"/>
                    <a:pt x="153909" y="1167897"/>
                  </a:cubicBezTo>
                  <a:cubicBezTo>
                    <a:pt x="149382" y="1187513"/>
                    <a:pt x="135802" y="1195058"/>
                    <a:pt x="135802" y="1213165"/>
                  </a:cubicBezTo>
                  <a:cubicBezTo>
                    <a:pt x="135802" y="1231272"/>
                    <a:pt x="149382" y="1244852"/>
                    <a:pt x="153909" y="1276539"/>
                  </a:cubicBezTo>
                  <a:cubicBezTo>
                    <a:pt x="158436" y="1308226"/>
                    <a:pt x="159945" y="1365564"/>
                    <a:pt x="162963" y="1403287"/>
                  </a:cubicBezTo>
                  <a:cubicBezTo>
                    <a:pt x="165981" y="1441010"/>
                    <a:pt x="179560" y="1466661"/>
                    <a:pt x="172016" y="1502875"/>
                  </a:cubicBezTo>
                  <a:cubicBezTo>
                    <a:pt x="164472" y="1539089"/>
                    <a:pt x="141838" y="1588883"/>
                    <a:pt x="117696" y="1620570"/>
                  </a:cubicBezTo>
                  <a:cubicBezTo>
                    <a:pt x="93554" y="1652257"/>
                    <a:pt x="43759" y="1667347"/>
                    <a:pt x="27161" y="1692998"/>
                  </a:cubicBezTo>
                  <a:cubicBezTo>
                    <a:pt x="10563" y="1718650"/>
                    <a:pt x="22634" y="1724685"/>
                    <a:pt x="18107" y="1774479"/>
                  </a:cubicBezTo>
                  <a:cubicBezTo>
                    <a:pt x="13580" y="1824273"/>
                    <a:pt x="6790" y="1908018"/>
                    <a:pt x="0" y="1991763"/>
                  </a:cubicBezTo>
                </a:path>
              </a:pathLst>
            </a:custGeom>
            <a:noFill/>
            <a:ln w="38100">
              <a:solidFill>
                <a:srgbClr val="C00000"/>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5"/>
            <p:cNvSpPr/>
            <p:nvPr/>
          </p:nvSpPr>
          <p:spPr>
            <a:xfrm>
              <a:off x="5730844" y="2290527"/>
              <a:ext cx="99588" cy="1919334"/>
            </a:xfrm>
            <a:custGeom>
              <a:avLst/>
              <a:gdLst>
                <a:gd name="connsiteX0" fmla="*/ 99588 w 99588"/>
                <a:gd name="connsiteY0" fmla="*/ 0 h 1919334"/>
                <a:gd name="connsiteX1" fmla="*/ 90534 w 99588"/>
                <a:gd name="connsiteY1" fmla="*/ 407406 h 1919334"/>
                <a:gd name="connsiteX2" fmla="*/ 90534 w 99588"/>
                <a:gd name="connsiteY2" fmla="*/ 724277 h 1919334"/>
                <a:gd name="connsiteX3" fmla="*/ 99588 w 99588"/>
                <a:gd name="connsiteY3" fmla="*/ 959667 h 1919334"/>
                <a:gd name="connsiteX4" fmla="*/ 90534 w 99588"/>
                <a:gd name="connsiteY4" fmla="*/ 1149790 h 1919334"/>
                <a:gd name="connsiteX5" fmla="*/ 81481 w 99588"/>
                <a:gd name="connsiteY5" fmla="*/ 1276538 h 1919334"/>
                <a:gd name="connsiteX6" fmla="*/ 36213 w 99588"/>
                <a:gd name="connsiteY6" fmla="*/ 1367073 h 1919334"/>
                <a:gd name="connsiteX7" fmla="*/ 18106 w 99588"/>
                <a:gd name="connsiteY7" fmla="*/ 1448554 h 1919334"/>
                <a:gd name="connsiteX8" fmla="*/ 18106 w 99588"/>
                <a:gd name="connsiteY8" fmla="*/ 1665837 h 1919334"/>
                <a:gd name="connsiteX9" fmla="*/ 0 w 99588"/>
                <a:gd name="connsiteY9" fmla="*/ 1919334 h 191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88" h="1919334">
                  <a:moveTo>
                    <a:pt x="99588" y="0"/>
                  </a:moveTo>
                  <a:cubicBezTo>
                    <a:pt x="95815" y="143346"/>
                    <a:pt x="92043" y="286693"/>
                    <a:pt x="90534" y="407406"/>
                  </a:cubicBezTo>
                  <a:cubicBezTo>
                    <a:pt x="89025" y="528119"/>
                    <a:pt x="89025" y="632234"/>
                    <a:pt x="90534" y="724277"/>
                  </a:cubicBezTo>
                  <a:cubicBezTo>
                    <a:pt x="92043" y="816320"/>
                    <a:pt x="99588" y="888748"/>
                    <a:pt x="99588" y="959667"/>
                  </a:cubicBezTo>
                  <a:cubicBezTo>
                    <a:pt x="99588" y="1030586"/>
                    <a:pt x="93552" y="1096978"/>
                    <a:pt x="90534" y="1149790"/>
                  </a:cubicBezTo>
                  <a:cubicBezTo>
                    <a:pt x="87516" y="1202602"/>
                    <a:pt x="90534" y="1240324"/>
                    <a:pt x="81481" y="1276538"/>
                  </a:cubicBezTo>
                  <a:cubicBezTo>
                    <a:pt x="72428" y="1312752"/>
                    <a:pt x="46775" y="1338404"/>
                    <a:pt x="36213" y="1367073"/>
                  </a:cubicBezTo>
                  <a:cubicBezTo>
                    <a:pt x="25650" y="1395742"/>
                    <a:pt x="21124" y="1398760"/>
                    <a:pt x="18106" y="1448554"/>
                  </a:cubicBezTo>
                  <a:cubicBezTo>
                    <a:pt x="15088" y="1498348"/>
                    <a:pt x="21124" y="1587374"/>
                    <a:pt x="18106" y="1665837"/>
                  </a:cubicBezTo>
                  <a:cubicBezTo>
                    <a:pt x="15088" y="1744300"/>
                    <a:pt x="0" y="1919334"/>
                    <a:pt x="0" y="1919334"/>
                  </a:cubicBezTo>
                </a:path>
              </a:pathLst>
            </a:custGeom>
            <a:noFill/>
            <a:ln w="38100">
              <a:solidFill>
                <a:srgbClr val="C00000"/>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8-Point Star 26"/>
            <p:cNvSpPr/>
            <p:nvPr/>
          </p:nvSpPr>
          <p:spPr>
            <a:xfrm>
              <a:off x="5705090" y="2712588"/>
              <a:ext cx="245199" cy="235390"/>
            </a:xfrm>
            <a:prstGeom prst="star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c</a:t>
              </a:r>
              <a:endParaRPr lang="en-US" sz="1200" dirty="0">
                <a:solidFill>
                  <a:prstClr val="white"/>
                </a:solidFill>
              </a:endParaRPr>
            </a:p>
          </p:txBody>
        </p:sp>
        <p:sp>
          <p:nvSpPr>
            <p:cNvPr id="27" name="TextBox 27"/>
            <p:cNvSpPr txBox="1"/>
            <p:nvPr/>
          </p:nvSpPr>
          <p:spPr>
            <a:xfrm>
              <a:off x="7713805" y="2879925"/>
              <a:ext cx="398353" cy="215444"/>
            </a:xfrm>
            <a:prstGeom prst="rect">
              <a:avLst/>
            </a:prstGeom>
            <a:noFill/>
          </p:spPr>
          <p:txBody>
            <a:bodyPr wrap="square" rtlCol="0">
              <a:spAutoFit/>
            </a:bodyPr>
            <a:lstStyle/>
            <a:p>
              <a:r>
                <a:rPr lang="en-US" sz="800" dirty="0">
                  <a:solidFill>
                    <a:prstClr val="white"/>
                  </a:solidFill>
                </a:rPr>
                <a:t>405</a:t>
              </a:r>
              <a:endParaRPr lang="en-US" sz="800" dirty="0">
                <a:solidFill>
                  <a:prstClr val="white"/>
                </a:solidFill>
              </a:endParaRPr>
            </a:p>
          </p:txBody>
        </p:sp>
        <p:sp>
          <p:nvSpPr>
            <p:cNvPr id="28" name="8-Point Star 28"/>
            <p:cNvSpPr/>
            <p:nvPr/>
          </p:nvSpPr>
          <p:spPr>
            <a:xfrm>
              <a:off x="6065562" y="3051018"/>
              <a:ext cx="245199" cy="235390"/>
            </a:xfrm>
            <a:prstGeom prst="star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c</a:t>
              </a:r>
              <a:endParaRPr lang="en-US" sz="1200" dirty="0">
                <a:solidFill>
                  <a:prstClr val="white"/>
                </a:solidFill>
              </a:endParaRPr>
            </a:p>
          </p:txBody>
        </p:sp>
        <p:cxnSp>
          <p:nvCxnSpPr>
            <p:cNvPr id="29" name="Straight Connector 29"/>
            <p:cNvCxnSpPr/>
            <p:nvPr/>
          </p:nvCxnSpPr>
          <p:spPr>
            <a:xfrm>
              <a:off x="4807390" y="1503582"/>
              <a:ext cx="3105591" cy="56623"/>
            </a:xfrm>
            <a:prstGeom prst="line">
              <a:avLst/>
            </a:prstGeom>
            <a:ln w="38100">
              <a:solidFill>
                <a:schemeClr val="accent6">
                  <a:lumMod val="75000"/>
                </a:schemeClr>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8-Point Star 30"/>
            <p:cNvSpPr/>
            <p:nvPr/>
          </p:nvSpPr>
          <p:spPr>
            <a:xfrm>
              <a:off x="6146438" y="1433457"/>
              <a:ext cx="245199" cy="235390"/>
            </a:xfrm>
            <a:prstGeom prst="star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d</a:t>
              </a:r>
              <a:endParaRPr lang="en-US" sz="1200" dirty="0">
                <a:solidFill>
                  <a:prstClr val="white"/>
                </a:solidFill>
              </a:endParaRPr>
            </a:p>
          </p:txBody>
        </p:sp>
        <p:sp>
          <p:nvSpPr>
            <p:cNvPr id="31" name="8-Point Star 31"/>
            <p:cNvSpPr/>
            <p:nvPr/>
          </p:nvSpPr>
          <p:spPr>
            <a:xfrm>
              <a:off x="5848642" y="1412332"/>
              <a:ext cx="245199" cy="235390"/>
            </a:xfrm>
            <a:prstGeom prst="star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e</a:t>
              </a:r>
              <a:endParaRPr lang="en-US" sz="1200" dirty="0">
                <a:solidFill>
                  <a:prstClr val="white"/>
                </a:solidFill>
              </a:endParaRPr>
            </a:p>
          </p:txBody>
        </p:sp>
        <p:sp>
          <p:nvSpPr>
            <p:cNvPr id="32" name="8-Point Star 32"/>
            <p:cNvSpPr/>
            <p:nvPr/>
          </p:nvSpPr>
          <p:spPr>
            <a:xfrm>
              <a:off x="5654853" y="1259139"/>
              <a:ext cx="245199" cy="235390"/>
            </a:xfrm>
            <a:prstGeom prst="star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b</a:t>
              </a:r>
            </a:p>
          </p:txBody>
        </p:sp>
        <p:sp>
          <p:nvSpPr>
            <p:cNvPr id="33" name="8-Point Star 33"/>
            <p:cNvSpPr/>
            <p:nvPr/>
          </p:nvSpPr>
          <p:spPr>
            <a:xfrm>
              <a:off x="5287054" y="1376834"/>
              <a:ext cx="245199" cy="235390"/>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h</a:t>
              </a:r>
              <a:endParaRPr lang="en-US" sz="1200" dirty="0">
                <a:solidFill>
                  <a:prstClr val="white"/>
                </a:solidFill>
              </a:endParaRPr>
            </a:p>
          </p:txBody>
        </p:sp>
        <p:sp>
          <p:nvSpPr>
            <p:cNvPr id="34" name="8-Point Star 34"/>
            <p:cNvSpPr/>
            <p:nvPr/>
          </p:nvSpPr>
          <p:spPr>
            <a:xfrm>
              <a:off x="7045347" y="1427412"/>
              <a:ext cx="245199" cy="235390"/>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h</a:t>
              </a:r>
              <a:endParaRPr lang="en-US" sz="1200" dirty="0">
                <a:solidFill>
                  <a:prstClr val="white"/>
                </a:solidFill>
              </a:endParaRPr>
            </a:p>
          </p:txBody>
        </p:sp>
      </p:grpSp>
    </p:spTree>
    <p:extLst>
      <p:ext uri="{BB962C8B-B14F-4D97-AF65-F5344CB8AC3E}">
        <p14:creationId xmlns:p14="http://schemas.microsoft.com/office/powerpoint/2010/main" val="2485898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Strategy a) - </a:t>
            </a:r>
            <a:r>
              <a:rPr lang="en-US" sz="2700" dirty="0">
                <a:solidFill>
                  <a:prstClr val="black"/>
                </a:solidFill>
                <a:latin typeface="Calibri" panose="020F0502020204030204"/>
                <a:ea typeface="+mn-ea"/>
                <a:cs typeface="+mn-cs"/>
              </a:rPr>
              <a:t>Update the city’s traffic calming guidelines to lower the speed threshold for the implementation of traffic calming measures around light rail </a:t>
            </a:r>
            <a:r>
              <a:rPr lang="en-US" sz="2700" dirty="0" smtClean="0">
                <a:solidFill>
                  <a:prstClr val="black"/>
                </a:solidFill>
                <a:latin typeface="Calibri" panose="020F0502020204030204"/>
                <a:ea typeface="+mn-ea"/>
                <a:cs typeface="+mn-cs"/>
              </a:rPr>
              <a:t>stations</a:t>
            </a:r>
            <a:endParaRPr lang="en-US" sz="2700" dirty="0"/>
          </a:p>
        </p:txBody>
      </p:sp>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7</a:t>
            </a:fld>
            <a:endParaRPr lang="en-US">
              <a:solidFill>
                <a:prstClr val="black">
                  <a:tint val="75000"/>
                </a:prstClr>
              </a:solidFill>
            </a:endParaRPr>
          </a:p>
        </p:txBody>
      </p:sp>
      <p:sp>
        <p:nvSpPr>
          <p:cNvPr id="3" name="TextBox 2"/>
          <p:cNvSpPr txBox="1"/>
          <p:nvPr/>
        </p:nvSpPr>
        <p:spPr>
          <a:xfrm>
            <a:off x="615636" y="1783533"/>
            <a:ext cx="4733199"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prstClr val="black"/>
                </a:solidFill>
              </a:rPr>
              <a:t>Importance of traffic calming for safety in light rail station areas, given potential for increased number of people walking</a:t>
            </a:r>
            <a:endParaRPr lang="en-US" sz="2000" dirty="0">
              <a:solidFill>
                <a:prstClr val="black"/>
              </a:solidFill>
            </a:endParaRPr>
          </a:p>
        </p:txBody>
      </p:sp>
      <p:pic>
        <p:nvPicPr>
          <p:cNvPr id="5" name="Picture 4"/>
          <p:cNvPicPr>
            <a:picLocks noChangeAspect="1"/>
          </p:cNvPicPr>
          <p:nvPr/>
        </p:nvPicPr>
        <p:blipFill>
          <a:blip r:embed="rId2"/>
          <a:stretch>
            <a:fillRect/>
          </a:stretch>
        </p:blipFill>
        <p:spPr>
          <a:xfrm>
            <a:off x="5462124" y="1925903"/>
            <a:ext cx="3167137" cy="4104263"/>
          </a:xfrm>
          <a:prstGeom prst="rect">
            <a:avLst/>
          </a:prstGeom>
        </p:spPr>
      </p:pic>
    </p:spTree>
    <p:extLst>
      <p:ext uri="{BB962C8B-B14F-4D97-AF65-F5344CB8AC3E}">
        <p14:creationId xmlns:p14="http://schemas.microsoft.com/office/powerpoint/2010/main" val="2438774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Strategy b) - </a:t>
            </a:r>
            <a:r>
              <a:rPr lang="en-US" sz="2400" dirty="0">
                <a:solidFill>
                  <a:prstClr val="black"/>
                </a:solidFill>
                <a:latin typeface="Calibri" panose="020F0502020204030204"/>
                <a:ea typeface="+mn-ea"/>
                <a:cs typeface="+mn-cs"/>
              </a:rPr>
              <a:t>Continue to monitor and enforce access restrictions from downtown to 108th Avenue SE</a:t>
            </a:r>
            <a:r>
              <a:rPr lang="en-US" sz="2400" dirty="0" smtClean="0"/>
              <a:t> </a:t>
            </a:r>
            <a:endParaRPr lang="en-US" sz="2400" dirty="0"/>
          </a:p>
        </p:txBody>
      </p:sp>
      <p:sp>
        <p:nvSpPr>
          <p:cNvPr id="5" name="Slide Number Placeholder 4"/>
          <p:cNvSpPr>
            <a:spLocks noGrp="1"/>
          </p:cNvSpPr>
          <p:nvPr>
            <p:ph type="sldNum" sz="quarter" idx="12"/>
          </p:nvPr>
        </p:nvSpPr>
        <p:spPr/>
        <p:txBody>
          <a:bodyPr/>
          <a:lstStyle/>
          <a:p>
            <a:fld id="{0BDF8EA2-F71D-4927-94D7-FD46867DFE7E}" type="slidenum">
              <a:rPr lang="en-US" smtClean="0">
                <a:solidFill>
                  <a:prstClr val="black">
                    <a:tint val="75000"/>
                  </a:prstClr>
                </a:solidFill>
              </a:rPr>
              <a:pPr/>
              <a:t>8</a:t>
            </a:fld>
            <a:endParaRPr lang="en-US">
              <a:solidFill>
                <a:prstClr val="black">
                  <a:tint val="75000"/>
                </a:prstClr>
              </a:solidFill>
            </a:endParaRPr>
          </a:p>
        </p:txBody>
      </p:sp>
      <p:sp>
        <p:nvSpPr>
          <p:cNvPr id="7" name="TextBox 6"/>
          <p:cNvSpPr txBox="1"/>
          <p:nvPr/>
        </p:nvSpPr>
        <p:spPr>
          <a:xfrm>
            <a:off x="6112040" y="5783040"/>
            <a:ext cx="2749220" cy="369332"/>
          </a:xfrm>
          <a:prstGeom prst="rect">
            <a:avLst/>
          </a:prstGeom>
          <a:noFill/>
        </p:spPr>
        <p:txBody>
          <a:bodyPr wrap="square" rtlCol="0">
            <a:spAutoFit/>
          </a:bodyPr>
          <a:lstStyle/>
          <a:p>
            <a:r>
              <a:rPr lang="en-US" dirty="0">
                <a:solidFill>
                  <a:prstClr val="black"/>
                </a:solidFill>
              </a:rPr>
              <a:t>108</a:t>
            </a:r>
            <a:r>
              <a:rPr lang="en-US" baseline="30000" dirty="0">
                <a:solidFill>
                  <a:prstClr val="black"/>
                </a:solidFill>
              </a:rPr>
              <a:t>th</a:t>
            </a:r>
            <a:r>
              <a:rPr lang="en-US" dirty="0">
                <a:solidFill>
                  <a:prstClr val="black"/>
                </a:solidFill>
              </a:rPr>
              <a:t> Avenue at Main St</a:t>
            </a:r>
            <a:endParaRPr lang="en-US" dirty="0">
              <a:solidFill>
                <a:prstClr val="black"/>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16" t="10178" r="5041" b="7714"/>
          <a:stretch/>
        </p:blipFill>
        <p:spPr>
          <a:xfrm>
            <a:off x="2358992" y="1690874"/>
            <a:ext cx="6156358" cy="4092166"/>
          </a:xfrm>
          <a:prstGeom prst="rect">
            <a:avLst/>
          </a:prstGeom>
        </p:spPr>
      </p:pic>
      <p:sp>
        <p:nvSpPr>
          <p:cNvPr id="4" name="TextBox 3"/>
          <p:cNvSpPr txBox="1"/>
          <p:nvPr/>
        </p:nvSpPr>
        <p:spPr>
          <a:xfrm>
            <a:off x="353085" y="3186820"/>
            <a:ext cx="2951430" cy="2031325"/>
          </a:xfrm>
          <a:prstGeom prst="rect">
            <a:avLst/>
          </a:prstGeom>
          <a:solidFill>
            <a:schemeClr val="accent1">
              <a:lumMod val="75000"/>
            </a:schemeClr>
          </a:solidFill>
        </p:spPr>
        <p:txBody>
          <a:bodyPr wrap="square" rtlCol="0">
            <a:spAutoFit/>
          </a:bodyPr>
          <a:lstStyle/>
          <a:p>
            <a:pPr marL="285750" indent="-285750">
              <a:buFont typeface="Arial" panose="020B0604020202020204" pitchFamily="34" charset="0"/>
              <a:buChar char="•"/>
            </a:pPr>
            <a:r>
              <a:rPr lang="en-US" dirty="0">
                <a:solidFill>
                  <a:prstClr val="white"/>
                </a:solidFill>
              </a:rPr>
              <a:t>10% of vehicles observed making illegal southbound through movement from right turn lane</a:t>
            </a:r>
          </a:p>
          <a:p>
            <a:pPr marL="285750" indent="-285750">
              <a:buFont typeface="Arial" panose="020B0604020202020204" pitchFamily="34" charset="0"/>
              <a:buChar char="•"/>
            </a:pPr>
            <a:r>
              <a:rPr lang="en-US" dirty="0">
                <a:solidFill>
                  <a:prstClr val="white"/>
                </a:solidFill>
              </a:rPr>
              <a:t>115 citations for southbound violations March – December 2015</a:t>
            </a:r>
            <a:endParaRPr lang="en-US" dirty="0">
              <a:solidFill>
                <a:prstClr val="white"/>
              </a:solidFill>
            </a:endParaRPr>
          </a:p>
        </p:txBody>
      </p:sp>
    </p:spTree>
    <p:extLst>
      <p:ext uri="{BB962C8B-B14F-4D97-AF65-F5344CB8AC3E}">
        <p14:creationId xmlns:p14="http://schemas.microsoft.com/office/powerpoint/2010/main" val="1392218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1000"/>
              </a:spcBef>
            </a:pPr>
            <a:r>
              <a:rPr lang="en-US" sz="3200" dirty="0" smtClean="0"/>
              <a:t>Strategy c) - </a:t>
            </a:r>
            <a:r>
              <a:rPr lang="en-US" sz="2700" dirty="0">
                <a:solidFill>
                  <a:prstClr val="black"/>
                </a:solidFill>
                <a:latin typeface="Calibri" panose="020F0502020204030204"/>
                <a:ea typeface="+mn-ea"/>
                <a:cs typeface="+mn-cs"/>
              </a:rPr>
              <a:t>Coordinate additional </a:t>
            </a:r>
            <a:r>
              <a:rPr lang="en-US" sz="2700" dirty="0" smtClean="0">
                <a:solidFill>
                  <a:prstClr val="black"/>
                </a:solidFill>
                <a:latin typeface="Calibri" panose="020F0502020204030204"/>
                <a:ea typeface="+mn-ea"/>
                <a:cs typeface="+mn-cs"/>
              </a:rPr>
              <a:t>traffic calming measures </a:t>
            </a:r>
            <a:r>
              <a:rPr lang="en-US" sz="2700" dirty="0">
                <a:solidFill>
                  <a:prstClr val="black"/>
                </a:solidFill>
                <a:latin typeface="Calibri" panose="020F0502020204030204"/>
                <a:ea typeface="+mn-ea"/>
                <a:cs typeface="+mn-cs"/>
              </a:rPr>
              <a:t>for 108th Avenue SE with measures for 109th Avenue SE to discourage cut-through traffic </a:t>
            </a:r>
            <a:r>
              <a:rPr lang="en-US" sz="2700" dirty="0" smtClean="0">
                <a:solidFill>
                  <a:prstClr val="black"/>
                </a:solidFill>
                <a:latin typeface="Calibri" panose="020F0502020204030204"/>
                <a:ea typeface="+mn-ea"/>
                <a:cs typeface="+mn-cs"/>
              </a:rPr>
              <a:t>and maintain safety on </a:t>
            </a:r>
            <a:r>
              <a:rPr lang="en-US" sz="2700" dirty="0">
                <a:solidFill>
                  <a:prstClr val="black"/>
                </a:solidFill>
                <a:latin typeface="Calibri" panose="020F0502020204030204"/>
                <a:ea typeface="+mn-ea"/>
                <a:cs typeface="+mn-cs"/>
              </a:rPr>
              <a:t>local </a:t>
            </a:r>
            <a:r>
              <a:rPr lang="en-US" sz="2700" dirty="0" smtClean="0">
                <a:solidFill>
                  <a:prstClr val="black"/>
                </a:solidFill>
                <a:latin typeface="Calibri" panose="020F0502020204030204"/>
                <a:ea typeface="+mn-ea"/>
                <a:cs typeface="+mn-cs"/>
              </a:rPr>
              <a:t>streets</a:t>
            </a:r>
            <a:r>
              <a:rPr lang="en-US" sz="2700" dirty="0">
                <a:solidFill>
                  <a:prstClr val="black"/>
                </a:solidFill>
                <a:latin typeface="Calibri" panose="020F0502020204030204"/>
                <a:ea typeface="+mn-ea"/>
                <a:cs typeface="+mn-cs"/>
              </a:rPr>
              <a:t/>
            </a:r>
            <a:br>
              <a:rPr lang="en-US" sz="2700" dirty="0">
                <a:solidFill>
                  <a:prstClr val="black"/>
                </a:solidFill>
                <a:latin typeface="Calibri" panose="020F0502020204030204"/>
                <a:ea typeface="+mn-ea"/>
                <a:cs typeface="+mn-cs"/>
              </a:rPr>
            </a:br>
            <a:endParaRPr lang="en-US" sz="2700" dirty="0"/>
          </a:p>
        </p:txBody>
      </p:sp>
      <p:sp>
        <p:nvSpPr>
          <p:cNvPr id="4" name="Slide Number Placeholder 3"/>
          <p:cNvSpPr>
            <a:spLocks noGrp="1"/>
          </p:cNvSpPr>
          <p:nvPr>
            <p:ph type="sldNum" sz="quarter" idx="12"/>
          </p:nvPr>
        </p:nvSpPr>
        <p:spPr/>
        <p:txBody>
          <a:bodyPr/>
          <a:lstStyle/>
          <a:p>
            <a:fld id="{0BDF8EA2-F71D-4927-94D7-FD46867DFE7E}" type="slidenum">
              <a:rPr lang="en-US" smtClean="0">
                <a:solidFill>
                  <a:prstClr val="black">
                    <a:tint val="75000"/>
                  </a:prstClr>
                </a:solidFill>
              </a:rPr>
              <a:pPr/>
              <a:t>9</a:t>
            </a:fld>
            <a:endParaRPr lang="en-US">
              <a:solidFill>
                <a:prstClr val="black">
                  <a:tint val="75000"/>
                </a:prstClr>
              </a:solidFill>
            </a:endParaRPr>
          </a:p>
        </p:txBody>
      </p:sp>
      <p:graphicFrame>
        <p:nvGraphicFramePr>
          <p:cNvPr id="5" name="Table 4"/>
          <p:cNvGraphicFramePr>
            <a:graphicFrameLocks noGrp="1"/>
          </p:cNvGraphicFramePr>
          <p:nvPr>
            <p:extLst/>
          </p:nvPr>
        </p:nvGraphicFramePr>
        <p:xfrm>
          <a:off x="765578" y="1867897"/>
          <a:ext cx="7876716" cy="2779644"/>
        </p:xfrm>
        <a:graphic>
          <a:graphicData uri="http://schemas.openxmlformats.org/drawingml/2006/table">
            <a:tbl>
              <a:tblPr firstRow="1" firstCol="1" bandRow="1">
                <a:tableStyleId>{5C22544A-7EE6-4342-B048-85BDC9FD1C3A}</a:tableStyleId>
              </a:tblPr>
              <a:tblGrid>
                <a:gridCol w="3013440"/>
                <a:gridCol w="4863276"/>
              </a:tblGrid>
              <a:tr h="227940">
                <a:tc>
                  <a:txBody>
                    <a:bodyPr/>
                    <a:lstStyle/>
                    <a:p>
                      <a:pPr marL="0" marR="0">
                        <a:lnSpc>
                          <a:spcPct val="107000"/>
                        </a:lnSpc>
                        <a:spcBef>
                          <a:spcPts val="0"/>
                        </a:spcBef>
                        <a:spcAft>
                          <a:spcPts val="0"/>
                        </a:spcAft>
                      </a:pPr>
                      <a:r>
                        <a:rPr lang="en-US" sz="1100" dirty="0">
                          <a:effectLst/>
                        </a:rPr>
                        <a:t>Traffic Calming Approach</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smtClean="0">
                          <a:effectLst/>
                        </a:rPr>
                        <a:t>Balancing</a:t>
                      </a:r>
                      <a:r>
                        <a:rPr lang="en-US" sz="1100" baseline="0" dirty="0" smtClean="0">
                          <a:effectLst/>
                        </a:rPr>
                        <a:t> factors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53268">
                <a:tc>
                  <a:txBody>
                    <a:bodyPr/>
                    <a:lstStyle/>
                    <a:p>
                      <a:pPr marL="0" marR="0">
                        <a:lnSpc>
                          <a:spcPct val="107000"/>
                        </a:lnSpc>
                        <a:spcBef>
                          <a:spcPts val="0"/>
                        </a:spcBef>
                        <a:spcAft>
                          <a:spcPts val="0"/>
                        </a:spcAft>
                      </a:pPr>
                      <a:r>
                        <a:rPr lang="en-US" sz="1100" dirty="0">
                          <a:effectLst/>
                        </a:rPr>
                        <a:t>Speed humps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a:effectLst/>
                        </a:rPr>
                        <a:t>Concerns from bus riders and emergency vehicles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81302">
                <a:tc>
                  <a:txBody>
                    <a:bodyPr/>
                    <a:lstStyle/>
                    <a:p>
                      <a:pPr marL="0" marR="0">
                        <a:lnSpc>
                          <a:spcPct val="107000"/>
                        </a:lnSpc>
                        <a:spcBef>
                          <a:spcPts val="0"/>
                        </a:spcBef>
                        <a:spcAft>
                          <a:spcPts val="0"/>
                        </a:spcAft>
                      </a:pPr>
                      <a:r>
                        <a:rPr lang="en-US" sz="1100" dirty="0">
                          <a:effectLst/>
                        </a:rPr>
                        <a:t>Median islands/”</a:t>
                      </a:r>
                      <a:r>
                        <a:rPr lang="en-US" sz="1100" dirty="0" smtClean="0">
                          <a:effectLst/>
                        </a:rPr>
                        <a:t>chokers</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a:effectLst/>
                        </a:rPr>
                        <a:t>Not typically used on local streets since they restrict access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44521">
                <a:tc>
                  <a:txBody>
                    <a:bodyPr/>
                    <a:lstStyle/>
                    <a:p>
                      <a:pPr marL="0" marR="0">
                        <a:lnSpc>
                          <a:spcPct val="107000"/>
                        </a:lnSpc>
                        <a:spcBef>
                          <a:spcPts val="0"/>
                        </a:spcBef>
                        <a:spcAft>
                          <a:spcPts val="0"/>
                        </a:spcAft>
                      </a:pPr>
                      <a:r>
                        <a:rPr lang="en-US" sz="1100">
                          <a:effectLst/>
                        </a:rPr>
                        <a:t>Chicanes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a:effectLst/>
                        </a:rPr>
                        <a:t>Not typically used on local streets since they can restrict access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10636">
                <a:tc>
                  <a:txBody>
                    <a:bodyPr/>
                    <a:lstStyle/>
                    <a:p>
                      <a:pPr marL="0" marR="0">
                        <a:lnSpc>
                          <a:spcPct val="107000"/>
                        </a:lnSpc>
                        <a:spcBef>
                          <a:spcPts val="0"/>
                        </a:spcBef>
                        <a:spcAft>
                          <a:spcPts val="0"/>
                        </a:spcAft>
                      </a:pPr>
                      <a:r>
                        <a:rPr lang="en-US" sz="1100" dirty="0">
                          <a:effectLst/>
                        </a:rPr>
                        <a:t>Speed signs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a:effectLst/>
                        </a:rPr>
                        <a:t>Not typically used on local streets given low volumes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39107">
                <a:tc>
                  <a:txBody>
                    <a:bodyPr/>
                    <a:lstStyle/>
                    <a:p>
                      <a:pPr marL="0" marR="0">
                        <a:lnSpc>
                          <a:spcPct val="107000"/>
                        </a:lnSpc>
                        <a:spcBef>
                          <a:spcPts val="0"/>
                        </a:spcBef>
                        <a:spcAft>
                          <a:spcPts val="0"/>
                        </a:spcAft>
                      </a:pPr>
                      <a:r>
                        <a:rPr lang="en-US" sz="1100">
                          <a:effectLst/>
                        </a:rPr>
                        <a:t>Raised intersections/crosswalks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100" dirty="0" smtClean="0">
                          <a:effectLst/>
                        </a:rPr>
                        <a:t>Concerns from bus riders and emergency vehicles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21405">
                <a:tc>
                  <a:txBody>
                    <a:bodyPr/>
                    <a:lstStyle/>
                    <a:p>
                      <a:pPr marL="0" marR="0">
                        <a:lnSpc>
                          <a:spcPct val="107000"/>
                        </a:lnSpc>
                        <a:spcBef>
                          <a:spcPts val="0"/>
                        </a:spcBef>
                        <a:spcAft>
                          <a:spcPts val="0"/>
                        </a:spcAft>
                      </a:pPr>
                      <a:r>
                        <a:rPr lang="en-US" sz="1100">
                          <a:effectLst/>
                        </a:rPr>
                        <a:t>Roundabouts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a:effectLst/>
                        </a:rPr>
                        <a:t>Requires a lot of right-of-way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208900">
                <a:tc>
                  <a:txBody>
                    <a:bodyPr/>
                    <a:lstStyle/>
                    <a:p>
                      <a:pPr marL="0" marR="0">
                        <a:lnSpc>
                          <a:spcPct val="107000"/>
                        </a:lnSpc>
                        <a:spcBef>
                          <a:spcPts val="0"/>
                        </a:spcBef>
                        <a:spcAft>
                          <a:spcPts val="0"/>
                        </a:spcAft>
                      </a:pPr>
                      <a:r>
                        <a:rPr lang="en-US" sz="1100">
                          <a:effectLst/>
                        </a:rPr>
                        <a:t>Traffic circles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a:effectLst/>
                        </a:rPr>
                        <a:t>Needs study on arterial streets to ensure bus access and adequate sight lines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61841">
                <a:tc>
                  <a:txBody>
                    <a:bodyPr/>
                    <a:lstStyle/>
                    <a:p>
                      <a:pPr marL="0" marR="0">
                        <a:lnSpc>
                          <a:spcPct val="107000"/>
                        </a:lnSpc>
                        <a:spcBef>
                          <a:spcPts val="0"/>
                        </a:spcBef>
                        <a:spcAft>
                          <a:spcPts val="0"/>
                        </a:spcAft>
                      </a:pPr>
                      <a:r>
                        <a:rPr lang="en-US" sz="1100" dirty="0">
                          <a:effectLst/>
                        </a:rPr>
                        <a:t>Narrow lanes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a:effectLst/>
                        </a:rPr>
                        <a:t>Typically only relevant for multi-lane streets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68416">
                <a:tc>
                  <a:txBody>
                    <a:bodyPr/>
                    <a:lstStyle/>
                    <a:p>
                      <a:pPr marL="0" marR="0">
                        <a:lnSpc>
                          <a:spcPct val="107000"/>
                        </a:lnSpc>
                        <a:spcBef>
                          <a:spcPts val="0"/>
                        </a:spcBef>
                        <a:spcAft>
                          <a:spcPts val="0"/>
                        </a:spcAft>
                      </a:pPr>
                      <a:r>
                        <a:rPr lang="en-US" sz="1100">
                          <a:effectLst/>
                        </a:rPr>
                        <a:t>On-street parking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a:effectLst/>
                        </a:rPr>
                        <a:t>May require additional right of way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23791">
                <a:tc>
                  <a:txBody>
                    <a:bodyPr/>
                    <a:lstStyle/>
                    <a:p>
                      <a:pPr marL="0" marR="0">
                        <a:lnSpc>
                          <a:spcPct val="107000"/>
                        </a:lnSpc>
                        <a:spcBef>
                          <a:spcPts val="0"/>
                        </a:spcBef>
                        <a:spcAft>
                          <a:spcPts val="0"/>
                        </a:spcAft>
                      </a:pPr>
                      <a:r>
                        <a:rPr lang="en-US" sz="1100">
                          <a:effectLst/>
                        </a:rPr>
                        <a:t>Intersection turn restrictions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a:effectLst/>
                        </a:rPr>
                        <a:t>Difficult to enforce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90148">
                <a:tc>
                  <a:txBody>
                    <a:bodyPr/>
                    <a:lstStyle/>
                    <a:p>
                      <a:pPr marL="0" marR="0">
                        <a:lnSpc>
                          <a:spcPct val="107000"/>
                        </a:lnSpc>
                        <a:spcBef>
                          <a:spcPts val="0"/>
                        </a:spcBef>
                        <a:spcAft>
                          <a:spcPts val="0"/>
                        </a:spcAft>
                      </a:pPr>
                      <a:r>
                        <a:rPr lang="en-US" sz="1100">
                          <a:effectLst/>
                        </a:rPr>
                        <a:t>Traffic signal timing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a:effectLst/>
                        </a:rPr>
                        <a:t>Long delays on “minor” street can lead to large queues and complaints from drivers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46807">
                <a:tc>
                  <a:txBody>
                    <a:bodyPr/>
                    <a:lstStyle/>
                    <a:p>
                      <a:pPr marL="0" marR="0">
                        <a:lnSpc>
                          <a:spcPct val="107000"/>
                        </a:lnSpc>
                        <a:spcBef>
                          <a:spcPts val="0"/>
                        </a:spcBef>
                        <a:spcAft>
                          <a:spcPts val="0"/>
                        </a:spcAft>
                      </a:pPr>
                      <a:r>
                        <a:rPr lang="en-US" sz="1100">
                          <a:effectLst/>
                        </a:rPr>
                        <a:t>One lane section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a:effectLst/>
                        </a:rPr>
                        <a:t>Only works for low-volume streets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23791">
                <a:tc>
                  <a:txBody>
                    <a:bodyPr/>
                    <a:lstStyle/>
                    <a:p>
                      <a:pPr marL="0" marR="0">
                        <a:lnSpc>
                          <a:spcPct val="107000"/>
                        </a:lnSpc>
                        <a:spcBef>
                          <a:spcPts val="0"/>
                        </a:spcBef>
                        <a:spcAft>
                          <a:spcPts val="0"/>
                        </a:spcAft>
                      </a:pPr>
                      <a:r>
                        <a:rPr lang="en-US" sz="1100">
                          <a:effectLst/>
                        </a:rPr>
                        <a:t>Half-street closure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smtClean="0">
                          <a:effectLst/>
                          <a:latin typeface="+mn-lt"/>
                          <a:ea typeface="+mn-ea"/>
                          <a:cs typeface="+mn-cs"/>
                        </a:rPr>
                        <a:t>Restricts</a:t>
                      </a:r>
                      <a:r>
                        <a:rPr lang="en-US" sz="1100" baseline="0" dirty="0" smtClean="0">
                          <a:effectLst/>
                          <a:latin typeface="+mn-lt"/>
                          <a:ea typeface="+mn-ea"/>
                          <a:cs typeface="+mn-cs"/>
                        </a:rPr>
                        <a:t> access for all drivers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r h="123791">
                <a:tc>
                  <a:txBody>
                    <a:bodyPr/>
                    <a:lstStyle/>
                    <a:p>
                      <a:pPr marL="0" marR="0">
                        <a:lnSpc>
                          <a:spcPct val="107000"/>
                        </a:lnSpc>
                        <a:spcBef>
                          <a:spcPts val="0"/>
                        </a:spcBef>
                        <a:spcAft>
                          <a:spcPts val="0"/>
                        </a:spcAft>
                      </a:pPr>
                      <a:r>
                        <a:rPr lang="en-US" sz="1100" dirty="0">
                          <a:effectLst/>
                        </a:rPr>
                        <a:t>Diagonal diverter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c>
                  <a:txBody>
                    <a:bodyPr/>
                    <a:lstStyle/>
                    <a:p>
                      <a:pPr marL="0" marR="0">
                        <a:lnSpc>
                          <a:spcPct val="107000"/>
                        </a:lnSpc>
                        <a:spcBef>
                          <a:spcPts val="0"/>
                        </a:spcBef>
                        <a:spcAft>
                          <a:spcPts val="0"/>
                        </a:spcAft>
                      </a:pPr>
                      <a:r>
                        <a:rPr lang="en-US" sz="1100" dirty="0" smtClean="0">
                          <a:effectLst/>
                          <a:latin typeface="+mn-lt"/>
                          <a:ea typeface="+mn-ea"/>
                          <a:cs typeface="+mn-cs"/>
                        </a:rPr>
                        <a:t>Restricts</a:t>
                      </a:r>
                      <a:r>
                        <a:rPr lang="en-US" sz="1100" baseline="0" dirty="0" smtClean="0">
                          <a:effectLst/>
                          <a:latin typeface="+mn-lt"/>
                          <a:ea typeface="+mn-ea"/>
                          <a:cs typeface="+mn-cs"/>
                        </a:rPr>
                        <a:t> access for all drivers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608" marR="39608" marT="0" marB="0"/>
                </a:tc>
              </a:tr>
            </a:tbl>
          </a:graphicData>
        </a:graphic>
      </p:graphicFrame>
    </p:spTree>
    <p:extLst>
      <p:ext uri="{BB962C8B-B14F-4D97-AF65-F5344CB8AC3E}">
        <p14:creationId xmlns:p14="http://schemas.microsoft.com/office/powerpoint/2010/main" val="2975816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TotalTime>
  <Words>1213</Words>
  <Application>Microsoft Office PowerPoint</Application>
  <PresentationFormat>On-screen Show (4:3)</PresentationFormat>
  <Paragraphs>190</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Times New Roman</vt:lpstr>
      <vt:lpstr>Wingdings</vt:lpstr>
      <vt:lpstr>1_Office Theme</vt:lpstr>
      <vt:lpstr>EAST MAIN STATION AREA PLAN CITIZEN ADVISORY COMMITTEE</vt:lpstr>
      <vt:lpstr>PROJECT UPDATE &amp; NEXT STEPS</vt:lpstr>
      <vt:lpstr>PowerPoint Presentation</vt:lpstr>
      <vt:lpstr>CONTEXT </vt:lpstr>
      <vt:lpstr>G.  NEIGHBORHOOD ACCESS (motorized and non-motorized)</vt:lpstr>
      <vt:lpstr>PowerPoint Presentation</vt:lpstr>
      <vt:lpstr>Strategy a) - Update the city’s traffic calming guidelines to lower the speed threshold for the implementation of traffic calming measures around light rail stations</vt:lpstr>
      <vt:lpstr>Strategy b) - Continue to monitor and enforce access restrictions from downtown to 108th Avenue SE </vt:lpstr>
      <vt:lpstr>Strategy c) - Coordinate additional traffic calming measures for 108th Avenue SE with measures for 109th Avenue SE to discourage cut-through traffic and maintain safety on local streets </vt:lpstr>
      <vt:lpstr>Strategy d) - Maintain the existing access restrictions at Main Street and 110th Avenue SE</vt:lpstr>
      <vt:lpstr>Strategy e) - Add a protected left turn signal phase for westbound Main Street to southbound 108th Avenue SE to facilitate residential neighborhood access</vt:lpstr>
      <vt:lpstr>Strategy f) - Evaluate the potential for marked crosswalks or other treatments to better highlight pedestrian crossings at SE 2nd St and SE 11th St from existing sidewalk that leads out of the these streets to the existing sidewalk on the west side of 108th Ave SE </vt:lpstr>
      <vt:lpstr>Strategy g) - Install sidewalk on at least one side of SE 16th St from Bellevue Way to 108th Ave SE  </vt:lpstr>
      <vt:lpstr>Strategy h) - Incorporate the recommendations of the East Main Station Area Plan into subsequent studies and programs (e.g. multi modal level-of-service, corridor studies) to achieve the vision for Main Street</vt:lpstr>
      <vt:lpstr>PowerPoint Presentation</vt:lpstr>
      <vt:lpstr>H.  FUTURE LAND USES FOR REDEVELOPMENT AREA</vt:lpstr>
      <vt:lpstr>PowerPoint Presentation</vt:lpstr>
      <vt:lpstr>OLB between Main &amp; SE 6th</vt:lpstr>
      <vt:lpstr>PowerPoint Presentation</vt:lpstr>
      <vt:lpstr>OLB between Main &amp; SE 6th</vt:lpstr>
      <vt:lpstr>PowerPoint Presentation</vt:lpstr>
      <vt:lpstr>Building Height Examples</vt:lpstr>
      <vt:lpstr>Mount Rainier View Corridor</vt:lpstr>
      <vt:lpstr>OLB between Main &amp; SE 6th</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MAIN STATION AREA PLAN CITIZEN ADVISORY COMMITTEE</dc:title>
  <dc:creator>Harris, Philip S.</dc:creator>
  <cp:lastModifiedBy>Harris, Philip S.</cp:lastModifiedBy>
  <cp:revision>2</cp:revision>
  <dcterms:created xsi:type="dcterms:W3CDTF">2016-01-27T23:11:42Z</dcterms:created>
  <dcterms:modified xsi:type="dcterms:W3CDTF">2016-01-27T23:29:08Z</dcterms:modified>
</cp:coreProperties>
</file>