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1407" r:id="rId2"/>
    <p:sldId id="1572" r:id="rId3"/>
    <p:sldId id="1702" r:id="rId4"/>
    <p:sldId id="1709" r:id="rId5"/>
    <p:sldId id="1711" r:id="rId6"/>
    <p:sldId id="1712" r:id="rId7"/>
    <p:sldId id="1704" r:id="rId8"/>
    <p:sldId id="1713" r:id="rId9"/>
    <p:sldId id="1714" r:id="rId10"/>
    <p:sldId id="1716" r:id="rId11"/>
    <p:sldId id="1715" r:id="rId12"/>
    <p:sldId id="1703" r:id="rId13"/>
    <p:sldId id="1663" r:id="rId14"/>
    <p:sldId id="1700" r:id="rId15"/>
    <p:sldId id="1705" r:id="rId16"/>
    <p:sldId id="1706" r:id="rId17"/>
    <p:sldId id="1708" r:id="rId18"/>
    <p:sldId id="1707" r:id="rId19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ad, Elizabeth" initials="SE" lastIdx="11" clrIdx="0">
    <p:extLst>
      <p:ext uri="{19B8F6BF-5375-455C-9EA6-DF929625EA0E}">
        <p15:presenceInfo xmlns:p15="http://schemas.microsoft.com/office/powerpoint/2012/main" userId="S-1-5-21-1206157109-414143516-1849977318-26392" providerId="AD"/>
      </p:ext>
    </p:extLst>
  </p:cmAuthor>
  <p:cmAuthor id="2" name="Byers, Trish (Patricia)" initials="BT(" lastIdx="1" clrIdx="1">
    <p:extLst>
      <p:ext uri="{19B8F6BF-5375-455C-9EA6-DF929625EA0E}">
        <p15:presenceInfo xmlns:p15="http://schemas.microsoft.com/office/powerpoint/2012/main" userId="S-1-5-21-1206157109-414143516-1849977318-368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3399"/>
    <a:srgbClr val="00FF00"/>
    <a:srgbClr val="FFFF99"/>
    <a:srgbClr val="1E3446"/>
    <a:srgbClr val="243F5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20" autoAdjust="0"/>
    <p:restoredTop sz="89655" autoAdjust="0"/>
  </p:normalViewPr>
  <p:slideViewPr>
    <p:cSldViewPr>
      <p:cViewPr varScale="1">
        <p:scale>
          <a:sx n="76" d="100"/>
          <a:sy n="76" d="100"/>
        </p:scale>
        <p:origin x="1013" y="67"/>
      </p:cViewPr>
      <p:guideLst>
        <p:guide orient="horz" pos="2160"/>
        <p:guide pos="1584"/>
      </p:guideLst>
    </p:cSldViewPr>
  </p:slideViewPr>
  <p:outlineViewPr>
    <p:cViewPr>
      <p:scale>
        <a:sx n="33" d="100"/>
        <a:sy n="33" d="100"/>
      </p:scale>
      <p:origin x="0" y="-3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3013868" cy="461333"/>
          </a:xfrm>
          <a:prstGeom prst="rect">
            <a:avLst/>
          </a:prstGeom>
        </p:spPr>
        <p:txBody>
          <a:bodyPr vert="horz" lIns="90383" tIns="45192" rIns="90383" bIns="4519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09" y="2"/>
            <a:ext cx="3013868" cy="461333"/>
          </a:xfrm>
          <a:prstGeom prst="rect">
            <a:avLst/>
          </a:prstGeom>
        </p:spPr>
        <p:txBody>
          <a:bodyPr vert="horz" lIns="90383" tIns="45192" rIns="90383" bIns="45192" rtlCol="0"/>
          <a:lstStyle>
            <a:lvl1pPr algn="r">
              <a:defRPr sz="1100"/>
            </a:lvl1pPr>
          </a:lstStyle>
          <a:p>
            <a:fld id="{201328AF-EDFA-4CD9-A230-51AD46617569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8773174"/>
            <a:ext cx="3013868" cy="461333"/>
          </a:xfrm>
          <a:prstGeom prst="rect">
            <a:avLst/>
          </a:prstGeom>
        </p:spPr>
        <p:txBody>
          <a:bodyPr vert="horz" lIns="90383" tIns="45192" rIns="90383" bIns="4519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09" y="8773174"/>
            <a:ext cx="3013868" cy="461333"/>
          </a:xfrm>
          <a:prstGeom prst="rect">
            <a:avLst/>
          </a:prstGeom>
        </p:spPr>
        <p:txBody>
          <a:bodyPr vert="horz" lIns="90383" tIns="45192" rIns="90383" bIns="45192" rtlCol="0" anchor="b"/>
          <a:lstStyle>
            <a:lvl1pPr algn="r">
              <a:defRPr sz="1100"/>
            </a:lvl1pPr>
          </a:lstStyle>
          <a:p>
            <a:fld id="{679B1F90-0F88-45CE-BFAE-F4755F9B3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094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1323" tIns="45660" rIns="91323" bIns="45660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8" y="0"/>
            <a:ext cx="3013763" cy="461804"/>
          </a:xfrm>
          <a:prstGeom prst="rect">
            <a:avLst/>
          </a:prstGeom>
        </p:spPr>
        <p:txBody>
          <a:bodyPr vert="horz" lIns="91323" tIns="45660" rIns="91323" bIns="45660" rtlCol="0"/>
          <a:lstStyle>
            <a:lvl1pPr algn="r">
              <a:defRPr sz="1100"/>
            </a:lvl1pPr>
          </a:lstStyle>
          <a:p>
            <a:fld id="{03781303-EFFB-4778-9E47-31319D8BBA50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695325"/>
            <a:ext cx="4614862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3" tIns="45660" rIns="91323" bIns="456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387136"/>
            <a:ext cx="5563870" cy="4156234"/>
          </a:xfrm>
          <a:prstGeom prst="rect">
            <a:avLst/>
          </a:prstGeom>
        </p:spPr>
        <p:txBody>
          <a:bodyPr vert="horz" lIns="91323" tIns="45660" rIns="91323" bIns="45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3763" cy="461804"/>
          </a:xfrm>
          <a:prstGeom prst="rect">
            <a:avLst/>
          </a:prstGeom>
        </p:spPr>
        <p:txBody>
          <a:bodyPr vert="horz" lIns="91323" tIns="45660" rIns="91323" bIns="45660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8" y="8772670"/>
            <a:ext cx="3013763" cy="461804"/>
          </a:xfrm>
          <a:prstGeom prst="rect">
            <a:avLst/>
          </a:prstGeom>
        </p:spPr>
        <p:txBody>
          <a:bodyPr vert="horz" lIns="91323" tIns="45660" rIns="91323" bIns="45660" rtlCol="0" anchor="b"/>
          <a:lstStyle>
            <a:lvl1pPr algn="r">
              <a:defRPr sz="1100"/>
            </a:lvl1pPr>
          </a:lstStyle>
          <a:p>
            <a:fld id="{89DBADBD-134D-4094-8E4F-C33F58605F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360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1F70A-0E2E-41A0-A527-5A3C30AFA9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185DE3B-39FF-4318-AB58-D9D19A4109DB}" type="datetime1">
              <a:rPr lang="en-US" smtClean="0"/>
              <a:t>10/26/2016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2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B4286E-9430-4F4F-80D8-865C8D630174}" type="datetime1">
              <a:rPr lang="en-US" smtClean="0"/>
              <a:t>10/26/2016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2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B43D35-77BD-4ED1-B6AE-BA8DD22AF571}" type="datetime1">
              <a:rPr lang="en-US" smtClean="0"/>
              <a:t>10/26/2016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1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B43D35-77BD-4ED1-B6AE-BA8DD22AF571}" type="datetime1">
              <a:rPr lang="en-US" smtClean="0"/>
              <a:t>10/26/2016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7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781303-EFFB-4778-9E47-31319D8BBA50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BADBD-134D-4094-8E4F-C33F58605F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5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781303-EFFB-4778-9E47-31319D8BBA50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BADBD-134D-4094-8E4F-C33F58605F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B43D35-77BD-4ED1-B6AE-BA8DD22AF571}" type="datetime1">
              <a:rPr lang="en-US" smtClean="0"/>
              <a:t>10/26/2016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8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B43D35-77BD-4ED1-B6AE-BA8DD22AF571}" type="datetime1">
              <a:rPr lang="en-US" smtClean="0"/>
              <a:t>10/26/2016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4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2004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1600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1600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7696200" y="6156324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70AFB87-F902-4DA4-A242-177165D8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59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48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533400" cy="381000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23F0F0-F668-4E30-8750-E6120831E0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48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533400" cy="381000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23F0F0-F668-4E30-8750-E6120831E0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1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6178"/>
            <a:ext cx="8153400" cy="7620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474940"/>
            <a:ext cx="8153400" cy="4495800"/>
          </a:xfrm>
        </p:spPr>
        <p:txBody>
          <a:bodyPr/>
          <a:lstStyle>
            <a:lvl1pPr marL="320040" indent="-320040">
              <a:buClr>
                <a:schemeClr val="accent2">
                  <a:lumMod val="75000"/>
                </a:schemeClr>
              </a:buClr>
              <a:buSzPct val="115000"/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82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121074"/>
            <a:ext cx="88392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9600"/>
            <a:ext cx="9144000" cy="14478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3058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65" y="276519"/>
            <a:ext cx="8153400" cy="609600"/>
          </a:xfrm>
        </p:spPr>
        <p:txBody>
          <a:bodyPr>
            <a:noAutofit/>
          </a:bodyPr>
          <a:lstStyle>
            <a:lvl1pPr>
              <a:defRPr sz="42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143000"/>
            <a:ext cx="8153400" cy="495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18872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6381"/>
            <a:ext cx="8553450" cy="1143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  <p:sldLayoutId id="2147483681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byers@bellevuewa.gov" TargetMode="External"/><Relationship Id="rId5" Type="http://schemas.openxmlformats.org/officeDocument/2006/relationships/hyperlink" Target="mailto:EAKing@bellevuewa.gov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00876"/>
            <a:ext cx="8801101" cy="1295400"/>
          </a:xfrm>
        </p:spPr>
        <p:txBody>
          <a:bodyPr>
            <a:noAutofit/>
          </a:bodyPr>
          <a:lstStyle/>
          <a:p>
            <a:pPr marL="115888"/>
            <a:r>
              <a:rPr lang="en-US" sz="4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Downtown Livability Initiative</a:t>
            </a:r>
            <a:r>
              <a:rPr lang="en-US" sz="4800" spc="3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en-US" sz="4800" spc="3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en-US" sz="2400" spc="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 descr="COB 4394"/>
          <p:cNvPicPr>
            <a:picLocks noChangeAspect="1" noChangeArrowheads="1"/>
          </p:cNvPicPr>
          <p:nvPr/>
        </p:nvPicPr>
        <p:blipFill>
          <a:blip r:embed="rId3" cstate="print"/>
          <a:srcRect r="18649"/>
          <a:stretch>
            <a:fillRect/>
          </a:stretch>
        </p:blipFill>
        <p:spPr bwMode="auto">
          <a:xfrm>
            <a:off x="6057900" y="3907482"/>
            <a:ext cx="2790712" cy="25674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5" descr="COB 06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09541"/>
            <a:ext cx="2738637" cy="25674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6" descr="ADJ BP 189"/>
          <p:cNvPicPr>
            <a:picLocks noChangeAspect="1" noChangeArrowheads="1"/>
          </p:cNvPicPr>
          <p:nvPr/>
        </p:nvPicPr>
        <p:blipFill>
          <a:blip r:embed="rId5" cstate="print"/>
          <a:srcRect r="26264"/>
          <a:stretch>
            <a:fillRect/>
          </a:stretch>
        </p:blipFill>
        <p:spPr bwMode="auto">
          <a:xfrm>
            <a:off x="3108493" y="3907482"/>
            <a:ext cx="2808150" cy="25674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97918" y="2438400"/>
            <a:ext cx="7317482" cy="1212656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Planning Commission Study Session  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October 26,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2016</a:t>
            </a:r>
          </a:p>
        </p:txBody>
      </p:sp>
      <p:pic>
        <p:nvPicPr>
          <p:cNvPr id="13" name="Picture 4" descr="BluCtyS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2369111"/>
            <a:ext cx="990600" cy="117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3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20-Foot Linear Buffer</a:t>
            </a:r>
            <a:endParaRPr lang="en-US" dirty="0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0" t="8124" r="15010" b="9274"/>
          <a:stretch/>
        </p:blipFill>
        <p:spPr>
          <a:xfrm>
            <a:off x="1676400" y="1162352"/>
            <a:ext cx="5882390" cy="5695648"/>
          </a:xfrm>
        </p:spPr>
      </p:pic>
      <p:cxnSp>
        <p:nvCxnSpPr>
          <p:cNvPr id="14" name="Straight Arrow Connector 13"/>
          <p:cNvCxnSpPr/>
          <p:nvPr/>
        </p:nvCxnSpPr>
        <p:spPr>
          <a:xfrm>
            <a:off x="5943599" y="5807999"/>
            <a:ext cx="304799" cy="440401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45668"/>
            <a:ext cx="22707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Perimeter Overlay A-3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20-Foot Linear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599" y="1397575"/>
            <a:ext cx="4429125" cy="507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Considerations Relative to Perimeter Overlay A-3 </a:t>
            </a:r>
            <a:endParaRPr lang="en-US" sz="2400" b="1" dirty="0" smtClean="0"/>
          </a:p>
          <a:p>
            <a:r>
              <a:rPr lang="en-US" sz="2200" dirty="0"/>
              <a:t>A</a:t>
            </a:r>
            <a:r>
              <a:rPr lang="en-US" sz="2200" dirty="0" smtClean="0"/>
              <a:t>djacent </a:t>
            </a:r>
            <a:r>
              <a:rPr lang="en-US" sz="2200" dirty="0" smtClean="0"/>
              <a:t>to East Main Light Rail </a:t>
            </a:r>
            <a:r>
              <a:rPr lang="en-US" sz="2200" dirty="0" smtClean="0"/>
              <a:t>Station</a:t>
            </a:r>
          </a:p>
          <a:p>
            <a:r>
              <a:rPr lang="en-US" sz="2200" dirty="0" smtClean="0"/>
              <a:t>Main Street in this area p</a:t>
            </a:r>
            <a:r>
              <a:rPr lang="en-US" sz="2200" dirty="0" smtClean="0"/>
              <a:t>roposed </a:t>
            </a:r>
            <a:r>
              <a:rPr lang="en-US" sz="2200" dirty="0" smtClean="0"/>
              <a:t>to be designated as Commercial </a:t>
            </a:r>
            <a:r>
              <a:rPr lang="en-US" sz="2200" dirty="0" smtClean="0"/>
              <a:t>Street </a:t>
            </a:r>
            <a:r>
              <a:rPr lang="en-US" sz="2200" dirty="0" smtClean="0"/>
              <a:t>(50% </a:t>
            </a:r>
            <a:r>
              <a:rPr lang="en-US" sz="2200" dirty="0" smtClean="0"/>
              <a:t>pedestrian-activated frontage</a:t>
            </a:r>
            <a:r>
              <a:rPr lang="en-US" sz="2200" dirty="0" smtClean="0"/>
              <a:t> minimum; </a:t>
            </a:r>
            <a:r>
              <a:rPr lang="en-US" sz="2200" dirty="0" smtClean="0"/>
              <a:t>major point of interest every 75 feet of frontage)</a:t>
            </a:r>
          </a:p>
          <a:p>
            <a:r>
              <a:rPr lang="en-US" sz="2200" dirty="0" smtClean="0"/>
              <a:t>16-foot sidewalks</a:t>
            </a:r>
          </a:p>
          <a:p>
            <a:r>
              <a:rPr lang="en-US" sz="2200" dirty="0" smtClean="0"/>
              <a:t>Relationship to upper level building </a:t>
            </a:r>
            <a:r>
              <a:rPr lang="en-US" sz="2200" dirty="0" err="1" smtClean="0"/>
              <a:t>stepback</a:t>
            </a:r>
            <a:r>
              <a:rPr lang="en-US" sz="2200" dirty="0" smtClean="0"/>
              <a:t> per current code</a:t>
            </a: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0" t="50556" r="23021" b="6111"/>
          <a:stretch/>
        </p:blipFill>
        <p:spPr>
          <a:xfrm>
            <a:off x="4829175" y="1716440"/>
            <a:ext cx="4162425" cy="47224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Freeform 7"/>
          <p:cNvSpPr/>
          <p:nvPr/>
        </p:nvSpPr>
        <p:spPr>
          <a:xfrm>
            <a:off x="7353300" y="2619375"/>
            <a:ext cx="619125" cy="342900"/>
          </a:xfrm>
          <a:custGeom>
            <a:avLst/>
            <a:gdLst>
              <a:gd name="connsiteX0" fmla="*/ 609600 w 619125"/>
              <a:gd name="connsiteY0" fmla="*/ 19050 h 342900"/>
              <a:gd name="connsiteX1" fmla="*/ 0 w 619125"/>
              <a:gd name="connsiteY1" fmla="*/ 0 h 342900"/>
              <a:gd name="connsiteX2" fmla="*/ 0 w 619125"/>
              <a:gd name="connsiteY2" fmla="*/ 85725 h 342900"/>
              <a:gd name="connsiteX3" fmla="*/ 152400 w 619125"/>
              <a:gd name="connsiteY3" fmla="*/ 114300 h 342900"/>
              <a:gd name="connsiteX4" fmla="*/ 152400 w 619125"/>
              <a:gd name="connsiteY4" fmla="*/ 114300 h 342900"/>
              <a:gd name="connsiteX5" fmla="*/ 152400 w 619125"/>
              <a:gd name="connsiteY5" fmla="*/ 190500 h 342900"/>
              <a:gd name="connsiteX6" fmla="*/ 219075 w 619125"/>
              <a:gd name="connsiteY6" fmla="*/ 180975 h 342900"/>
              <a:gd name="connsiteX7" fmla="*/ 333375 w 619125"/>
              <a:gd name="connsiteY7" fmla="*/ 342900 h 342900"/>
              <a:gd name="connsiteX8" fmla="*/ 419100 w 619125"/>
              <a:gd name="connsiteY8" fmla="*/ 304800 h 342900"/>
              <a:gd name="connsiteX9" fmla="*/ 619125 w 619125"/>
              <a:gd name="connsiteY9" fmla="*/ 266700 h 342900"/>
              <a:gd name="connsiteX10" fmla="*/ 609600 w 619125"/>
              <a:gd name="connsiteY10" fmla="*/ 190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125" h="342900">
                <a:moveTo>
                  <a:pt x="609600" y="19050"/>
                </a:moveTo>
                <a:lnTo>
                  <a:pt x="0" y="0"/>
                </a:lnTo>
                <a:lnTo>
                  <a:pt x="0" y="85725"/>
                </a:lnTo>
                <a:lnTo>
                  <a:pt x="152400" y="114300"/>
                </a:lnTo>
                <a:lnTo>
                  <a:pt x="152400" y="114300"/>
                </a:lnTo>
                <a:lnTo>
                  <a:pt x="152400" y="190500"/>
                </a:lnTo>
                <a:lnTo>
                  <a:pt x="219075" y="180975"/>
                </a:lnTo>
                <a:lnTo>
                  <a:pt x="333375" y="342900"/>
                </a:lnTo>
                <a:lnTo>
                  <a:pt x="419100" y="304800"/>
                </a:lnTo>
                <a:lnTo>
                  <a:pt x="619125" y="266700"/>
                </a:lnTo>
                <a:lnTo>
                  <a:pt x="609600" y="190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1E3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72400" y="2971800"/>
            <a:ext cx="304800" cy="304800"/>
          </a:xfrm>
          <a:prstGeom prst="ellipse">
            <a:avLst/>
          </a:prstGeom>
          <a:noFill/>
          <a:ln w="12700">
            <a:solidFill>
              <a:srgbClr val="1E3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2895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13716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BUILDING SIDEWALK RELATIONSHIP GUIDELINES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315200" y="2412496"/>
            <a:ext cx="723900" cy="29051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611682"/>
            <a:ext cx="7772400" cy="1600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Single Tower Height in Perimeter Overlay B-2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3796605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Tonight – Commission direction regarding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maximum building heights for single tower projects in Perimeter Overlay B-2 (Deep B District). </a:t>
            </a:r>
          </a:p>
        </p:txBody>
      </p:sp>
      <p:sp>
        <p:nvSpPr>
          <p:cNvPr id="7" name="Slide Number Placeholder 12"/>
          <p:cNvSpPr txBox="1">
            <a:spLocks/>
          </p:cNvSpPr>
          <p:nvPr/>
        </p:nvSpPr>
        <p:spPr>
          <a:xfrm>
            <a:off x="8369300" y="6477000"/>
            <a:ext cx="774700" cy="381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0AFB87-F902-4DA4-A242-177165D818E7}" type="slidenum">
              <a:rPr lang="en-US" sz="1800" smtClean="0"/>
              <a:pPr/>
              <a:t>12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51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Perimeter Overlay B-2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0" t="8124" r="15010" b="9274"/>
          <a:stretch/>
        </p:blipFill>
        <p:spPr>
          <a:xfrm>
            <a:off x="3261610" y="1167432"/>
            <a:ext cx="5882390" cy="5695648"/>
          </a:xfrm>
        </p:spPr>
      </p:pic>
      <p:sp>
        <p:nvSpPr>
          <p:cNvPr id="7" name="Rectangle 6"/>
          <p:cNvSpPr/>
          <p:nvPr/>
        </p:nvSpPr>
        <p:spPr>
          <a:xfrm>
            <a:off x="228600" y="1371600"/>
            <a:ext cx="2819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Preliminary Commission Recommendation: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tower residential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allowed 160-240 feet with a 200-foot average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(plus 10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interesting roof form, façade articulation).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ossible alternatives for area east of 102nd: (1) retain current recommendation of 160 feet; (2) use the 200-foot average for multiple tower projects; or (3) allow single tower projects the same maximum height as multiple tower projects of 240 feet.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6575" y="1752601"/>
            <a:ext cx="881625" cy="12192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191000" y="1752601"/>
            <a:ext cx="0" cy="121920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89318" y="2057401"/>
            <a:ext cx="400059" cy="30480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1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Perimeter Overlay B-2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188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" y="1143000"/>
            <a:ext cx="9144000" cy="4188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2362200"/>
            <a:ext cx="1696496" cy="237436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4048648" y="2362200"/>
            <a:ext cx="0" cy="2374367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452" y="2680900"/>
            <a:ext cx="2270784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West of 102nd: Two larger parcels under same ownership, ability to average multiple towers.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680900"/>
            <a:ext cx="320040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East of 102nd: Fragmented ownership, could potentially have 3-4 single tower projects. Also includes portion of Fortress development </a:t>
            </a:r>
            <a:r>
              <a:rPr lang="en-US" dirty="0">
                <a:latin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</a:rPr>
              <a:t>oncept.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2" y="5486400"/>
            <a:ext cx="833209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Considerations: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 sizes and ability to reach maximum height, proximity to adjacent single family neighborhoods, consistency with CAC recommendations relative to variable tower heights in this area.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611682"/>
            <a:ext cx="7772400" cy="1600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Urban Land Institute (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ULI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) Technical Assistance Panel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3796605"/>
            <a:ext cx="7835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Tonight – Staff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overview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ULI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Technical Assistance Panel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for incentive modeling review to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occur in December; answer Commission questions.</a:t>
            </a:r>
          </a:p>
        </p:txBody>
      </p:sp>
      <p:sp>
        <p:nvSpPr>
          <p:cNvPr id="7" name="Slide Number Placeholder 12"/>
          <p:cNvSpPr txBox="1">
            <a:spLocks/>
          </p:cNvSpPr>
          <p:nvPr/>
        </p:nvSpPr>
        <p:spPr>
          <a:xfrm>
            <a:off x="8369300" y="6477000"/>
            <a:ext cx="774700" cy="381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0AFB87-F902-4DA4-A242-177165D818E7}" type="slidenum">
              <a:rPr lang="en-US" sz="1800" smtClean="0"/>
              <a:pPr/>
              <a:t>15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99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ULI</a:t>
            </a:r>
            <a:r>
              <a:rPr lang="en-US" dirty="0" smtClean="0"/>
              <a:t> </a:t>
            </a:r>
            <a:r>
              <a:rPr lang="en-US" dirty="0"/>
              <a:t>Technical Assistance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ULI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Panel arranged for review of Incentive Zoning economic modeling based on Council interest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expert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third-party advice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local government entities and other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Panelists to be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selected by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ULI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Northwest from their membership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Convene for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about 1.5 days’ worth of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meetings (targeting December 5 and December 15)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review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 to be completed by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Berk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consider stakeholder input, and ultimately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set of recommendations for City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</a:p>
        </p:txBody>
      </p:sp>
    </p:spTree>
    <p:extLst>
      <p:ext uri="{BB962C8B-B14F-4D97-AF65-F5344CB8AC3E}">
        <p14:creationId xmlns:p14="http://schemas.microsoft.com/office/powerpoint/2010/main" val="210322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4940"/>
            <a:ext cx="8378952" cy="5154460"/>
          </a:xfrm>
        </p:spPr>
        <p:txBody>
          <a:bodyPr>
            <a:normAutofit/>
          </a:bodyPr>
          <a:lstStyle/>
          <a:p>
            <a:r>
              <a:rPr lang="en-US" dirty="0" smtClean="0"/>
              <a:t>Upcoming Meetings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Nov</a:t>
            </a:r>
            <a:r>
              <a:rPr lang="en-US" sz="2200" dirty="0" smtClean="0"/>
              <a:t>. 9: Commission Input on Outstanding Downtown Code 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Nov. 10 or Nov 17: Release of Installment 2b of Code </a:t>
            </a:r>
            <a:r>
              <a:rPr lang="en-US" sz="2200" dirty="0" smtClean="0"/>
              <a:t>Package (Design Guidelines, Process, Amenity List)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Dec. 5: </a:t>
            </a:r>
            <a:r>
              <a:rPr lang="en-US" sz="2200" i="1" dirty="0" smtClean="0"/>
              <a:t>Tentative date for </a:t>
            </a:r>
            <a:r>
              <a:rPr lang="en-US" sz="2200" i="1" dirty="0" smtClean="0"/>
              <a:t>ULI</a:t>
            </a:r>
            <a:r>
              <a:rPr lang="en-US" sz="2200" i="1" dirty="0" smtClean="0"/>
              <a:t> Briefing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Dec. 7: Commission Review </a:t>
            </a:r>
            <a:r>
              <a:rPr lang="en-US" sz="2200" dirty="0"/>
              <a:t>of Consolidated Code </a:t>
            </a:r>
            <a:r>
              <a:rPr lang="en-US" sz="2200" dirty="0" smtClean="0"/>
              <a:t>Package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Dec. 14: Commission Review </a:t>
            </a:r>
            <a:r>
              <a:rPr lang="en-US" sz="2200" dirty="0"/>
              <a:t>of Consolidated Code </a:t>
            </a:r>
            <a:r>
              <a:rPr lang="en-US" sz="2200" dirty="0" smtClean="0"/>
              <a:t>Package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Dec. 15: </a:t>
            </a:r>
            <a:r>
              <a:rPr lang="en-US" sz="2200" i="1" dirty="0" smtClean="0"/>
              <a:t>ULI</a:t>
            </a:r>
            <a:r>
              <a:rPr lang="en-US" sz="2200" i="1" dirty="0" smtClean="0"/>
              <a:t> Panel 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Q1 2017: </a:t>
            </a:r>
            <a:r>
              <a:rPr lang="en-US" sz="2200" dirty="0"/>
              <a:t>F</a:t>
            </a:r>
            <a:r>
              <a:rPr lang="en-US" sz="2200" dirty="0" smtClean="0"/>
              <a:t>ormal </a:t>
            </a:r>
            <a:r>
              <a:rPr lang="en-US" sz="2200" dirty="0"/>
              <a:t>public hearing on the Consolidated Code Package including the Incentive Zoning </a:t>
            </a:r>
            <a:r>
              <a:rPr lang="en-US" sz="2200" dirty="0" smtClean="0"/>
              <a:t>System; Commission Deliberations and Transmittal to Council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632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0" y="1282352"/>
            <a:ext cx="2286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r="-301"/>
          <a:stretch/>
        </p:blipFill>
        <p:spPr>
          <a:xfrm>
            <a:off x="215030" y="3149252"/>
            <a:ext cx="22860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/>
        </p:blipFill>
        <p:spPr>
          <a:xfrm>
            <a:off x="2619562" y="1282352"/>
            <a:ext cx="6375679" cy="5372100"/>
          </a:xfrm>
          <a:prstGeom prst="rect">
            <a:avLst/>
          </a:prstGeom>
        </p:spPr>
      </p:pic>
      <p:sp>
        <p:nvSpPr>
          <p:cNvPr id="5" name="Slide Number Placeholder 12"/>
          <p:cNvSpPr txBox="1">
            <a:spLocks/>
          </p:cNvSpPr>
          <p:nvPr/>
        </p:nvSpPr>
        <p:spPr>
          <a:xfrm>
            <a:off x="8369300" y="6477000"/>
            <a:ext cx="774700" cy="381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0AFB87-F902-4DA4-A242-177165D818E7}" type="slidenum">
              <a:rPr lang="en-US" sz="1800" smtClean="0"/>
              <a:pPr/>
              <a:t>18</a:t>
            </a:fld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805953" y="1945789"/>
            <a:ext cx="5715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Emil King, Strategic Planning Manager,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EAKing@bellevuewa.gov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452-7223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2673686"/>
            <a:ext cx="5715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Trish Byers, Code Development Manager,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pbyers@bellevuewa.gov</a:t>
            </a:r>
            <a:r>
              <a:rPr lang="en-US" dirty="0" smtClean="0">
                <a:solidFill>
                  <a:schemeClr val="bg1"/>
                </a:solidFill>
              </a:rPr>
              <a:t>, 452-4241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523305"/>
            <a:ext cx="5638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http://www.bellevuewa.gov/downtown-livability.htm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77987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Downtown Livability </a:t>
            </a:r>
            <a:endParaRPr lang="en-US" sz="4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– Where We Are Now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672" y="1324833"/>
            <a:ext cx="85235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PUBLIC ENGAGEMENT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6979362" y="1873291"/>
            <a:ext cx="1859838" cy="1097280"/>
          </a:xfrm>
          <a:prstGeom prst="homePlate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1638" algn="ctr"/>
            <a:r>
              <a:rPr lang="en-US" sz="1600" b="1" dirty="0" smtClean="0"/>
              <a:t>Council Consideration for Adoption</a:t>
            </a:r>
            <a:endParaRPr lang="en-US" sz="1600" b="1" dirty="0"/>
          </a:p>
        </p:txBody>
      </p:sp>
      <p:sp>
        <p:nvSpPr>
          <p:cNvPr id="10" name="Pentagon 9"/>
          <p:cNvSpPr/>
          <p:nvPr/>
        </p:nvSpPr>
        <p:spPr>
          <a:xfrm>
            <a:off x="4572000" y="1873291"/>
            <a:ext cx="2895600" cy="1097280"/>
          </a:xfrm>
          <a:prstGeom prst="homePlate">
            <a:avLst>
              <a:gd name="adj" fmla="val 34416"/>
            </a:avLst>
          </a:prstGeom>
          <a:solidFill>
            <a:srgbClr val="0066CC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1638" algn="ctr"/>
            <a:r>
              <a:rPr lang="en-US" dirty="0" smtClean="0"/>
              <a:t>Planning Commission Review and Refinement</a:t>
            </a:r>
          </a:p>
          <a:p>
            <a:pPr marL="288925" algn="ctr"/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3401393" y="1873291"/>
            <a:ext cx="1600200" cy="1097280"/>
          </a:xfrm>
          <a:prstGeom prst="homePlate">
            <a:avLst>
              <a:gd name="adj" fmla="val 34416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algn="ctr"/>
            <a:r>
              <a:rPr lang="en-US" sz="1400" b="1" dirty="0" smtClean="0"/>
              <a:t>Council </a:t>
            </a:r>
          </a:p>
          <a:p>
            <a:pPr marL="288925" algn="ctr"/>
            <a:r>
              <a:rPr lang="en-US" sz="1400" b="1" dirty="0" smtClean="0"/>
              <a:t>Receives CAC Recs.</a:t>
            </a:r>
            <a:endParaRPr lang="en-US" sz="1400" b="1" dirty="0"/>
          </a:p>
        </p:txBody>
      </p:sp>
      <p:sp>
        <p:nvSpPr>
          <p:cNvPr id="12" name="Pentagon 11"/>
          <p:cNvSpPr/>
          <p:nvPr/>
        </p:nvSpPr>
        <p:spPr>
          <a:xfrm>
            <a:off x="315672" y="1873291"/>
            <a:ext cx="3477210" cy="1097280"/>
          </a:xfrm>
          <a:prstGeom prst="homePlate">
            <a:avLst>
              <a:gd name="adj" fmla="val 3441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of Council-Appointed Citizen Advisory Committee (CAC)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04370" y="3286570"/>
            <a:ext cx="1539430" cy="400463"/>
            <a:chOff x="5638800" y="3286570"/>
            <a:chExt cx="1539430" cy="400463"/>
          </a:xfrm>
        </p:grpSpPr>
        <p:sp>
          <p:nvSpPr>
            <p:cNvPr id="34" name="Rectangle 33"/>
            <p:cNvSpPr/>
            <p:nvPr/>
          </p:nvSpPr>
          <p:spPr>
            <a:xfrm>
              <a:off x="5638800" y="3286570"/>
              <a:ext cx="1539430" cy="400463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3319402"/>
              <a:ext cx="1516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</a:rPr>
                <a:t>We Are Here</a:t>
              </a:r>
              <a:endParaRPr lang="en-US" sz="16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39" name="Pentagon 38"/>
          <p:cNvSpPr/>
          <p:nvPr/>
        </p:nvSpPr>
        <p:spPr>
          <a:xfrm>
            <a:off x="4921035" y="2561789"/>
            <a:ext cx="1230227" cy="372601"/>
          </a:xfrm>
          <a:prstGeom prst="homePlate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Early Wins Ord. 6277 3/7/16</a:t>
            </a:r>
            <a:endParaRPr lang="en-US" sz="1200" b="1" dirty="0"/>
          </a:p>
        </p:txBody>
      </p:sp>
      <p:sp>
        <p:nvSpPr>
          <p:cNvPr id="16" name="5-Point Star 15"/>
          <p:cNvSpPr/>
          <p:nvPr/>
        </p:nvSpPr>
        <p:spPr>
          <a:xfrm>
            <a:off x="6690170" y="3001233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1E3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9907" t="6225" r="10989" b="5730"/>
          <a:stretch/>
        </p:blipFill>
        <p:spPr>
          <a:xfrm rot="21201751">
            <a:off x="372580" y="3158897"/>
            <a:ext cx="1700394" cy="24660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69945" y="4321076"/>
            <a:ext cx="40692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Major Council Direction to Date: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Overall Scope and Project Principles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Charge to Planning Commission re: Review of CAC Recs. (5/2015)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Council Direction on Incentive Zoning (1/2016)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Slide Number Placeholder 12"/>
          <p:cNvSpPr txBox="1">
            <a:spLocks/>
          </p:cNvSpPr>
          <p:nvPr/>
        </p:nvSpPr>
        <p:spPr>
          <a:xfrm>
            <a:off x="8369300" y="6477000"/>
            <a:ext cx="774700" cy="381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0AFB87-F902-4DA4-A242-177165D818E7}" type="slidenum">
              <a:rPr lang="en-US" sz="1800" smtClean="0"/>
              <a:pPr/>
              <a:t>2</a:t>
            </a:fld>
            <a:endParaRPr lang="en-US" sz="1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"/>
          <a:stretch/>
        </p:blipFill>
        <p:spPr bwMode="auto">
          <a:xfrm rot="21171155">
            <a:off x="1025197" y="4526981"/>
            <a:ext cx="1609369" cy="22223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0" t="11009" r="4987" b="2434"/>
          <a:stretch/>
        </p:blipFill>
        <p:spPr bwMode="auto">
          <a:xfrm rot="21147720">
            <a:off x="2302752" y="3209174"/>
            <a:ext cx="2170943" cy="275022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611682"/>
            <a:ext cx="7772400" cy="1600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Application of the Green and Sustainability Factor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3796605"/>
            <a:ext cx="7835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Tonight – Staff to run through sample development project using the Green 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Sustainability Factor. No Commission action is required at this time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. Worksheet to be posted for testing and feedback.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Slide Number Placeholder 12"/>
          <p:cNvSpPr txBox="1">
            <a:spLocks/>
          </p:cNvSpPr>
          <p:nvPr/>
        </p:nvSpPr>
        <p:spPr>
          <a:xfrm>
            <a:off x="8369300" y="6477000"/>
            <a:ext cx="774700" cy="381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0AFB87-F902-4DA4-A242-177165D818E7}" type="slidenum">
              <a:rPr lang="en-US" sz="1800" smtClean="0"/>
              <a:pPr/>
              <a:t>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08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r="16770"/>
          <a:stretch/>
        </p:blipFill>
        <p:spPr>
          <a:xfrm>
            <a:off x="4886326" y="2517381"/>
            <a:ext cx="4257674" cy="3194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Green and Sustainability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7244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Intent: </a:t>
            </a:r>
          </a:p>
          <a:p>
            <a:r>
              <a:rPr lang="en-US" dirty="0" smtClean="0"/>
              <a:t>Offer a menu of elements that all contribute towards livability of Downtown</a:t>
            </a:r>
          </a:p>
          <a:p>
            <a:r>
              <a:rPr lang="en-US" dirty="0" smtClean="0"/>
              <a:t>Help soften and mitigate impacts of dense urban development</a:t>
            </a:r>
          </a:p>
          <a:p>
            <a:r>
              <a:rPr lang="en-US" dirty="0" smtClean="0"/>
              <a:t>Improve sustainability: </a:t>
            </a:r>
            <a:r>
              <a:rPr lang="en-US" dirty="0" smtClean="0"/>
              <a:t>Reduce </a:t>
            </a:r>
            <a:r>
              <a:rPr lang="en-US" dirty="0" smtClean="0"/>
              <a:t>stormwater</a:t>
            </a:r>
            <a:r>
              <a:rPr lang="en-US" dirty="0" smtClean="0"/>
              <a:t> runoff, promote walking and biking, native and drought tolerant plants, pea patches, and encourage green building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Combination of publicly accessible and private features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667" t="13333" r="18333" b="6212"/>
          <a:stretch/>
        </p:blipFill>
        <p:spPr>
          <a:xfrm>
            <a:off x="4569488" y="1212675"/>
            <a:ext cx="4369263" cy="5649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Green and Sustainability Factor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4196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Process: </a:t>
            </a:r>
          </a:p>
          <a:p>
            <a:r>
              <a:rPr lang="en-US" dirty="0" smtClean="0"/>
              <a:t>New developments will </a:t>
            </a:r>
            <a:r>
              <a:rPr lang="en-US" dirty="0" smtClean="0"/>
              <a:t>be </a:t>
            </a:r>
            <a:r>
              <a:rPr lang="en-US" dirty="0" smtClean="0"/>
              <a:t>able to use Green Factor worksheet to test different approaches for their project</a:t>
            </a:r>
            <a:endParaRPr lang="en-US" dirty="0" smtClean="0"/>
          </a:p>
          <a:p>
            <a:r>
              <a:rPr lang="en-US" dirty="0" smtClean="0"/>
              <a:t>Input </a:t>
            </a:r>
            <a:r>
              <a:rPr lang="en-US" dirty="0" smtClean="0"/>
              <a:t>cells for </a:t>
            </a:r>
            <a:r>
              <a:rPr lang="en-US" dirty="0" smtClean="0"/>
              <a:t>square </a:t>
            </a:r>
            <a:r>
              <a:rPr lang="en-US" dirty="0" smtClean="0"/>
              <a:t>footage of planting area, plant totals, annual irrigation budget, type of plants, etc.</a:t>
            </a:r>
          </a:p>
          <a:p>
            <a:r>
              <a:rPr lang="en-US" dirty="0"/>
              <a:t>Menu allows for flexibility by project</a:t>
            </a:r>
          </a:p>
          <a:p>
            <a:r>
              <a:rPr lang="en-US" dirty="0" smtClean="0"/>
              <a:t>Multipliers </a:t>
            </a:r>
            <a:r>
              <a:rPr lang="en-US" dirty="0"/>
              <a:t>are </a:t>
            </a:r>
            <a:r>
              <a:rPr lang="en-US" dirty="0" smtClean="0"/>
              <a:t>weighted for each factor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967450">
            <a:off x="4478618" y="2332346"/>
            <a:ext cx="378467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alibri" panose="020F0502020204030204" pitchFamily="34" charset="0"/>
              </a:rPr>
              <a:t>Sample: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50,486 sf parcel x 0.3 = 15,146 req.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Provided 0.433 or 21,862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9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Stack Green Elements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915400" cy="3810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700" dirty="0" smtClean="0"/>
              <a:t>Example Element: Green Roofs </a:t>
            </a:r>
          </a:p>
          <a:p>
            <a:r>
              <a:rPr lang="en-US" sz="3300" dirty="0" smtClean="0"/>
              <a:t>If a green roof is planted with at least 4” of soil/growing medium the green roof area can be counted as multiple elements:</a:t>
            </a:r>
          </a:p>
          <a:p>
            <a:pPr marL="1543050" indent="-319088">
              <a:buFont typeface="Courier New" panose="02070309020205020404" pitchFamily="49" charset="0"/>
              <a:buChar char="o"/>
            </a:pPr>
            <a:r>
              <a:rPr lang="en-US" sz="3300" dirty="0" smtClean="0"/>
              <a:t>Landscaped areas (</a:t>
            </a:r>
            <a:r>
              <a:rPr lang="en-US" sz="3300" dirty="0" smtClean="0"/>
              <a:t>sq</a:t>
            </a:r>
            <a:r>
              <a:rPr lang="en-US" sz="3300" dirty="0" smtClean="0"/>
              <a:t> </a:t>
            </a:r>
            <a:r>
              <a:rPr lang="en-US" sz="3300" dirty="0" smtClean="0"/>
              <a:t>ft</a:t>
            </a:r>
            <a:r>
              <a:rPr lang="en-US" sz="3300" dirty="0" smtClean="0"/>
              <a:t>), multiplier </a:t>
            </a:r>
            <a:r>
              <a:rPr lang="en-US" sz="3300" dirty="0" smtClean="0"/>
              <a:t>0.1</a:t>
            </a:r>
            <a:endParaRPr lang="en-US" sz="3300" dirty="0" smtClean="0"/>
          </a:p>
          <a:p>
            <a:pPr marL="1543050" indent="-319088">
              <a:buFont typeface="Courier New" panose="02070309020205020404" pitchFamily="49" charset="0"/>
              <a:buChar char="o"/>
            </a:pPr>
            <a:r>
              <a:rPr lang="en-US" sz="3300" dirty="0" smtClean="0"/>
              <a:t>Ground cover areas (</a:t>
            </a:r>
            <a:r>
              <a:rPr lang="en-US" sz="3300" dirty="0" smtClean="0"/>
              <a:t>sq</a:t>
            </a:r>
            <a:r>
              <a:rPr lang="en-US" sz="3300" dirty="0" smtClean="0"/>
              <a:t> </a:t>
            </a:r>
            <a:r>
              <a:rPr lang="en-US" sz="3300" dirty="0" smtClean="0"/>
              <a:t>ft</a:t>
            </a:r>
            <a:r>
              <a:rPr lang="en-US" sz="3300" dirty="0" smtClean="0"/>
              <a:t>), multiplier </a:t>
            </a:r>
            <a:r>
              <a:rPr lang="en-US" sz="3300" dirty="0" smtClean="0"/>
              <a:t>0.1</a:t>
            </a:r>
            <a:endParaRPr lang="en-US" sz="3300" dirty="0" smtClean="0"/>
          </a:p>
          <a:p>
            <a:pPr marL="1543050" indent="-319088">
              <a:buFont typeface="Courier New" panose="02070309020205020404" pitchFamily="49" charset="0"/>
              <a:buChar char="o"/>
            </a:pPr>
            <a:r>
              <a:rPr lang="en-US" sz="3300" dirty="0" smtClean="0"/>
              <a:t># of shrubs (12 </a:t>
            </a:r>
            <a:r>
              <a:rPr lang="en-US" sz="3300" dirty="0" smtClean="0"/>
              <a:t>sq</a:t>
            </a:r>
            <a:r>
              <a:rPr lang="en-US" sz="3300" dirty="0" smtClean="0"/>
              <a:t> </a:t>
            </a:r>
            <a:r>
              <a:rPr lang="en-US" sz="3300" dirty="0" smtClean="0"/>
              <a:t>ft</a:t>
            </a:r>
            <a:r>
              <a:rPr lang="en-US" sz="3300" dirty="0" smtClean="0"/>
              <a:t> per plant), multiplier </a:t>
            </a:r>
            <a:r>
              <a:rPr lang="en-US" sz="3300" dirty="0" smtClean="0"/>
              <a:t>0.4</a:t>
            </a:r>
            <a:endParaRPr lang="en-US" sz="3300" dirty="0" smtClean="0"/>
          </a:p>
          <a:p>
            <a:pPr marL="1543050" indent="-319088">
              <a:buFont typeface="Courier New" panose="02070309020205020404" pitchFamily="49" charset="0"/>
              <a:buChar char="o"/>
            </a:pPr>
            <a:r>
              <a:rPr lang="en-US" sz="3300" dirty="0" smtClean="0"/>
              <a:t># of small trees (90 </a:t>
            </a:r>
            <a:r>
              <a:rPr lang="en-US" sz="3300" dirty="0" smtClean="0"/>
              <a:t>sq</a:t>
            </a:r>
            <a:r>
              <a:rPr lang="en-US" sz="3300" dirty="0" smtClean="0"/>
              <a:t> </a:t>
            </a:r>
            <a:r>
              <a:rPr lang="en-US" sz="3300" dirty="0" smtClean="0"/>
              <a:t>ft</a:t>
            </a:r>
            <a:r>
              <a:rPr lang="en-US" sz="3300" dirty="0" smtClean="0"/>
              <a:t> per tree), multiplier </a:t>
            </a:r>
            <a:r>
              <a:rPr lang="en-US" sz="3300" dirty="0" smtClean="0"/>
              <a:t>0.3</a:t>
            </a:r>
            <a:endParaRPr lang="en-US" sz="3300" dirty="0" smtClean="0"/>
          </a:p>
          <a:p>
            <a:pPr marL="1543050" indent="-319088">
              <a:buFont typeface="Courier New" panose="02070309020205020404" pitchFamily="49" charset="0"/>
              <a:buChar char="o"/>
            </a:pPr>
            <a:r>
              <a:rPr lang="en-US" sz="3300" dirty="0" smtClean="0"/>
              <a:t># of medium trees (230 </a:t>
            </a:r>
            <a:r>
              <a:rPr lang="en-US" sz="3300" dirty="0" smtClean="0"/>
              <a:t>sq</a:t>
            </a:r>
            <a:r>
              <a:rPr lang="en-US" sz="3300" dirty="0" smtClean="0"/>
              <a:t> </a:t>
            </a:r>
            <a:r>
              <a:rPr lang="en-US" sz="3300" dirty="0" smtClean="0"/>
              <a:t>ft</a:t>
            </a:r>
            <a:r>
              <a:rPr lang="en-US" sz="3300" dirty="0" smtClean="0"/>
              <a:t> per tree), multiplier </a:t>
            </a:r>
            <a:r>
              <a:rPr lang="en-US" sz="3300" dirty="0" smtClean="0"/>
              <a:t>0.3</a:t>
            </a:r>
            <a:endParaRPr lang="en-US" sz="3300" dirty="0" smtClean="0"/>
          </a:p>
          <a:p>
            <a:pPr marL="1543050" indent="-319088">
              <a:buFont typeface="Courier New" panose="02070309020205020404" pitchFamily="49" charset="0"/>
              <a:buChar char="o"/>
            </a:pPr>
            <a:r>
              <a:rPr lang="en-US" sz="3300" dirty="0" smtClean="0"/>
              <a:t>Green roof area (shown below), multiplier </a:t>
            </a:r>
            <a:r>
              <a:rPr lang="en-US" sz="3300" dirty="0" smtClean="0"/>
              <a:t>0.7</a:t>
            </a:r>
            <a:endParaRPr lang="en-US" sz="3300" dirty="0" smtClean="0"/>
          </a:p>
          <a:p>
            <a:pPr marL="742950" indent="0">
              <a:buNone/>
            </a:pPr>
            <a:r>
              <a:rPr lang="en-US" sz="3600" dirty="0" smtClean="0"/>
              <a:t>Outcome: Depending on the design of the green roof, it could receive more credit towards the Factor then simply the square footage of the green roof</a:t>
            </a:r>
          </a:p>
          <a:p>
            <a:pPr marL="1543050" indent="-319088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1543050" indent="-319088"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6590" r="9102" b="82146"/>
          <a:stretch/>
        </p:blipFill>
        <p:spPr>
          <a:xfrm>
            <a:off x="63062" y="5029200"/>
            <a:ext cx="8986346" cy="160545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3447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611682"/>
            <a:ext cx="7772400" cy="1600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Current 20-foot Linear Buffer on Edges of Downtown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3796605"/>
            <a:ext cx="7835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Tonight – Discuss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provisions for required sidewalks and 20-foot linear landscape buffer in Perimeter Overlay A-3 with the Commission.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Seek Commission direction on additional analysis.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Slide Number Placeholder 12"/>
          <p:cNvSpPr txBox="1">
            <a:spLocks/>
          </p:cNvSpPr>
          <p:nvPr/>
        </p:nvSpPr>
        <p:spPr>
          <a:xfrm>
            <a:off x="8369300" y="6477000"/>
            <a:ext cx="774700" cy="381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0AFB87-F902-4DA4-A242-177165D818E7}" type="slidenum">
              <a:rPr lang="en-US" sz="1800" smtClean="0"/>
              <a:pPr/>
              <a:t>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12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20-Foot Linear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4114800" cy="50794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20-foot </a:t>
            </a:r>
            <a:r>
              <a:rPr lang="en-US" dirty="0" smtClean="0"/>
              <a:t>Linear Landscape Buffers </a:t>
            </a:r>
            <a:r>
              <a:rPr lang="en-US" dirty="0" smtClean="0"/>
              <a:t>between</a:t>
            </a:r>
            <a:r>
              <a:rPr lang="en-US" dirty="0" smtClean="0"/>
              <a:t> outer Boundary Downtown </a:t>
            </a:r>
            <a:r>
              <a:rPr lang="en-US" dirty="0" smtClean="0"/>
              <a:t>and Perimeter Overlay 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Adjacent to </a:t>
            </a:r>
            <a:r>
              <a:rPr lang="en-US" sz="2200" dirty="0" smtClean="0"/>
              <a:t>Right-of-Way </a:t>
            </a:r>
            <a:r>
              <a:rPr lang="en-US" sz="2200" dirty="0" smtClean="0"/>
              <a:t>or </a:t>
            </a:r>
            <a:r>
              <a:rPr lang="en-US" sz="2200" dirty="0" smtClean="0"/>
              <a:t>Public </a:t>
            </a:r>
            <a:r>
              <a:rPr lang="en-US" sz="2200" dirty="0" smtClean="0"/>
              <a:t>Places – Paved </a:t>
            </a:r>
            <a:r>
              <a:rPr lang="en-US" sz="2200" dirty="0" smtClean="0"/>
              <a:t>up to 25% may be paved and used for private residential recreation.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Adjacent to Private Property – Up to 25% of setback area may paved and used for patios and residential entries.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3333" r="22049"/>
          <a:stretch/>
        </p:blipFill>
        <p:spPr>
          <a:xfrm>
            <a:off x="4404383" y="1143000"/>
            <a:ext cx="4358618" cy="57345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934200" y="4191000"/>
            <a:ext cx="228599" cy="170646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19999" y="3790094"/>
            <a:ext cx="304799" cy="440401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3326210"/>
            <a:ext cx="22707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Perimeter Overlay A-3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3253" y="3886200"/>
            <a:ext cx="236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Location of Buffe</a:t>
            </a:r>
            <a:r>
              <a:rPr lang="en-US" dirty="0">
                <a:latin typeface="Calibri" panose="020F050202020403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533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20-Foot Linear </a:t>
            </a:r>
            <a:r>
              <a:rPr lang="en-US" dirty="0" smtClean="0"/>
              <a:t>Buffer in Place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/>
          <a:stretch/>
        </p:blipFill>
        <p:spPr>
          <a:xfrm>
            <a:off x="152400" y="1371600"/>
            <a:ext cx="4343400" cy="282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-8452" r="20951" b="1"/>
          <a:stretch/>
        </p:blipFill>
        <p:spPr>
          <a:xfrm>
            <a:off x="4648200" y="1143000"/>
            <a:ext cx="4343400" cy="3061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343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Example project: </a:t>
            </a:r>
            <a:r>
              <a:rPr lang="en-US" dirty="0" smtClean="0">
                <a:latin typeface="Calibri" panose="020F0502020204030204" pitchFamily="34" charset="0"/>
              </a:rPr>
              <a:t>Bellettini</a:t>
            </a:r>
            <a:r>
              <a:rPr lang="en-US" dirty="0" smtClean="0">
                <a:latin typeface="Calibri" panose="020F0502020204030204" pitchFamily="34" charset="0"/>
              </a:rPr>
              <a:t>, NE 12th Street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343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Example project: Sir </a:t>
            </a:r>
            <a:r>
              <a:rPr lang="en-US" dirty="0" smtClean="0">
                <a:latin typeface="Calibri" panose="020F0502020204030204" pitchFamily="34" charset="0"/>
              </a:rPr>
              <a:t>Gallahad</a:t>
            </a:r>
            <a:r>
              <a:rPr lang="en-US" dirty="0" smtClean="0">
                <a:latin typeface="Calibri" panose="020F0502020204030204" pitchFamily="34" charset="0"/>
              </a:rPr>
              <a:t>, Main Street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19716</TotalTime>
  <Words>1007</Words>
  <Application>Microsoft Office PowerPoint</Application>
  <PresentationFormat>On-screen Show (4:3)</PresentationFormat>
  <Paragraphs>123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Courier New</vt:lpstr>
      <vt:lpstr>Times New Roman</vt:lpstr>
      <vt:lpstr>Tw Cen MT</vt:lpstr>
      <vt:lpstr>Wingdings</vt:lpstr>
      <vt:lpstr>Wingdings 2</vt:lpstr>
      <vt:lpstr>Median</vt:lpstr>
      <vt:lpstr>Downtown Livability Initiative </vt:lpstr>
      <vt:lpstr>Overall – Where We Are Now</vt:lpstr>
      <vt:lpstr>Application of the Green and Sustainability Factor</vt:lpstr>
      <vt:lpstr>The Green and Sustainability Factor</vt:lpstr>
      <vt:lpstr>The Green and Sustainability Factor</vt:lpstr>
      <vt:lpstr>Ability to Stack Green Elements</vt:lpstr>
      <vt:lpstr>Current 20-foot Linear Buffer on Edges of Downtown</vt:lpstr>
      <vt:lpstr>20-Foot Linear Buffer</vt:lpstr>
      <vt:lpstr>20-Foot Linear Buffer in Place</vt:lpstr>
      <vt:lpstr>20-Foot Linear Buffer</vt:lpstr>
      <vt:lpstr>20-Foot Linear Buffer</vt:lpstr>
      <vt:lpstr>Single Tower Height in Perimeter Overlay B-2</vt:lpstr>
      <vt:lpstr>Perimeter Overlay B-2</vt:lpstr>
      <vt:lpstr>Perimeter Overlay B-2</vt:lpstr>
      <vt:lpstr>Urban Land Institute (ULI) Technical Assistance Panel</vt:lpstr>
      <vt:lpstr>ULI Technical Assistance Panel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Bellevue Demographic and Economic Trends</dc:title>
  <dc:creator>Emil King</dc:creator>
  <cp:lastModifiedBy>King, Emil A.</cp:lastModifiedBy>
  <cp:revision>1582</cp:revision>
  <cp:lastPrinted>2016-10-27T01:10:25Z</cp:lastPrinted>
  <dcterms:created xsi:type="dcterms:W3CDTF">2014-09-29T06:06:55Z</dcterms:created>
  <dcterms:modified xsi:type="dcterms:W3CDTF">2016-10-27T01:11:45Z</dcterms:modified>
  <cp:contentStatus/>
</cp:coreProperties>
</file>