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3" r:id="rId2"/>
  </p:sldMasterIdLst>
  <p:notesMasterIdLst>
    <p:notesMasterId r:id="rId15"/>
  </p:notesMasterIdLst>
  <p:handoutMasterIdLst>
    <p:handoutMasterId r:id="rId16"/>
  </p:handoutMasterIdLst>
  <p:sldIdLst>
    <p:sldId id="321" r:id="rId3"/>
    <p:sldId id="367" r:id="rId4"/>
    <p:sldId id="366" r:id="rId5"/>
    <p:sldId id="369" r:id="rId6"/>
    <p:sldId id="363" r:id="rId7"/>
    <p:sldId id="373" r:id="rId8"/>
    <p:sldId id="375" r:id="rId9"/>
    <p:sldId id="376" r:id="rId10"/>
    <p:sldId id="365" r:id="rId11"/>
    <p:sldId id="378" r:id="rId12"/>
    <p:sldId id="315" r:id="rId13"/>
    <p:sldId id="368" r:id="rId1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CCCC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p:cViewPr varScale="1">
        <p:scale>
          <a:sx n="58" d="100"/>
          <a:sy n="58" d="100"/>
        </p:scale>
        <p:origin x="2170"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1"/>
            <a:ext cx="3026833" cy="464503"/>
          </a:xfrm>
          <a:prstGeom prst="rect">
            <a:avLst/>
          </a:prstGeom>
          <a:noFill/>
          <a:ln w="9525">
            <a:noFill/>
            <a:miter lim="800000"/>
            <a:headEnd/>
            <a:tailEnd/>
          </a:ln>
          <a:effectLst/>
        </p:spPr>
        <p:txBody>
          <a:bodyPr vert="horz" wrap="square" lIns="91906" tIns="45953" rIns="91906" bIns="45953"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sz="quarter" idx="1"/>
          </p:nvPr>
        </p:nvSpPr>
        <p:spPr bwMode="auto">
          <a:xfrm>
            <a:off x="3956551" y="1"/>
            <a:ext cx="3026833" cy="464503"/>
          </a:xfrm>
          <a:prstGeom prst="rect">
            <a:avLst/>
          </a:prstGeom>
          <a:noFill/>
          <a:ln w="9525">
            <a:noFill/>
            <a:miter lim="800000"/>
            <a:headEnd/>
            <a:tailEnd/>
          </a:ln>
          <a:effectLst/>
        </p:spPr>
        <p:txBody>
          <a:bodyPr vert="horz" wrap="square" lIns="91906" tIns="45953" rIns="91906" bIns="45953" numCol="1" anchor="t" anchorCtr="0" compatLnSpc="1">
            <a:prstTxWarp prst="textNoShape">
              <a:avLst/>
            </a:prstTxWarp>
          </a:bodyPr>
          <a:lstStyle>
            <a:lvl1pPr algn="r">
              <a:defRPr sz="1200"/>
            </a:lvl1pPr>
          </a:lstStyle>
          <a:p>
            <a:endParaRPr lang="en-US"/>
          </a:p>
        </p:txBody>
      </p:sp>
      <p:sp>
        <p:nvSpPr>
          <p:cNvPr id="52228" name="Rectangle 4"/>
          <p:cNvSpPr>
            <a:spLocks noGrp="1" noChangeArrowheads="1"/>
          </p:cNvSpPr>
          <p:nvPr>
            <p:ph type="ftr" sz="quarter" idx="2"/>
          </p:nvPr>
        </p:nvSpPr>
        <p:spPr bwMode="auto">
          <a:xfrm>
            <a:off x="1" y="8817612"/>
            <a:ext cx="3026833" cy="464503"/>
          </a:xfrm>
          <a:prstGeom prst="rect">
            <a:avLst/>
          </a:prstGeom>
          <a:noFill/>
          <a:ln w="9525">
            <a:noFill/>
            <a:miter lim="800000"/>
            <a:headEnd/>
            <a:tailEnd/>
          </a:ln>
          <a:effectLst/>
        </p:spPr>
        <p:txBody>
          <a:bodyPr vert="horz" wrap="square" lIns="91906" tIns="45953" rIns="91906" bIns="45953" numCol="1" anchor="b" anchorCtr="0" compatLnSpc="1">
            <a:prstTxWarp prst="textNoShape">
              <a:avLst/>
            </a:prstTxWarp>
          </a:bodyPr>
          <a:lstStyle>
            <a:lvl1pPr>
              <a:defRPr sz="1200"/>
            </a:lvl1pPr>
          </a:lstStyle>
          <a:p>
            <a:endParaRPr lang="en-US"/>
          </a:p>
        </p:txBody>
      </p:sp>
      <p:sp>
        <p:nvSpPr>
          <p:cNvPr id="52229" name="Rectangle 5"/>
          <p:cNvSpPr>
            <a:spLocks noGrp="1" noChangeArrowheads="1"/>
          </p:cNvSpPr>
          <p:nvPr>
            <p:ph type="sldNum" sz="quarter" idx="3"/>
          </p:nvPr>
        </p:nvSpPr>
        <p:spPr bwMode="auto">
          <a:xfrm>
            <a:off x="3956551" y="8817612"/>
            <a:ext cx="3026833" cy="464503"/>
          </a:xfrm>
          <a:prstGeom prst="rect">
            <a:avLst/>
          </a:prstGeom>
          <a:noFill/>
          <a:ln w="9525">
            <a:noFill/>
            <a:miter lim="800000"/>
            <a:headEnd/>
            <a:tailEnd/>
          </a:ln>
          <a:effectLst/>
        </p:spPr>
        <p:txBody>
          <a:bodyPr vert="horz" wrap="square" lIns="91906" tIns="45953" rIns="91906" bIns="45953" numCol="1" anchor="b" anchorCtr="0" compatLnSpc="1">
            <a:prstTxWarp prst="textNoShape">
              <a:avLst/>
            </a:prstTxWarp>
          </a:bodyPr>
          <a:lstStyle>
            <a:lvl1pPr algn="r">
              <a:defRPr sz="1200"/>
            </a:lvl1pPr>
          </a:lstStyle>
          <a:p>
            <a:fld id="{12BA435A-0610-4FFF-9412-A7F05D4910F0}" type="slidenum">
              <a:rPr lang="en-US"/>
              <a:pPr/>
              <a:t>‹#›</a:t>
            </a:fld>
            <a:endParaRPr lang="en-US"/>
          </a:p>
        </p:txBody>
      </p:sp>
    </p:spTree>
    <p:extLst>
      <p:ext uri="{BB962C8B-B14F-4D97-AF65-F5344CB8AC3E}">
        <p14:creationId xmlns:p14="http://schemas.microsoft.com/office/powerpoint/2010/main" val="2557861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503"/>
          </a:xfrm>
          <a:prstGeom prst="rect">
            <a:avLst/>
          </a:prstGeom>
        </p:spPr>
        <p:txBody>
          <a:bodyPr vert="horz" lIns="91906" tIns="45953" rIns="91906" bIns="45953" rtlCol="0"/>
          <a:lstStyle>
            <a:lvl1pPr algn="l">
              <a:defRPr sz="1200"/>
            </a:lvl1pPr>
          </a:lstStyle>
          <a:p>
            <a:endParaRPr lang="en-US"/>
          </a:p>
        </p:txBody>
      </p:sp>
      <p:sp>
        <p:nvSpPr>
          <p:cNvPr id="3" name="Date Placeholder 2"/>
          <p:cNvSpPr>
            <a:spLocks noGrp="1"/>
          </p:cNvSpPr>
          <p:nvPr>
            <p:ph type="dt" idx="1"/>
          </p:nvPr>
        </p:nvSpPr>
        <p:spPr>
          <a:xfrm>
            <a:off x="3956551" y="1"/>
            <a:ext cx="3026833" cy="464503"/>
          </a:xfrm>
          <a:prstGeom prst="rect">
            <a:avLst/>
          </a:prstGeom>
        </p:spPr>
        <p:txBody>
          <a:bodyPr vert="horz" lIns="91906" tIns="45953" rIns="91906" bIns="45953" rtlCol="0"/>
          <a:lstStyle>
            <a:lvl1pPr algn="r">
              <a:defRPr sz="1200"/>
            </a:lvl1pPr>
          </a:lstStyle>
          <a:p>
            <a:fld id="{7C6B86BE-B35E-4737-8CA0-21F9EB647E95}" type="datetimeFigureOut">
              <a:rPr lang="en-US" smtClean="0"/>
              <a:pPr/>
              <a:t>2/7/2017</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906" tIns="45953" rIns="91906" bIns="45953" rtlCol="0" anchor="ctr"/>
          <a:lstStyle/>
          <a:p>
            <a:endParaRPr lang="en-US"/>
          </a:p>
        </p:txBody>
      </p:sp>
      <p:sp>
        <p:nvSpPr>
          <p:cNvPr id="5" name="Notes Placeholder 4"/>
          <p:cNvSpPr>
            <a:spLocks noGrp="1"/>
          </p:cNvSpPr>
          <p:nvPr>
            <p:ph type="body" sz="quarter" idx="3"/>
          </p:nvPr>
        </p:nvSpPr>
        <p:spPr>
          <a:xfrm>
            <a:off x="698501" y="4410393"/>
            <a:ext cx="5588000" cy="4177349"/>
          </a:xfrm>
          <a:prstGeom prst="rect">
            <a:avLst/>
          </a:prstGeom>
        </p:spPr>
        <p:txBody>
          <a:bodyPr vert="horz" lIns="91906" tIns="45953" rIns="91906" bIns="459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612"/>
            <a:ext cx="3026833" cy="464503"/>
          </a:xfrm>
          <a:prstGeom prst="rect">
            <a:avLst/>
          </a:prstGeom>
        </p:spPr>
        <p:txBody>
          <a:bodyPr vert="horz" lIns="91906" tIns="45953" rIns="91906" bIns="45953"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612"/>
            <a:ext cx="3026833" cy="464503"/>
          </a:xfrm>
          <a:prstGeom prst="rect">
            <a:avLst/>
          </a:prstGeom>
        </p:spPr>
        <p:txBody>
          <a:bodyPr vert="horz" lIns="91906" tIns="45953" rIns="91906" bIns="45953" rtlCol="0" anchor="b"/>
          <a:lstStyle>
            <a:lvl1pPr algn="r">
              <a:defRPr sz="1200"/>
            </a:lvl1pPr>
          </a:lstStyle>
          <a:p>
            <a:fld id="{C78B0976-5613-4DA5-BCB0-1EA25BDB18A5}" type="slidenum">
              <a:rPr lang="en-US" smtClean="0"/>
              <a:pPr/>
              <a:t>‹#›</a:t>
            </a:fld>
            <a:endParaRPr lang="en-US"/>
          </a:p>
        </p:txBody>
      </p:sp>
    </p:spTree>
    <p:extLst>
      <p:ext uri="{BB962C8B-B14F-4D97-AF65-F5344CB8AC3E}">
        <p14:creationId xmlns:p14="http://schemas.microsoft.com/office/powerpoint/2010/main" val="227541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78B0976-5613-4DA5-BCB0-1EA25BDB18A5}" type="slidenum">
              <a:rPr lang="en-US" smtClean="0"/>
              <a:pPr/>
              <a:t>1</a:t>
            </a:fld>
            <a:endParaRPr lang="en-US"/>
          </a:p>
        </p:txBody>
      </p:sp>
    </p:spTree>
    <p:extLst>
      <p:ext uri="{BB962C8B-B14F-4D97-AF65-F5344CB8AC3E}">
        <p14:creationId xmlns:p14="http://schemas.microsoft.com/office/powerpoint/2010/main" val="15109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11</a:t>
            </a:fld>
            <a:endParaRPr lang="en-US"/>
          </a:p>
        </p:txBody>
      </p:sp>
    </p:spTree>
    <p:extLst>
      <p:ext uri="{BB962C8B-B14F-4D97-AF65-F5344CB8AC3E}">
        <p14:creationId xmlns:p14="http://schemas.microsoft.com/office/powerpoint/2010/main" val="241898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78B0976-5613-4DA5-BCB0-1EA25BDB18A5}" type="slidenum">
              <a:rPr lang="en-US" smtClean="0"/>
              <a:pPr/>
              <a:t>12</a:t>
            </a:fld>
            <a:endParaRPr lang="en-US"/>
          </a:p>
        </p:txBody>
      </p:sp>
    </p:spTree>
    <p:extLst>
      <p:ext uri="{BB962C8B-B14F-4D97-AF65-F5344CB8AC3E}">
        <p14:creationId xmlns:p14="http://schemas.microsoft.com/office/powerpoint/2010/main" val="404129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Eastgate</a:t>
            </a:r>
            <a:r>
              <a:rPr lang="en-US" baseline="0" dirty="0" smtClean="0"/>
              <a:t> Office Park</a:t>
            </a:r>
          </a:p>
          <a:p>
            <a:r>
              <a:rPr lang="en-US" baseline="0" dirty="0" smtClean="0"/>
              <a:t>Threshold Review recommendation basis of Council’s agreement to advance to Final Review</a:t>
            </a:r>
          </a:p>
          <a:p>
            <a:pPr marL="229766" indent="-229766">
              <a:buAutoNum type="arabicParenR"/>
            </a:pPr>
            <a:r>
              <a:rPr lang="en-US" baseline="0" dirty="0" smtClean="0"/>
              <a:t>Potential overlooked with Eastgate </a:t>
            </a:r>
            <a:r>
              <a:rPr lang="en-US" baseline="0" dirty="0" err="1" smtClean="0"/>
              <a:t>LU&amp;T</a:t>
            </a:r>
            <a:r>
              <a:rPr lang="en-US" baseline="0" dirty="0" smtClean="0"/>
              <a:t> Study</a:t>
            </a:r>
          </a:p>
          <a:p>
            <a:pPr marL="229766" indent="-229766">
              <a:buAutoNum type="arabicParenR"/>
            </a:pPr>
            <a:r>
              <a:rPr lang="en-US" baseline="0" dirty="0" smtClean="0"/>
              <a:t>Significantly changed conditions from the intended changes in the subarea</a:t>
            </a:r>
          </a:p>
          <a:p>
            <a:endParaRPr lang="en-US" baseline="0" dirty="0" smtClean="0"/>
          </a:p>
          <a:p>
            <a:pPr marL="172324" indent="-172324">
              <a:buFont typeface="Arial" panose="020B0604020202020204" pitchFamily="34" charset="0"/>
              <a:buChar char="•"/>
            </a:pPr>
            <a:r>
              <a:rPr lang="en-US" baseline="0" dirty="0" smtClean="0"/>
              <a:t>14 acres 15325-15395 SE 30</a:t>
            </a:r>
            <a:r>
              <a:rPr lang="en-US" baseline="30000" dirty="0" smtClean="0"/>
              <a:t>th</a:t>
            </a:r>
            <a:r>
              <a:rPr lang="en-US" baseline="0" dirty="0" smtClean="0"/>
              <a:t> Pl (note access) and 15400 and 15500 SE 30</a:t>
            </a:r>
            <a:r>
              <a:rPr lang="en-US" baseline="30000" dirty="0" smtClean="0"/>
              <a:t>th</a:t>
            </a:r>
            <a:r>
              <a:rPr lang="en-US" baseline="0" dirty="0" smtClean="0"/>
              <a:t> (geographically expanded)</a:t>
            </a:r>
          </a:p>
          <a:p>
            <a:pPr marL="172324" indent="-172324">
              <a:buFont typeface="Arial" panose="020B0604020202020204" pitchFamily="34" charset="0"/>
              <a:buChar char="•"/>
            </a:pPr>
            <a:r>
              <a:rPr lang="en-US" baseline="0" dirty="0" smtClean="0"/>
              <a:t>Eastgate Subarea: O to OLB</a:t>
            </a:r>
            <a:endParaRPr lang="en-US" sz="800" dirty="0"/>
          </a:p>
          <a:p>
            <a:pPr marL="631856" lvl="1" indent="-172324">
              <a:buFont typeface="Arial" panose="020B0604020202020204" pitchFamily="34" charset="0"/>
              <a:buChar char="•"/>
            </a:pPr>
            <a:r>
              <a:rPr lang="en-US" baseline="0" dirty="0" smtClean="0"/>
              <a:t>Potential Overlooked</a:t>
            </a:r>
          </a:p>
          <a:p>
            <a:pPr marL="631856" lvl="1" indent="-172324">
              <a:buFont typeface="Arial" panose="020B0604020202020204" pitchFamily="34" charset="0"/>
              <a:buChar char="•"/>
            </a:pPr>
            <a:r>
              <a:rPr lang="en-US" baseline="0" dirty="0" smtClean="0"/>
              <a:t>Significantly changed condition of intended changes in the Eastgate area</a:t>
            </a:r>
          </a:p>
          <a:p>
            <a:pPr marL="631856" lvl="1" indent="-172324">
              <a:buFont typeface="Arial" panose="020B0604020202020204" pitchFamily="34" charset="0"/>
              <a:buChar char="•"/>
            </a:pPr>
            <a:r>
              <a:rPr lang="en-US" sz="2000" kern="0" dirty="0"/>
              <a:t>Site was part of the Eastgate Study and these amendments have been adopted. If potential of this area was overlooked then there is no other ongoing venue for reviewing the designation of this site</a:t>
            </a:r>
          </a:p>
          <a:p>
            <a:pPr marL="631856" lvl="1" indent="-172324">
              <a:buFont typeface="Arial" panose="020B0604020202020204" pitchFamily="34" charset="0"/>
              <a:buChar char="•"/>
            </a:pPr>
            <a:r>
              <a:rPr lang="en-US" sz="2000" kern="0" dirty="0"/>
              <a:t>Addresses significantly changed conditions of Eastgate process establishing OLB and OLB-2 designations allowing for mixed uses and TOD around the park and ride and additional policies.</a:t>
            </a:r>
          </a:p>
          <a:p>
            <a:pPr marL="631856" lvl="1" indent="-172324">
              <a:buFont typeface="Arial" panose="020B0604020202020204" pitchFamily="34" charset="0"/>
              <a:buChar char="•"/>
            </a:pPr>
            <a:endParaRPr lang="en-US" baseline="0" dirty="0" smtClean="0"/>
          </a:p>
          <a:p>
            <a:pPr marL="631856" lvl="1" indent="-172324">
              <a:buFont typeface="Arial" panose="020B0604020202020204" pitchFamily="34" charset="0"/>
              <a:buChar char="•"/>
            </a:pPr>
            <a:r>
              <a:rPr lang="en-US" i="1" baseline="0" dirty="0" smtClean="0"/>
              <a:t>TOD vs OLB-2 shift</a:t>
            </a:r>
          </a:p>
          <a:p>
            <a:pPr marL="172324" indent="-172324">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2</a:t>
            </a:fld>
            <a:endParaRPr lang="en-US"/>
          </a:p>
        </p:txBody>
      </p:sp>
    </p:spTree>
    <p:extLst>
      <p:ext uri="{BB962C8B-B14F-4D97-AF65-F5344CB8AC3E}">
        <p14:creationId xmlns:p14="http://schemas.microsoft.com/office/powerpoint/2010/main" val="381906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Intended</a:t>
            </a:r>
            <a:r>
              <a:rPr lang="en-US" baseline="0" dirty="0" smtClean="0"/>
              <a:t> changes in the Eastgate area influencing significantly changed conditions:</a:t>
            </a:r>
          </a:p>
          <a:p>
            <a:pPr marL="172324" indent="-172324">
              <a:buFont typeface="Arial" panose="020B0604020202020204" pitchFamily="34" charset="0"/>
              <a:buChar char="•"/>
            </a:pPr>
            <a:r>
              <a:rPr lang="en-US" baseline="0" dirty="0" smtClean="0"/>
              <a:t>OLB and OLB2 zoning potential</a:t>
            </a:r>
          </a:p>
          <a:p>
            <a:pPr marL="172324" indent="-172324">
              <a:buFont typeface="Arial" panose="020B0604020202020204" pitchFamily="34" charset="0"/>
              <a:buChar char="•"/>
            </a:pPr>
            <a:r>
              <a:rPr lang="en-US" baseline="0" dirty="0" smtClean="0"/>
              <a:t>Additional policies adopted to increase mobility, access, and land use relationships to surrounding areas</a:t>
            </a:r>
          </a:p>
          <a:p>
            <a:pPr marL="172324" indent="-172324">
              <a:buFont typeface="Arial" panose="020B0604020202020204" pitchFamily="34" charset="0"/>
              <a:buChar char="•"/>
            </a:pPr>
            <a:r>
              <a:rPr lang="en-US" baseline="0" dirty="0" smtClean="0"/>
              <a:t>A new focus on urban design</a:t>
            </a:r>
          </a:p>
          <a:p>
            <a:pPr marL="172324" indent="-172324">
              <a:buFont typeface="Arial" panose="020B0604020202020204" pitchFamily="34" charset="0"/>
              <a:buChar char="•"/>
            </a:pPr>
            <a:r>
              <a:rPr lang="en-US" baseline="0" dirty="0" smtClean="0"/>
              <a:t>Allowing for more mixed uses</a:t>
            </a:r>
          </a:p>
          <a:p>
            <a:pPr marL="172324" indent="-172324">
              <a:buFont typeface="Arial" panose="020B0604020202020204" pitchFamily="34" charset="0"/>
              <a:buChar char="•"/>
            </a:pPr>
            <a:r>
              <a:rPr lang="en-US" baseline="0" dirty="0" smtClean="0"/>
              <a:t>Establishment of TOD designation around Eastgate </a:t>
            </a:r>
            <a:r>
              <a:rPr lang="en-US" baseline="0" dirty="0" err="1" smtClean="0"/>
              <a:t>P&amp;R</a:t>
            </a:r>
            <a:endParaRPr lang="en-US" baseline="0" dirty="0" smtClean="0"/>
          </a:p>
          <a:p>
            <a:pPr marL="172324" indent="-17232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3</a:t>
            </a:fld>
            <a:endParaRPr lang="en-US"/>
          </a:p>
        </p:txBody>
      </p:sp>
    </p:spTree>
    <p:extLst>
      <p:ext uri="{BB962C8B-B14F-4D97-AF65-F5344CB8AC3E}">
        <p14:creationId xmlns:p14="http://schemas.microsoft.com/office/powerpoint/2010/main" val="77227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such</a:t>
            </a:r>
            <a:r>
              <a:rPr lang="en-US" baseline="0" dirty="0" smtClean="0"/>
              <a:t> broad goals, how do we talk about site-specific proposals?  Questions on agenda memo p. 2.</a:t>
            </a:r>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4</a:t>
            </a:fld>
            <a:endParaRPr lang="en-US"/>
          </a:p>
        </p:txBody>
      </p:sp>
    </p:spTree>
    <p:extLst>
      <p:ext uri="{BB962C8B-B14F-4D97-AF65-F5344CB8AC3E}">
        <p14:creationId xmlns:p14="http://schemas.microsoft.com/office/powerpoint/2010/main" val="77443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Flagging to begin</a:t>
            </a:r>
            <a:r>
              <a:rPr lang="en-US" baseline="0" dirty="0" smtClean="0"/>
              <a:t> conversation.</a:t>
            </a:r>
          </a:p>
          <a:p>
            <a:r>
              <a:rPr lang="en-US" baseline="0" dirty="0" smtClean="0"/>
              <a:t>More on it later (macro).</a:t>
            </a:r>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5</a:t>
            </a:fld>
            <a:endParaRPr lang="en-US"/>
          </a:p>
        </p:txBody>
      </p:sp>
    </p:spTree>
    <p:extLst>
      <p:ext uri="{BB962C8B-B14F-4D97-AF65-F5344CB8AC3E}">
        <p14:creationId xmlns:p14="http://schemas.microsoft.com/office/powerpoint/2010/main" val="88619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also Attachment</a:t>
            </a:r>
            <a:r>
              <a:rPr lang="en-US" baseline="0" dirty="0" smtClean="0"/>
              <a:t> 4</a:t>
            </a:r>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6</a:t>
            </a:fld>
            <a:endParaRPr lang="en-US"/>
          </a:p>
        </p:txBody>
      </p:sp>
    </p:spTree>
    <p:extLst>
      <p:ext uri="{BB962C8B-B14F-4D97-AF65-F5344CB8AC3E}">
        <p14:creationId xmlns:p14="http://schemas.microsoft.com/office/powerpoint/2010/main" val="137462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7</a:t>
            </a:fld>
            <a:endParaRPr lang="en-US"/>
          </a:p>
        </p:txBody>
      </p:sp>
    </p:spTree>
    <p:extLst>
      <p:ext uri="{BB962C8B-B14F-4D97-AF65-F5344CB8AC3E}">
        <p14:creationId xmlns:p14="http://schemas.microsoft.com/office/powerpoint/2010/main" val="238686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8</a:t>
            </a:fld>
            <a:endParaRPr lang="en-US"/>
          </a:p>
        </p:txBody>
      </p:sp>
    </p:spTree>
    <p:extLst>
      <p:ext uri="{BB962C8B-B14F-4D97-AF65-F5344CB8AC3E}">
        <p14:creationId xmlns:p14="http://schemas.microsoft.com/office/powerpoint/2010/main" val="33134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Intended</a:t>
            </a:r>
            <a:r>
              <a:rPr lang="en-US" baseline="0" dirty="0" smtClean="0"/>
              <a:t> changes in the Eastgate area:</a:t>
            </a:r>
            <a:endParaRPr lang="en-US" dirty="0"/>
          </a:p>
        </p:txBody>
      </p:sp>
      <p:sp>
        <p:nvSpPr>
          <p:cNvPr id="4" name="Slide Number Placeholder 3"/>
          <p:cNvSpPr>
            <a:spLocks noGrp="1"/>
          </p:cNvSpPr>
          <p:nvPr>
            <p:ph type="sldNum" sz="quarter" idx="10"/>
          </p:nvPr>
        </p:nvSpPr>
        <p:spPr/>
        <p:txBody>
          <a:bodyPr/>
          <a:lstStyle/>
          <a:p>
            <a:fld id="{C78B0976-5613-4DA5-BCB0-1EA25BDB18A5}" type="slidenum">
              <a:rPr lang="en-US" smtClean="0"/>
              <a:pPr/>
              <a:t>9</a:t>
            </a:fld>
            <a:endParaRPr lang="en-US"/>
          </a:p>
        </p:txBody>
      </p:sp>
    </p:spTree>
    <p:extLst>
      <p:ext uri="{BB962C8B-B14F-4D97-AF65-F5344CB8AC3E}">
        <p14:creationId xmlns:p14="http://schemas.microsoft.com/office/powerpoint/2010/main" val="67294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6802" name="Group 2"/>
          <p:cNvGrpSpPr>
            <a:grpSpLocks/>
          </p:cNvGrpSpPr>
          <p:nvPr/>
        </p:nvGrpSpPr>
        <p:grpSpPr bwMode="auto">
          <a:xfrm>
            <a:off x="0" y="0"/>
            <a:ext cx="9144000" cy="6858000"/>
            <a:chOff x="0" y="0"/>
            <a:chExt cx="5760" cy="4320"/>
          </a:xfrm>
        </p:grpSpPr>
        <p:sp>
          <p:nvSpPr>
            <p:cNvPr id="768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768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76805" name="Group 5"/>
            <p:cNvGrpSpPr>
              <a:grpSpLocks/>
            </p:cNvGrpSpPr>
            <p:nvPr/>
          </p:nvGrpSpPr>
          <p:grpSpPr bwMode="auto">
            <a:xfrm>
              <a:off x="0" y="672"/>
              <a:ext cx="1806" cy="1989"/>
              <a:chOff x="0" y="672"/>
              <a:chExt cx="1806" cy="1989"/>
            </a:xfrm>
          </p:grpSpPr>
          <p:sp>
            <p:nvSpPr>
              <p:cNvPr id="768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768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68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768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68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768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76816"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76817" name="Rectangle 17"/>
          <p:cNvSpPr>
            <a:spLocks noGrp="1" noChangeArrowheads="1"/>
          </p:cNvSpPr>
          <p:nvPr>
            <p:ph type="ftr" sz="quarter" idx="3"/>
          </p:nvPr>
        </p:nvSpPr>
        <p:spPr/>
        <p:txBody>
          <a:bodyPr/>
          <a:lstStyle>
            <a:lvl1pPr>
              <a:defRPr/>
            </a:lvl1pPr>
          </a:lstStyle>
          <a:p>
            <a:endParaRPr lang="en-US"/>
          </a:p>
        </p:txBody>
      </p:sp>
      <p:sp>
        <p:nvSpPr>
          <p:cNvPr id="76818" name="Rectangle 18"/>
          <p:cNvSpPr>
            <a:spLocks noGrp="1" noChangeArrowheads="1"/>
          </p:cNvSpPr>
          <p:nvPr>
            <p:ph type="sldNum" sz="quarter" idx="4"/>
          </p:nvPr>
        </p:nvSpPr>
        <p:spPr/>
        <p:txBody>
          <a:bodyPr/>
          <a:lstStyle>
            <a:lvl1pPr>
              <a:defRPr/>
            </a:lvl1pPr>
          </a:lstStyle>
          <a:p>
            <a:fld id="{9DBEA409-438E-4E62-93C1-C387E34F7914}" type="slidenum">
              <a:rPr lang="en-US"/>
              <a:pPr/>
              <a:t>‹#›</a:t>
            </a:fld>
            <a:endParaRPr lang="en-US"/>
          </a:p>
        </p:txBody>
      </p:sp>
      <p:sp>
        <p:nvSpPr>
          <p:cNvPr id="7681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768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05BC88C-53B1-49A2-9A7A-DE62378C165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22ACA15-2D2A-430B-8C85-2E042F1ACA61}"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0"/>
          </p:nvPr>
        </p:nvSpPr>
        <p:spPr>
          <a:xfrm>
            <a:off x="1301084" y="629569"/>
            <a:ext cx="765853" cy="539711"/>
          </a:xfrm>
          <a:prstGeom prst="rect">
            <a:avLst/>
          </a:prstGeom>
          <a:noFill/>
          <a:ln w="0" cmpd="sng">
            <a:noFill/>
            <a:prstDash val="solid"/>
          </a:ln>
        </p:spPr>
        <p:txBody>
          <a:bodyPr vert="horz" lIns="0" tIns="0" rIns="0" bIns="0" anchor="t"/>
          <a:lstStyle>
            <a:lvl1pPr marL="40691" marR="0" indent="0" algn="l">
              <a:lnSpc>
                <a:spcPts val="534"/>
              </a:lnSpc>
              <a:spcBef>
                <a:spcPts val="0"/>
              </a:spcBef>
              <a:spcAft>
                <a:spcPts val="0"/>
              </a:spcAft>
              <a:buFont typeface="Symbol"/>
              <a:buChar char="·"/>
              <a:defRPr/>
            </a:lvl1pPr>
          </a:lstStyle>
          <a:p>
            <a:pPr marL="45720" marR="0" indent="0" algn="l">
              <a:lnSpc>
                <a:spcPts val="600"/>
              </a:lnSpc>
              <a:spcAft>
                <a:spcPts val="0"/>
              </a:spcAft>
            </a:pPr>
            <a:r>
              <a:rPr lang="en-US" sz="445" spc="0">
                <a:solidFill>
                  <a:srgbClr val="000000"/>
                </a:solidFill>
                <a:latin typeface="Arial" panose="02020603050405020304" pitchFamily="2"/>
              </a:rPr>
              <a:t>Increase </a:t>
            </a:r>
            <a:r>
              <a:rPr lang="en-US" sz="489" b="1" spc="0">
                <a:solidFill>
                  <a:srgbClr val="000000"/>
                </a:solidFill>
                <a:latin typeface="Arial Narrow" panose="02020603050405020304" pitchFamily="2"/>
              </a:rPr>
              <a:t>office presence </a:t>
            </a:r>
            <a:r>
              <a:rPr lang="en-US" sz="445" spc="0">
                <a:solidFill>
                  <a:srgbClr val="000000"/>
                </a:solidFill>
                <a:latin typeface="Arial" panose="02020603050405020304" pitchFamily="2"/>
              </a:rPr>
              <a:t>Uri </a:t>
            </a:r>
            <a:r>
              <a:rPr lang="en-US" sz="489" b="1" spc="0">
                <a:solidFill>
                  <a:srgbClr val="000000"/>
                </a:solidFill>
                <a:latin typeface="Arial Narrow" panose="02020603050405020304" pitchFamily="2"/>
              </a:rPr>
              <a:t>corridor </a:t>
            </a:r>
          </a:p>
          <a:p>
            <a:pPr marL="45720" marR="0" indent="0" algn="l">
              <a:lnSpc>
                <a:spcPts val="600"/>
              </a:lnSpc>
              <a:spcBef>
                <a:spcPts val="10"/>
              </a:spcBef>
              <a:spcAft>
                <a:spcPts val="0"/>
              </a:spcAft>
              <a:buFont typeface="Symbol"/>
              <a:buChar char="·"/>
            </a:pPr>
            <a:r>
              <a:rPr lang="en-US" sz="489" b="1" spc="0">
                <a:solidFill>
                  <a:srgbClr val="000000"/>
                </a:solidFill>
                <a:latin typeface="Arial Narrow" panose="02020603050405020304" pitchFamily="2"/>
              </a:rPr>
              <a:t>Change from light industrial to office </a:t>
            </a:r>
          </a:p>
          <a:p>
            <a:pPr marL="45720" marR="0" indent="0" algn="l">
              <a:lnSpc>
                <a:spcPts val="600"/>
              </a:lnSpc>
              <a:spcBef>
                <a:spcPts val="5"/>
              </a:spcBef>
              <a:spcAft>
                <a:spcPts val="0"/>
              </a:spcAft>
              <a:buFont typeface="Symbol"/>
              <a:buChar char="·"/>
            </a:pPr>
            <a:r>
              <a:rPr lang="en-US" sz="489" b="1" spc="0">
                <a:solidFill>
                  <a:srgbClr val="000000"/>
                </a:solidFill>
                <a:latin typeface="Arial Narrow" panose="02020603050405020304" pitchFamily="2"/>
              </a:rPr>
              <a:t>Allow offices with ground floor service uses </a:t>
            </a:r>
          </a:p>
          <a:p>
            <a:pPr marL="45720" marR="0" indent="0" algn="l">
              <a:lnSpc>
                <a:spcPts val="600"/>
              </a:lnSpc>
              <a:spcBef>
                <a:spcPts val="0"/>
              </a:spcBef>
              <a:spcAft>
                <a:spcPts val="0"/>
              </a:spcAft>
              <a:buFont typeface="Symbol"/>
              <a:buChar char="·"/>
            </a:pPr>
            <a:r>
              <a:rPr lang="en-US" sz="489" b="1" spc="-4">
                <a:solidFill>
                  <a:srgbClr val="000000"/>
                </a:solidFill>
                <a:latin typeface="Arial Narrow" panose="02020603050405020304" pitchFamily="2"/>
              </a:rPr>
              <a:t>Provide visibility from 1-90 </a:t>
            </a:r>
          </a:p>
          <a:p>
            <a:pPr marL="45720" marR="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Enhance stream corridors </a:t>
            </a:r>
          </a:p>
        </p:txBody>
      </p:sp>
      <p:sp>
        <p:nvSpPr>
          <p:cNvPr id="9" name="Text Placeholder 8"/>
          <p:cNvSpPr>
            <a:spLocks noGrp="1"/>
          </p:cNvSpPr>
          <p:nvPr>
            <p:ph type="body" idx="10"/>
          </p:nvPr>
        </p:nvSpPr>
        <p:spPr>
          <a:xfrm>
            <a:off x="1301083" y="1169280"/>
            <a:ext cx="588407" cy="72903"/>
          </a:xfrm>
          <a:prstGeom prst="rect">
            <a:avLst/>
          </a:prstGeom>
          <a:noFill/>
          <a:ln w="0" cmpd="sng">
            <a:noFill/>
            <a:prstDash val="solid"/>
          </a:ln>
        </p:spPr>
        <p:txBody>
          <a:bodyPr vert="horz" lIns="0" tIns="0" rIns="0" bIns="0" anchor="t"/>
          <a:lstStyle>
            <a:lvl1pPr marL="40691" marR="0" indent="0" algn="l">
              <a:lnSpc>
                <a:spcPts val="534"/>
              </a:lnSpc>
              <a:spcAft>
                <a:spcPts val="0"/>
              </a:spcAft>
              <a:defRPr/>
            </a:lvl1pPr>
          </a:lstStyle>
          <a:p>
            <a:pPr marL="45720" marR="0" indent="0" algn="l">
              <a:lnSpc>
                <a:spcPts val="600"/>
              </a:lnSpc>
              <a:spcAft>
                <a:spcPts val="0"/>
              </a:spcAft>
            </a:pPr>
            <a:r>
              <a:rPr lang="en-US" sz="489" b="1" spc="0">
                <a:solidFill>
                  <a:srgbClr val="000000"/>
                </a:solidFill>
                <a:latin typeface="Arial Narrow" panose="02020603050405020304" pitchFamily="2"/>
              </a:rPr>
              <a:t>and via abated areas </a:t>
            </a:r>
          </a:p>
        </p:txBody>
      </p:sp>
      <p:sp>
        <p:nvSpPr>
          <p:cNvPr id="10" name="Text Placeholder 9"/>
          <p:cNvSpPr>
            <a:spLocks noGrp="1"/>
          </p:cNvSpPr>
          <p:nvPr>
            <p:ph type="body" idx="10"/>
          </p:nvPr>
        </p:nvSpPr>
        <p:spPr>
          <a:xfrm>
            <a:off x="2264036" y="629569"/>
            <a:ext cx="471650" cy="542536"/>
          </a:xfrm>
          <a:prstGeom prst="rect">
            <a:avLst/>
          </a:prstGeom>
          <a:noFill/>
          <a:ln w="0" cmpd="sng">
            <a:noFill/>
            <a:prstDash val="solid"/>
          </a:ln>
        </p:spPr>
        <p:txBody>
          <a:bodyPr vert="horz" lIns="0" tIns="0" rIns="0" bIns="0" anchor="t"/>
          <a:lstStyle>
            <a:lvl1pPr marL="40691" marR="0" indent="0" algn="l">
              <a:lnSpc>
                <a:spcPts val="534"/>
              </a:lnSpc>
              <a:spcBef>
                <a:spcPts val="0"/>
              </a:spcBef>
              <a:spcAft>
                <a:spcPts val="0"/>
              </a:spcAft>
              <a:buFont typeface="Symbol"/>
              <a:buChar char="·"/>
              <a:defRPr/>
            </a:lvl1pPr>
          </a:lstStyle>
          <a:p>
            <a:pPr marL="45720" marR="0" indent="0" algn="l">
              <a:lnSpc>
                <a:spcPts val="600"/>
              </a:lnSpc>
              <a:spcAft>
                <a:spcPts val="0"/>
              </a:spcAft>
            </a:pPr>
            <a:r>
              <a:rPr lang="en-US" sz="489" b="1" spc="0">
                <a:solidFill>
                  <a:srgbClr val="000000"/>
                </a:solidFill>
                <a:latin typeface="Arial Narrow" panose="02020603050405020304" pitchFamily="2"/>
              </a:rPr>
              <a:t>Maintain light Industrial area </a:t>
            </a:r>
          </a:p>
          <a:p>
            <a:pPr marL="45720" marR="0" indent="0" algn="l">
              <a:lnSpc>
                <a:spcPts val="600"/>
              </a:lnSpc>
              <a:spcBef>
                <a:spcPts val="15"/>
              </a:spcBef>
              <a:spcAft>
                <a:spcPts val="0"/>
              </a:spcAft>
              <a:buFont typeface="Symbol"/>
              <a:buChar char="·"/>
            </a:pPr>
            <a:r>
              <a:rPr lang="en-US" sz="489" b="1" spc="0">
                <a:solidFill>
                  <a:srgbClr val="000000"/>
                </a:solidFill>
                <a:latin typeface="Arial Narrow" panose="02020603050405020304" pitchFamily="2"/>
              </a:rPr>
              <a:t>Mix flex-tech uses with existing light industrial uses </a:t>
            </a:r>
          </a:p>
          <a:p>
            <a:pPr marL="45720" marR="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Enhance stream corridors and </a:t>
            </a:r>
          </a:p>
        </p:txBody>
      </p:sp>
      <p:sp>
        <p:nvSpPr>
          <p:cNvPr id="11" name="Text Placeholder 10"/>
          <p:cNvSpPr>
            <a:spLocks noGrp="1"/>
          </p:cNvSpPr>
          <p:nvPr>
            <p:ph type="body" idx="10"/>
          </p:nvPr>
        </p:nvSpPr>
        <p:spPr>
          <a:xfrm>
            <a:off x="2580204" y="1172105"/>
            <a:ext cx="155483" cy="70078"/>
          </a:xfrm>
          <a:prstGeom prst="rect">
            <a:avLst/>
          </a:prstGeom>
          <a:noFill/>
          <a:ln w="0" cmpd="sng">
            <a:noFill/>
            <a:prstDash val="solid"/>
          </a:ln>
        </p:spPr>
        <p:txBody>
          <a:bodyPr vert="horz" lIns="0" tIns="0" rIns="0" bIns="0" anchor="t"/>
          <a:lstStyle>
            <a:lvl1pPr marL="40691" marR="0" indent="0" algn="l">
              <a:lnSpc>
                <a:spcPts val="534"/>
              </a:lnSpc>
              <a:spcAft>
                <a:spcPts val="0"/>
              </a:spcAft>
              <a:defRPr/>
            </a:lvl1pPr>
          </a:lstStyle>
          <a:p>
            <a:pPr marL="45720" marR="0" indent="0" algn="l">
              <a:lnSpc>
                <a:spcPts val="600"/>
              </a:lnSpc>
              <a:spcAft>
                <a:spcPts val="0"/>
              </a:spcAft>
            </a:pPr>
            <a:r>
              <a:rPr lang="en-US" sz="489" b="1" spc="0">
                <a:solidFill>
                  <a:srgbClr val="000000"/>
                </a:solidFill>
                <a:latin typeface="Arial Narrow" panose="02020603050405020304" pitchFamily="2"/>
              </a:rPr>
              <a:t>areas </a:t>
            </a:r>
          </a:p>
        </p:txBody>
      </p:sp>
      <p:sp>
        <p:nvSpPr>
          <p:cNvPr id="12" name="Text Placeholder 11"/>
          <p:cNvSpPr>
            <a:spLocks noGrp="1"/>
          </p:cNvSpPr>
          <p:nvPr>
            <p:ph type="body" idx="10"/>
          </p:nvPr>
        </p:nvSpPr>
        <p:spPr>
          <a:xfrm>
            <a:off x="2948969" y="629569"/>
            <a:ext cx="485522" cy="411989"/>
          </a:xfrm>
          <a:prstGeom prst="rect">
            <a:avLst/>
          </a:prstGeom>
          <a:noFill/>
          <a:ln w="0" cmpd="sng">
            <a:noFill/>
            <a:prstDash val="solid"/>
          </a:ln>
        </p:spPr>
        <p:txBody>
          <a:bodyPr vert="horz" lIns="0" tIns="0" rIns="0" bIns="0" anchor="t"/>
          <a:lstStyle>
            <a:lvl1pPr marL="40691" marR="0" indent="0" algn="l">
              <a:lnSpc>
                <a:spcPts val="534"/>
              </a:lnSpc>
              <a:spcBef>
                <a:spcPts val="4"/>
              </a:spcBef>
              <a:spcAft>
                <a:spcPts val="0"/>
              </a:spcAft>
              <a:buFont typeface="Symbol"/>
              <a:buChar char="·"/>
              <a:defRPr/>
            </a:lvl1pPr>
          </a:lstStyle>
          <a:p>
            <a:pPr marL="45720" marR="0" indent="0" algn="l">
              <a:lnSpc>
                <a:spcPts val="600"/>
              </a:lnSpc>
              <a:spcAft>
                <a:spcPts val="0"/>
              </a:spcAft>
            </a:pPr>
            <a:r>
              <a:rPr lang="en-US" sz="489" b="1" spc="0">
                <a:solidFill>
                  <a:srgbClr val="000000"/>
                </a:solidFill>
                <a:latin typeface="Arial Narrow" panose="02020603050405020304" pitchFamily="2"/>
              </a:rPr>
              <a:t>Seek open apace opportunities </a:t>
            </a:r>
          </a:p>
          <a:p>
            <a:pPr marL="45720" marR="0" indent="0" algn="l">
              <a:lnSpc>
                <a:spcPts val="600"/>
              </a:lnSpc>
              <a:spcBef>
                <a:spcPts val="5"/>
              </a:spcBef>
              <a:spcAft>
                <a:spcPts val="0"/>
              </a:spcAft>
              <a:buFont typeface="Symbol"/>
              <a:buChar char="·"/>
            </a:pPr>
            <a:r>
              <a:rPr lang="en-US" sz="489" b="1" spc="0">
                <a:solidFill>
                  <a:srgbClr val="000000"/>
                </a:solidFill>
                <a:latin typeface="Arial Narrow" panose="02020603050405020304" pitchFamily="2"/>
              </a:rPr>
              <a:t>Drainage pond presents opportunity for parklike setting </a:t>
            </a:r>
          </a:p>
        </p:txBody>
      </p:sp>
      <p:sp>
        <p:nvSpPr>
          <p:cNvPr id="13" name="Text Placeholder 12"/>
          <p:cNvSpPr>
            <a:spLocks noGrp="1"/>
          </p:cNvSpPr>
          <p:nvPr>
            <p:ph type="body" idx="10"/>
          </p:nvPr>
        </p:nvSpPr>
        <p:spPr>
          <a:xfrm>
            <a:off x="3723493" y="629568"/>
            <a:ext cx="546212" cy="360561"/>
          </a:xfrm>
          <a:prstGeom prst="rect">
            <a:avLst/>
          </a:prstGeom>
          <a:noFill/>
          <a:ln w="0" cmpd="sng">
            <a:noFill/>
            <a:prstDash val="solid"/>
          </a:ln>
        </p:spPr>
        <p:txBody>
          <a:bodyPr vert="horz" lIns="0" tIns="0" rIns="0" bIns="0" anchor="t"/>
          <a:lstStyle>
            <a:lvl1pPr marL="40691" marR="0" indent="0" algn="l">
              <a:lnSpc>
                <a:spcPts val="534"/>
              </a:lnSpc>
              <a:spcBef>
                <a:spcPts val="76"/>
              </a:spcBef>
              <a:spcAft>
                <a:spcPts val="62"/>
              </a:spcAft>
              <a:buFont typeface="Symbol"/>
              <a:buChar char="·"/>
              <a:defRPr/>
            </a:lvl1pPr>
          </a:lstStyle>
          <a:p>
            <a:pPr marL="45720" marR="0" indent="0" algn="l">
              <a:lnSpc>
                <a:spcPts val="500"/>
              </a:lnSpc>
              <a:spcAft>
                <a:spcPts val="0"/>
              </a:spcAft>
            </a:pPr>
            <a:r>
              <a:rPr lang="en-US" sz="489" b="1" spc="-18">
                <a:solidFill>
                  <a:srgbClr val="000000"/>
                </a:solidFill>
                <a:latin typeface="Arial Narrow" panose="02020603050405020304" pitchFamily="2"/>
              </a:rPr>
              <a:t>Add park/viewpoint </a:t>
            </a:r>
          </a:p>
          <a:p>
            <a:pPr marL="45720" marR="0" indent="0" algn="l">
              <a:lnSpc>
                <a:spcPts val="600"/>
              </a:lnSpc>
              <a:spcBef>
                <a:spcPts val="5"/>
              </a:spcBef>
              <a:spcAft>
                <a:spcPts val="0"/>
              </a:spcAft>
              <a:buFont typeface="Symbol"/>
              <a:buChar char="·"/>
            </a:pPr>
            <a:r>
              <a:rPr lang="en-US" sz="489" b="1" spc="-9">
                <a:solidFill>
                  <a:srgbClr val="000000"/>
                </a:solidFill>
                <a:latin typeface="Arial Narrow" panose="02020603050405020304" pitchFamily="2"/>
              </a:rPr>
              <a:t>Make use of views </a:t>
            </a:r>
          </a:p>
          <a:p>
            <a:pPr marL="45720" marR="0" indent="0" algn="l">
              <a:lnSpc>
                <a:spcPts val="600"/>
              </a:lnSpc>
              <a:spcBef>
                <a:spcPts val="5"/>
              </a:spcBef>
              <a:spcAft>
                <a:spcPts val="0"/>
              </a:spcAft>
              <a:buFont typeface="Symbol"/>
              <a:buChar char="·"/>
            </a:pPr>
            <a:r>
              <a:rPr lang="en-US" sz="489" b="1" spc="0">
                <a:solidFill>
                  <a:srgbClr val="000000"/>
                </a:solidFill>
                <a:latin typeface="Arial Narrow" panose="02020603050405020304" pitchFamily="2"/>
              </a:rPr>
              <a:t>Aid hill climb </a:t>
            </a:r>
          </a:p>
          <a:p>
            <a:pPr marL="45720" marR="0" indent="0" algn="l">
              <a:lnSpc>
                <a:spcPts val="600"/>
              </a:lnSpc>
              <a:spcBef>
                <a:spcPts val="85"/>
              </a:spcBef>
              <a:spcAft>
                <a:spcPts val="70"/>
              </a:spcAft>
              <a:buFont typeface="Symbol"/>
              <a:buChar char="·"/>
            </a:pPr>
            <a:r>
              <a:rPr lang="en-US" sz="489" b="1" spc="58">
                <a:solidFill>
                  <a:srgbClr val="000000"/>
                </a:solidFill>
                <a:latin typeface="Arial Narrow" panose="02020603050405020304" pitchFamily="2"/>
              </a:rPr>
              <a:t>Provide central </a:t>
            </a:r>
            <a:r>
              <a:rPr lang="en-US" sz="445" b="1" u="sng" spc="58">
                <a:solidFill>
                  <a:srgbClr val="000000"/>
                </a:solidFill>
                <a:latin typeface="Arial" panose="02020603050405020304" pitchFamily="2"/>
              </a:rPr>
              <a:t>mestingpoint </a:t>
            </a:r>
          </a:p>
        </p:txBody>
      </p:sp>
      <p:sp>
        <p:nvSpPr>
          <p:cNvPr id="14" name="Text Placeholder 13"/>
          <p:cNvSpPr>
            <a:spLocks noGrp="1"/>
          </p:cNvSpPr>
          <p:nvPr>
            <p:ph type="body" idx="10"/>
          </p:nvPr>
        </p:nvSpPr>
        <p:spPr>
          <a:xfrm>
            <a:off x="6522759" y="629568"/>
            <a:ext cx="635225" cy="618266"/>
          </a:xfrm>
          <a:prstGeom prst="rect">
            <a:avLst/>
          </a:prstGeom>
          <a:noFill/>
          <a:ln w="0" cmpd="sng">
            <a:noFill/>
            <a:prstDash val="solid"/>
          </a:ln>
        </p:spPr>
        <p:txBody>
          <a:bodyPr vert="horz" lIns="0" tIns="0" rIns="0" bIns="0" anchor="t"/>
          <a:lstStyle>
            <a:lvl1pPr marL="40691" marR="0" indent="0" algn="l">
              <a:lnSpc>
                <a:spcPts val="534"/>
              </a:lnSpc>
              <a:spcBef>
                <a:spcPts val="0"/>
              </a:spcBef>
              <a:spcAft>
                <a:spcPts val="0"/>
              </a:spcAft>
              <a:buFont typeface="Symbol"/>
              <a:buChar char="·"/>
              <a:defRPr/>
            </a:lvl1pPr>
          </a:lstStyle>
          <a:p>
            <a:pPr marL="45720" marR="0" indent="0" algn="l">
              <a:lnSpc>
                <a:spcPts val="600"/>
              </a:lnSpc>
              <a:spcAft>
                <a:spcPts val="0"/>
              </a:spcAft>
            </a:pPr>
            <a:r>
              <a:rPr lang="en-US" sz="489" b="1" spc="0">
                <a:solidFill>
                  <a:srgbClr val="000000"/>
                </a:solidFill>
                <a:latin typeface="Arial Narrow" panose="02020603050405020304" pitchFamily="2"/>
              </a:rPr>
              <a:t>Provide retail services for nearby offices and neighborhoods </a:t>
            </a:r>
          </a:p>
          <a:p>
            <a:pPr marL="45720" marR="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Allow retail with upper floor residential or office </a:t>
            </a:r>
          </a:p>
          <a:p>
            <a:pPr marL="45720" marR="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Improve pedestrian connections to nearby office uses </a:t>
            </a:r>
          </a:p>
        </p:txBody>
      </p:sp>
      <p:sp>
        <p:nvSpPr>
          <p:cNvPr id="15" name="Text Placeholder 14"/>
          <p:cNvSpPr>
            <a:spLocks noGrp="1"/>
          </p:cNvSpPr>
          <p:nvPr>
            <p:ph type="body" idx="10"/>
          </p:nvPr>
        </p:nvSpPr>
        <p:spPr>
          <a:xfrm>
            <a:off x="1853077" y="2978299"/>
            <a:ext cx="313855" cy="154849"/>
          </a:xfrm>
          <a:prstGeom prst="rect">
            <a:avLst/>
          </a:prstGeom>
          <a:solidFill>
            <a:srgbClr val="FDE66C"/>
          </a:solidFill>
          <a:ln w="0" cmpd="sng">
            <a:noFill/>
            <a:prstDash val="solid"/>
          </a:ln>
        </p:spPr>
        <p:txBody>
          <a:bodyPr vert="horz" lIns="0" tIns="0" rIns="0" bIns="0" anchor="t"/>
          <a:lstStyle>
            <a:lvl1pPr marL="0" marR="0" indent="0" algn="l">
              <a:lnSpc>
                <a:spcPts val="1246"/>
              </a:lnSpc>
              <a:spcAft>
                <a:spcPts val="0"/>
              </a:spcAft>
              <a:defRPr/>
            </a:lvl1pPr>
          </a:lstStyle>
          <a:p>
            <a:pPr marL="0" marR="0" indent="0" algn="l">
              <a:lnSpc>
                <a:spcPts val="1400"/>
              </a:lnSpc>
              <a:spcAft>
                <a:spcPts val="0"/>
              </a:spcAft>
            </a:pPr>
            <a:r>
              <a:rPr lang="en-US" sz="2448" spc="-58">
                <a:solidFill>
                  <a:srgbClr val="2A8537"/>
                </a:solidFill>
                <a:latin typeface="Times New Roman" panose="02020603050405020304" pitchFamily="1"/>
              </a:rPr>
              <a:t>e</a:t>
            </a:r>
            <a:r>
              <a:rPr lang="en-US" sz="1024" spc="-85">
                <a:solidFill>
                  <a:srgbClr val="2A8537"/>
                </a:solidFill>
                <a:latin typeface="Times New Roman" panose="02020603050405020304" pitchFamily="1"/>
              </a:rPr>
              <a:t>rrs </a:t>
            </a:r>
          </a:p>
        </p:txBody>
      </p:sp>
      <p:sp>
        <p:nvSpPr>
          <p:cNvPr id="16" name="Text Placeholder 15"/>
          <p:cNvSpPr>
            <a:spLocks noGrp="1"/>
          </p:cNvSpPr>
          <p:nvPr>
            <p:ph type="body" idx="10"/>
          </p:nvPr>
        </p:nvSpPr>
        <p:spPr>
          <a:xfrm>
            <a:off x="2264036" y="2861880"/>
            <a:ext cx="940410" cy="92118"/>
          </a:xfrm>
          <a:prstGeom prst="rect">
            <a:avLst/>
          </a:prstGeom>
          <a:noFill/>
          <a:ln w="0" cmpd="sng">
            <a:noFill/>
            <a:prstDash val="solid"/>
          </a:ln>
        </p:spPr>
        <p:txBody>
          <a:bodyPr vert="horz" lIns="0" tIns="15240" rIns="0" bIns="0" anchor="t"/>
          <a:lstStyle>
            <a:lvl1pPr marL="0" marR="0" indent="244145" algn="l">
              <a:lnSpc>
                <a:spcPts val="979"/>
              </a:lnSpc>
              <a:spcAft>
                <a:spcPts val="0"/>
              </a:spcAft>
              <a:buFont typeface="Wingdings"/>
              <a:buChar char="·"/>
              <a:defRPr/>
            </a:lvl1pPr>
          </a:lstStyle>
          <a:p>
            <a:pPr marL="0" marR="0" indent="274320" algn="l">
              <a:lnSpc>
                <a:spcPts val="1100"/>
              </a:lnSpc>
              <a:spcAft>
                <a:spcPts val="0"/>
              </a:spcAft>
              <a:buFont typeface="Wingdings"/>
              <a:buChar char="·"/>
            </a:pPr>
            <a:r>
              <a:rPr lang="en-US" sz="489" b="1" spc="138">
                <a:solidFill>
                  <a:srgbClr val="177AB8"/>
                </a:solidFill>
                <a:latin typeface="Arial Narrow" panose="02020603050405020304" pitchFamily="2"/>
              </a:rPr>
              <a:t>••••.....•........ </a:t>
            </a:r>
          </a:p>
        </p:txBody>
      </p:sp>
      <p:sp>
        <p:nvSpPr>
          <p:cNvPr id="17" name="Text Placeholder 16"/>
          <p:cNvSpPr>
            <a:spLocks noGrp="1"/>
          </p:cNvSpPr>
          <p:nvPr>
            <p:ph type="body" idx="10"/>
          </p:nvPr>
        </p:nvSpPr>
        <p:spPr>
          <a:xfrm>
            <a:off x="2264036" y="2953998"/>
            <a:ext cx="1828222" cy="111333"/>
          </a:xfrm>
          <a:prstGeom prst="rect">
            <a:avLst/>
          </a:prstGeom>
          <a:noFill/>
          <a:ln w="0" cmpd="sng">
            <a:noFill/>
            <a:prstDash val="solid"/>
          </a:ln>
        </p:spPr>
        <p:txBody>
          <a:bodyPr vert="horz" lIns="0" tIns="0" rIns="0" bIns="0" anchor="t"/>
          <a:lstStyle>
            <a:lvl1pPr marL="0" marR="0" indent="0" algn="r">
              <a:lnSpc>
                <a:spcPts val="445"/>
              </a:lnSpc>
              <a:spcAft>
                <a:spcPts val="0"/>
              </a:spcAft>
              <a:defRPr/>
            </a:lvl1pPr>
          </a:lstStyle>
          <a:p>
            <a:pPr marL="0" marR="0" indent="0" algn="r">
              <a:lnSpc>
                <a:spcPts val="500"/>
              </a:lnSpc>
              <a:spcAft>
                <a:spcPts val="0"/>
              </a:spcAft>
            </a:pPr>
            <a:r>
              <a:rPr lang="en-US" sz="489" b="1" spc="191">
                <a:solidFill>
                  <a:srgbClr val="177AB8"/>
                </a:solidFill>
                <a:latin typeface="Arial Narrow" panose="02020603050405020304" pitchFamily="2"/>
              </a:rPr>
              <a:t>............. </a:t>
            </a:r>
          </a:p>
        </p:txBody>
      </p:sp>
      <p:sp>
        <p:nvSpPr>
          <p:cNvPr id="18" name="Text Placeholder 17"/>
          <p:cNvSpPr>
            <a:spLocks noGrp="1"/>
          </p:cNvSpPr>
          <p:nvPr>
            <p:ph type="body" idx="10"/>
          </p:nvPr>
        </p:nvSpPr>
        <p:spPr>
          <a:xfrm>
            <a:off x="6442416" y="3211703"/>
            <a:ext cx="862380" cy="138460"/>
          </a:xfrm>
          <a:prstGeom prst="rect">
            <a:avLst/>
          </a:prstGeom>
          <a:solidFill>
            <a:srgbClr val="FDE66C"/>
          </a:solidFill>
          <a:ln w="0" cmpd="sng">
            <a:noFill/>
            <a:prstDash val="solid"/>
          </a:ln>
        </p:spPr>
        <p:txBody>
          <a:bodyPr vert="horz" lIns="0" tIns="0" rIns="0" bIns="0" anchor="t"/>
          <a:lstStyle>
            <a:lvl1pPr marL="0" marR="0" indent="0" algn="l">
              <a:lnSpc>
                <a:spcPts val="1068"/>
              </a:lnSpc>
              <a:spcAft>
                <a:spcPts val="0"/>
              </a:spcAft>
              <a:defRPr/>
            </a:lvl1pPr>
          </a:lstStyle>
          <a:p>
            <a:pPr marL="0" marR="0" indent="0" algn="l">
              <a:lnSpc>
                <a:spcPts val="1200"/>
              </a:lnSpc>
              <a:spcAft>
                <a:spcPts val="0"/>
              </a:spcAft>
            </a:pPr>
            <a:r>
              <a:rPr lang="en-US" sz="979" b="1" spc="-45">
                <a:solidFill>
                  <a:srgbClr val="177AB8"/>
                </a:solidFill>
                <a:latin typeface="Arial" panose="02020603050405020304" pitchFamily="2"/>
              </a:rPr>
              <a:t>......... </a:t>
            </a:r>
            <a:r>
              <a:rPr lang="en-US" sz="1246" b="1" spc="-45">
                <a:solidFill>
                  <a:srgbClr val="177AB8"/>
                </a:solidFill>
                <a:latin typeface="Arial" panose="02020603050405020304" pitchFamily="2"/>
              </a:rPr>
              <a:t>"</a:t>
            </a:r>
            <a:r>
              <a:rPr lang="en-US" sz="1246" b="1" spc="-45" baseline="30000">
                <a:solidFill>
                  <a:srgbClr val="177AB8"/>
                </a:solidFill>
                <a:latin typeface="Arial" panose="02020603050405020304" pitchFamily="2"/>
              </a:rPr>
              <a:t>Ig .6</a:t>
            </a:r>
            <a:r>
              <a:rPr lang="en-US" sz="1246" b="1" spc="-45">
                <a:solidFill>
                  <a:srgbClr val="177AB8"/>
                </a:solidFill>
                <a:latin typeface="Arial" panose="02020603050405020304" pitchFamily="2"/>
              </a:rPr>
              <a:t>% </a:t>
            </a:r>
          </a:p>
        </p:txBody>
      </p:sp>
      <p:sp>
        <p:nvSpPr>
          <p:cNvPr id="19" name="Text Placeholder 18"/>
          <p:cNvSpPr>
            <a:spLocks noGrp="1"/>
          </p:cNvSpPr>
          <p:nvPr>
            <p:ph type="body" idx="10"/>
          </p:nvPr>
        </p:nvSpPr>
        <p:spPr>
          <a:xfrm>
            <a:off x="3492870" y="3979731"/>
            <a:ext cx="161263" cy="70078"/>
          </a:xfrm>
          <a:prstGeom prst="rect">
            <a:avLst/>
          </a:prstGeom>
          <a:noFill/>
          <a:ln w="0" cmpd="sng">
            <a:noFill/>
            <a:prstDash val="solid"/>
          </a:ln>
        </p:spPr>
        <p:txBody>
          <a:bodyPr vert="horz" lIns="0" tIns="0" rIns="0" bIns="0" anchor="t"/>
          <a:lstStyle>
            <a:lvl1pPr marL="0" marR="0" indent="0" algn="l">
              <a:lnSpc>
                <a:spcPts val="534"/>
              </a:lnSpc>
              <a:spcAft>
                <a:spcPts val="0"/>
              </a:spcAft>
              <a:defRPr/>
            </a:lvl1pPr>
          </a:lstStyle>
          <a:p>
            <a:pPr marL="0" marR="0" indent="0" algn="l">
              <a:lnSpc>
                <a:spcPts val="600"/>
              </a:lnSpc>
              <a:spcAft>
                <a:spcPts val="0"/>
              </a:spcAft>
            </a:pPr>
            <a:r>
              <a:rPr lang="en-US" sz="489" b="1" spc="-62">
                <a:solidFill>
                  <a:srgbClr val="1F1F1F"/>
                </a:solidFill>
                <a:latin typeface="Arial Narrow" panose="02020603050405020304" pitchFamily="2"/>
              </a:rPr>
              <a:t>112</a:t>
            </a:r>
            <a:r>
              <a:rPr lang="en-US" sz="489" b="1" spc="-62">
                <a:solidFill>
                  <a:srgbClr val="000000"/>
                </a:solidFill>
                <a:latin typeface="Arial Narrow" panose="02020603050405020304" pitchFamily="2"/>
              </a:rPr>
              <a:t> M </a:t>
            </a:r>
          </a:p>
        </p:txBody>
      </p:sp>
      <p:sp>
        <p:nvSpPr>
          <p:cNvPr id="20" name="Text Placeholder 19"/>
          <p:cNvSpPr>
            <a:spLocks noGrp="1"/>
          </p:cNvSpPr>
          <p:nvPr>
            <p:ph type="body" idx="10"/>
          </p:nvPr>
        </p:nvSpPr>
        <p:spPr>
          <a:xfrm>
            <a:off x="2066937" y="4369114"/>
            <a:ext cx="205191" cy="49733"/>
          </a:xfrm>
          <a:prstGeom prst="rect">
            <a:avLst/>
          </a:prstGeom>
          <a:noFill/>
          <a:ln w="0" cmpd="sng">
            <a:noFill/>
            <a:prstDash val="solid"/>
          </a:ln>
        </p:spPr>
        <p:txBody>
          <a:bodyPr vert="horz" lIns="0" tIns="9525" rIns="0" bIns="0" anchor="t"/>
          <a:lstStyle>
            <a:lvl1pPr marL="0" marR="0" indent="0" algn="l">
              <a:lnSpc>
                <a:spcPts val="267"/>
              </a:lnSpc>
              <a:spcAft>
                <a:spcPts val="0"/>
              </a:spcAft>
              <a:defRPr/>
            </a:lvl1pPr>
          </a:lstStyle>
          <a:p>
            <a:pPr marL="0" marR="0" indent="0" algn="l">
              <a:lnSpc>
                <a:spcPts val="300"/>
              </a:lnSpc>
              <a:spcAft>
                <a:spcPts val="0"/>
              </a:spcAft>
            </a:pPr>
            <a:r>
              <a:rPr lang="en-US" sz="267" b="1" spc="4">
                <a:solidFill>
                  <a:srgbClr val="000000"/>
                </a:solidFill>
                <a:latin typeface="Arial" panose="02020603050405020304" pitchFamily="2"/>
              </a:rPr>
              <a:t>FtiT,P1</a:t>
            </a:r>
            <a:r>
              <a:rPr lang="en-US" sz="267" b="1" spc="4" baseline="30000">
                <a:solidFill>
                  <a:srgbClr val="000000"/>
                </a:solidFill>
                <a:latin typeface="Arial" panose="02020603050405020304" pitchFamily="2"/>
              </a:rPr>
              <a:t>0</a:t>
            </a:r>
            <a:r>
              <a:rPr lang="en-US" sz="100" b="1" spc="4">
                <a:solidFill>
                  <a:srgbClr val="000000"/>
                </a:solidFill>
                <a:latin typeface="Arial" panose="02020603050405020304" pitchFamily="2"/>
              </a:rPr>
              <a:t> </a:t>
            </a:r>
          </a:p>
        </p:txBody>
      </p:sp>
      <p:sp>
        <p:nvSpPr>
          <p:cNvPr id="23" name="Text Placeholder 22"/>
          <p:cNvSpPr>
            <a:spLocks noGrp="1"/>
          </p:cNvSpPr>
          <p:nvPr>
            <p:ph type="body" idx="10"/>
          </p:nvPr>
        </p:nvSpPr>
        <p:spPr>
          <a:xfrm>
            <a:off x="454889" y="629569"/>
            <a:ext cx="779725" cy="3423066"/>
          </a:xfrm>
          <a:prstGeom prst="rect">
            <a:avLst/>
          </a:prstGeom>
          <a:noFill/>
          <a:ln w="0" cmpd="sng">
            <a:noFill/>
            <a:prstDash val="solid"/>
          </a:ln>
        </p:spPr>
        <p:txBody>
          <a:bodyPr vert="horz" lIns="0" tIns="777875" rIns="0" bIns="0" anchor="t"/>
          <a:lstStyle>
            <a:lvl1pPr marL="244145" marR="0" indent="0" algn="l">
              <a:lnSpc>
                <a:spcPts val="445"/>
              </a:lnSpc>
              <a:spcBef>
                <a:spcPts val="0"/>
              </a:spcBef>
              <a:spcAft>
                <a:spcPts val="4018"/>
              </a:spcAft>
              <a:tabLst>
                <a:tab pos="732434" algn="r"/>
              </a:tabLst>
              <a:defRPr/>
            </a:lvl1pPr>
          </a:lstStyle>
          <a:p>
            <a:pPr marL="0" marR="0" indent="0" algn="l">
              <a:lnSpc>
                <a:spcPts val="1200"/>
              </a:lnSpc>
              <a:spcAft>
                <a:spcPts val="0"/>
              </a:spcAft>
            </a:pPr>
            <a:r>
              <a:rPr lang="en-US" sz="445" spc="0">
                <a:solidFill>
                  <a:srgbClr val="7C60AB"/>
                </a:solidFill>
                <a:latin typeface="Arial" panose="02020603050405020304" pitchFamily="2"/>
              </a:rPr>
              <a:t>0</a:t>
            </a:r>
            <a:r>
              <a:rPr lang="en-US" sz="445" spc="0">
                <a:solidFill>
                  <a:srgbClr val="000000"/>
                </a:solidFill>
                <a:latin typeface="Arial" panose="02020603050405020304" pitchFamily="2"/>
              </a:rPr>
              <a:t> Residential commercial 1 </a:t>
            </a:r>
            <a:r>
              <a:rPr lang="en-US" sz="445" spc="0">
                <a:solidFill>
                  <a:srgbClr val="2B557A"/>
                </a:solidFill>
                <a:latin typeface="Arial" panose="02020603050405020304" pitchFamily="2"/>
              </a:rPr>
              <a:t>t7</a:t>
            </a:r>
            <a:r>
              <a:rPr lang="en-US" sz="445" spc="0" baseline="-25000">
                <a:solidFill>
                  <a:srgbClr val="2B557A"/>
                </a:solidFill>
                <a:latin typeface="Arial" panose="02020603050405020304" pitchFamily="2"/>
              </a:rPr>
              <a:t>.</a:t>
            </a:r>
            <a:r>
              <a:rPr lang="en-US" sz="445" spc="0">
                <a:solidFill>
                  <a:srgbClr val="2B557A"/>
                </a:solidFill>
                <a:latin typeface="Arial" panose="02020603050405020304" pitchFamily="2"/>
              </a:rPr>
              <a:t>0</a:t>
            </a:r>
            <a:r>
              <a:rPr lang="en-US" sz="445" spc="0">
                <a:solidFill>
                  <a:srgbClr val="000000"/>
                </a:solidFill>
                <a:latin typeface="Arial" panose="02020603050405020304" pitchFamily="2"/>
              </a:rPr>
              <a:t> Residential commercAal 2 </a:t>
            </a:r>
            <a:r>
              <a:rPr lang="en-US" sz="445" spc="0">
                <a:solidFill>
                  <a:srgbClr val="FF5436"/>
                </a:solidFill>
                <a:latin typeface="Arial" panose="02020603050405020304" pitchFamily="2"/>
              </a:rPr>
              <a:t>0</a:t>
            </a:r>
            <a:r>
              <a:rPr lang="en-US" sz="445" spc="0">
                <a:solidFill>
                  <a:srgbClr val="000000"/>
                </a:solidFill>
                <a:latin typeface="Arial" panose="02020603050405020304" pitchFamily="2"/>
              </a:rPr>
              <a:t> Office mixed use </a:t>
            </a:r>
          </a:p>
          <a:p>
            <a:pPr marL="182880" marR="0" indent="0" algn="l">
              <a:lnSpc>
                <a:spcPts val="600"/>
              </a:lnSpc>
              <a:spcBef>
                <a:spcPts val="585"/>
              </a:spcBef>
              <a:spcAft>
                <a:spcPts val="0"/>
              </a:spcAft>
            </a:pPr>
            <a:r>
              <a:rPr lang="en-US" sz="445" spc="-13">
                <a:solidFill>
                  <a:srgbClr val="000000"/>
                </a:solidFill>
                <a:latin typeface="Arial" panose="02020603050405020304" pitchFamily="2"/>
              </a:rPr>
              <a:t>Office </a:t>
            </a:r>
          </a:p>
          <a:p>
            <a:pPr marL="182880" marR="45720" indent="0" algn="l">
              <a:lnSpc>
                <a:spcPts val="1200"/>
              </a:lnSpc>
              <a:spcBef>
                <a:spcPts val="10"/>
              </a:spcBef>
              <a:spcAft>
                <a:spcPts val="0"/>
              </a:spcAft>
            </a:pPr>
            <a:r>
              <a:rPr lang="en-US" sz="445" spc="9">
                <a:solidFill>
                  <a:srgbClr val="000000"/>
                </a:solidFill>
                <a:latin typeface="Arial" panose="02020603050405020304" pitchFamily="2"/>
              </a:rPr>
              <a:t>Commercial residential Commercial Light Industrial Institutional </a:t>
            </a:r>
            <a:r>
              <a:rPr lang="en-US" sz="445" spc="9">
                <a:solidFill>
                  <a:srgbClr val="87BA7E"/>
                </a:solidFill>
                <a:latin typeface="Arial" panose="02020603050405020304" pitchFamily="2"/>
              </a:rPr>
              <a:t>.</a:t>
            </a:r>
            <a:r>
              <a:rPr lang="en-US" sz="445" spc="9">
                <a:solidFill>
                  <a:srgbClr val="000000"/>
                </a:solidFill>
                <a:latin typeface="Arial" panose="02020603050405020304" pitchFamily="2"/>
              </a:rPr>
              <a:t> Park </a:t>
            </a:r>
          </a:p>
          <a:p>
            <a:pPr marL="0" marR="0" indent="0" algn="l">
              <a:lnSpc>
                <a:spcPts val="600"/>
              </a:lnSpc>
              <a:spcBef>
                <a:spcPts val="525"/>
              </a:spcBef>
              <a:spcAft>
                <a:spcPts val="0"/>
              </a:spcAft>
            </a:pPr>
            <a:r>
              <a:rPr lang="en-US" sz="445" spc="4">
                <a:solidFill>
                  <a:srgbClr val="FF5436"/>
                </a:solidFill>
                <a:latin typeface="Arial" panose="02020603050405020304" pitchFamily="2"/>
              </a:rPr>
              <a:t>I</a:t>
            </a:r>
            <a:r>
              <a:rPr lang="en-US" sz="445" spc="4" baseline="-25000">
                <a:solidFill>
                  <a:srgbClr val="FF2E43"/>
                </a:solidFill>
                <a:latin typeface="Arial" panose="02020603050405020304" pitchFamily="2"/>
              </a:rPr>
              <a:t> (ill</a:t>
            </a:r>
            <a:r>
              <a:rPr lang="en-US" sz="445" spc="4">
                <a:solidFill>
                  <a:srgbClr val="000000"/>
                </a:solidFill>
                <a:latin typeface="Arial" panose="02020603050405020304" pitchFamily="2"/>
              </a:rPr>
              <a:t> Retail frontage </a:t>
            </a:r>
          </a:p>
          <a:p>
            <a:pPr marL="274320" marR="0" indent="-274320" algn="l">
              <a:lnSpc>
                <a:spcPts val="600"/>
              </a:lnSpc>
              <a:spcBef>
                <a:spcPts val="560"/>
              </a:spcBef>
              <a:spcAft>
                <a:spcPts val="0"/>
              </a:spcAft>
            </a:pPr>
            <a:r>
              <a:rPr lang="en-US" sz="757" b="1" spc="0">
                <a:solidFill>
                  <a:srgbClr val="2A8537"/>
                </a:solidFill>
                <a:latin typeface="Arial" panose="02020603050405020304" pitchFamily="2"/>
              </a:rPr>
              <a:t>...4k</a:t>
            </a:r>
            <a:r>
              <a:rPr lang="en-US" sz="445" spc="0">
                <a:solidFill>
                  <a:srgbClr val="000000"/>
                </a:solidFill>
                <a:latin typeface="Arial" panose="02020603050405020304" pitchFamily="2"/>
              </a:rPr>
              <a:t> Mountains to Sound Greenway Trail </a:t>
            </a:r>
          </a:p>
          <a:p>
            <a:pPr marL="182880" marR="0" indent="0" algn="l">
              <a:lnSpc>
                <a:spcPts val="600"/>
              </a:lnSpc>
              <a:spcBef>
                <a:spcPts val="510"/>
              </a:spcBef>
              <a:spcAft>
                <a:spcPts val="0"/>
              </a:spcAft>
            </a:pPr>
            <a:r>
              <a:rPr lang="en-US" sz="445" spc="-18">
                <a:solidFill>
                  <a:srgbClr val="000000"/>
                </a:solidFill>
                <a:latin typeface="Arial" panose="02020603050405020304" pitchFamily="2"/>
              </a:rPr>
              <a:t>Non-motorized</a:t>
            </a:r>
            <a:r>
              <a:rPr lang="en-US" sz="100">
                <a:solidFill>
                  <a:srgbClr val="000000"/>
                </a:solidFill>
                <a:latin typeface="Arial" panose="02020603050405020304" pitchFamily="2"/>
              </a:rPr>
              <a:t> </a:t>
            </a:r>
          </a:p>
          <a:p>
            <a:pPr marL="0" marR="0" indent="182880" algn="l">
              <a:lnSpc>
                <a:spcPts val="1300"/>
              </a:lnSpc>
              <a:spcBef>
                <a:spcPts val="585"/>
              </a:spcBef>
              <a:spcAft>
                <a:spcPts val="0"/>
              </a:spcAft>
            </a:pPr>
            <a:r>
              <a:rPr lang="en-US" sz="445" spc="-18">
                <a:solidFill>
                  <a:srgbClr val="000000"/>
                </a:solidFill>
                <a:latin typeface="Arial" panose="02020603050405020304" pitchFamily="2"/>
              </a:rPr>
              <a:t>Multi-modal Improvement </a:t>
            </a:r>
            <a:r>
              <a:rPr lang="en-US" sz="1291" spc="-18">
                <a:solidFill>
                  <a:srgbClr val="0888D7"/>
                </a:solidFill>
                <a:latin typeface="Verdana" panose="02020603050405020304" pitchFamily="2"/>
              </a:rPr>
              <a:t>0</a:t>
            </a:r>
            <a:r>
              <a:rPr lang="en-US" sz="445" spc="-18">
                <a:solidFill>
                  <a:srgbClr val="000000"/>
                </a:solidFill>
                <a:latin typeface="Arial" panose="02020603050405020304" pitchFamily="2"/>
              </a:rPr>
              <a:t> Intersection Improvement </a:t>
            </a:r>
          </a:p>
          <a:p>
            <a:pPr marL="182880" marR="0" indent="0" algn="l">
              <a:lnSpc>
                <a:spcPts val="600"/>
              </a:lnSpc>
              <a:spcBef>
                <a:spcPts val="400"/>
              </a:spcBef>
              <a:spcAft>
                <a:spcPts val="0"/>
              </a:spcAft>
            </a:pPr>
            <a:r>
              <a:rPr lang="en-US" sz="445" spc="-13">
                <a:solidFill>
                  <a:srgbClr val="000000"/>
                </a:solidFill>
                <a:latin typeface="Arial" panose="02020603050405020304" pitchFamily="2"/>
              </a:rPr>
              <a:t>Potential future High </a:t>
            </a:r>
          </a:p>
          <a:p>
            <a:pPr marL="0" marR="0" indent="0" algn="l">
              <a:lnSpc>
                <a:spcPts val="600"/>
              </a:lnSpc>
              <a:spcBef>
                <a:spcPts val="0"/>
              </a:spcBef>
              <a:spcAft>
                <a:spcPts val="0"/>
              </a:spcAft>
              <a:tabLst>
                <a:tab pos="822960" algn="r"/>
              </a:tabLst>
            </a:pPr>
            <a:r>
              <a:rPr lang="en-US" sz="445" spc="0">
                <a:solidFill>
                  <a:srgbClr val="000000"/>
                </a:solidFill>
                <a:latin typeface="Arial" panose="02020603050405020304" pitchFamily="2"/>
              </a:rPr>
              <a:t>PIE Capacity Transit hub </a:t>
            </a:r>
          </a:p>
          <a:p>
            <a:pPr marL="182880" marR="365760" indent="0" algn="l">
              <a:lnSpc>
                <a:spcPts val="1200"/>
              </a:lnSpc>
              <a:spcBef>
                <a:spcPts val="0"/>
              </a:spcBef>
              <a:spcAft>
                <a:spcPts val="0"/>
              </a:spcAft>
            </a:pPr>
            <a:r>
              <a:rPr lang="en-US" sz="445" spc="-18">
                <a:solidFill>
                  <a:srgbClr val="000000"/>
                </a:solidFill>
                <a:latin typeface="Arial" panose="02020603050405020304" pitchFamily="2"/>
              </a:rPr>
              <a:t>Transit hub Gateway </a:t>
            </a:r>
          </a:p>
          <a:p>
            <a:pPr marL="0" marR="0" indent="0" algn="l">
              <a:lnSpc>
                <a:spcPts val="1100"/>
              </a:lnSpc>
              <a:spcBef>
                <a:spcPts val="145"/>
              </a:spcBef>
              <a:spcAft>
                <a:spcPts val="0"/>
              </a:spcAft>
            </a:pPr>
            <a:r>
              <a:rPr lang="en-US" sz="979" spc="-18">
                <a:solidFill>
                  <a:srgbClr val="1F1F1F"/>
                </a:solidFill>
                <a:latin typeface="Arial" panose="02020603050405020304" pitchFamily="2"/>
              </a:rPr>
              <a:t>C</a:t>
            </a:r>
            <a:r>
              <a:rPr lang="en-US" sz="445" spc="-18">
                <a:solidFill>
                  <a:srgbClr val="000000"/>
                </a:solidFill>
                <a:latin typeface="Arial" panose="02020603050405020304" pitchFamily="2"/>
              </a:rPr>
              <a:t>.11, Transit-oriented </a:t>
            </a:r>
          </a:p>
          <a:p>
            <a:pPr marL="274320" marR="0" indent="0" algn="l">
              <a:lnSpc>
                <a:spcPts val="500"/>
              </a:lnSpc>
              <a:spcBef>
                <a:spcPts val="0"/>
              </a:spcBef>
              <a:spcAft>
                <a:spcPts val="4515"/>
              </a:spcAft>
            </a:pPr>
            <a:r>
              <a:rPr lang="en-US" sz="445" spc="-13">
                <a:solidFill>
                  <a:srgbClr val="000000"/>
                </a:solidFill>
                <a:latin typeface="Arial" panose="02020603050405020304" pitchFamily="2"/>
              </a:rPr>
              <a:t>development  </a:t>
            </a:r>
          </a:p>
        </p:txBody>
      </p:sp>
      <p:sp>
        <p:nvSpPr>
          <p:cNvPr id="24" name="Text Placeholder 23"/>
          <p:cNvSpPr>
            <a:spLocks noGrp="1"/>
          </p:cNvSpPr>
          <p:nvPr>
            <p:ph type="body" idx="10"/>
          </p:nvPr>
        </p:nvSpPr>
        <p:spPr>
          <a:xfrm>
            <a:off x="454888" y="4052634"/>
            <a:ext cx="427144" cy="510889"/>
          </a:xfrm>
          <a:prstGeom prst="rect">
            <a:avLst/>
          </a:prstGeom>
          <a:noFill/>
          <a:ln w="0" cmpd="sng">
            <a:noFill/>
            <a:prstDash val="solid"/>
          </a:ln>
        </p:spPr>
        <p:txBody>
          <a:bodyPr vert="horz" lIns="0" tIns="0" rIns="0" bIns="0" anchor="t"/>
          <a:lstStyle/>
          <a:p>
            <a:pPr algn="l"/>
            <a:r>
              <a:rPr lang="en-US" sz="100"/>
              <a:t> </a:t>
            </a:r>
          </a:p>
        </p:txBody>
      </p:sp>
      <p:sp>
        <p:nvSpPr>
          <p:cNvPr id="25" name="Text Placeholder 24"/>
          <p:cNvSpPr>
            <a:spLocks noGrp="1"/>
          </p:cNvSpPr>
          <p:nvPr>
            <p:ph type="body" idx="10"/>
          </p:nvPr>
        </p:nvSpPr>
        <p:spPr>
          <a:xfrm>
            <a:off x="4508420" y="629568"/>
            <a:ext cx="860068" cy="618266"/>
          </a:xfrm>
          <a:prstGeom prst="rect">
            <a:avLst/>
          </a:prstGeom>
          <a:noFill/>
          <a:ln w="0" cmpd="sng">
            <a:noFill/>
            <a:prstDash val="solid"/>
          </a:ln>
        </p:spPr>
        <p:txBody>
          <a:bodyPr vert="horz" lIns="0" tIns="0" rIns="0" bIns="0" anchor="t"/>
          <a:lstStyle>
            <a:lvl1pPr marL="40691" marR="162763" indent="0" algn="l">
              <a:lnSpc>
                <a:spcPts val="534"/>
              </a:lnSpc>
              <a:spcBef>
                <a:spcPts val="0"/>
              </a:spcBef>
              <a:spcAft>
                <a:spcPts val="0"/>
              </a:spcAft>
              <a:buFont typeface="Symbol"/>
              <a:buChar char="·"/>
              <a:defRPr/>
            </a:lvl1pPr>
          </a:lstStyle>
          <a:p>
            <a:pPr marL="45720" marR="182880" indent="0" algn="l">
              <a:lnSpc>
                <a:spcPts val="600"/>
              </a:lnSpc>
              <a:spcAft>
                <a:spcPts val="0"/>
              </a:spcAft>
            </a:pPr>
            <a:r>
              <a:rPr lang="en-US" sz="489" b="1" spc="0">
                <a:solidFill>
                  <a:srgbClr val="000000"/>
                </a:solidFill>
                <a:latin typeface="Arial Narrow" panose="02020603050405020304" pitchFamily="2"/>
              </a:rPr>
              <a:t>Increase Bellevue College presence and connections with surrounding community </a:t>
            </a:r>
          </a:p>
          <a:p>
            <a:pPr marL="45720" marR="18288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Ailow institutional, retail and residential </a:t>
            </a:r>
          </a:p>
          <a:p>
            <a:pPr marL="45720" marR="18288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148th entrance could be anchored by institutional mixed use </a:t>
            </a:r>
          </a:p>
        </p:txBody>
      </p:sp>
      <p:sp>
        <p:nvSpPr>
          <p:cNvPr id="26" name="Text Placeholder 25"/>
          <p:cNvSpPr>
            <a:spLocks noGrp="1"/>
          </p:cNvSpPr>
          <p:nvPr>
            <p:ph type="body" idx="10"/>
          </p:nvPr>
        </p:nvSpPr>
        <p:spPr>
          <a:xfrm>
            <a:off x="4833257" y="2506406"/>
            <a:ext cx="535230" cy="100595"/>
          </a:xfrm>
          <a:prstGeom prst="rect">
            <a:avLst/>
          </a:prstGeom>
          <a:solidFill>
            <a:srgbClr val="FDE66C"/>
          </a:solidFill>
          <a:ln w="0" cmpd="sng">
            <a:noFill/>
            <a:prstDash val="solid"/>
          </a:ln>
        </p:spPr>
        <p:txBody>
          <a:bodyPr vert="horz" lIns="0" tIns="6350" rIns="0" bIns="0" anchor="t"/>
          <a:lstStyle>
            <a:lvl1pPr marL="0" marR="0" indent="0" algn="l">
              <a:lnSpc>
                <a:spcPts val="712"/>
              </a:lnSpc>
              <a:spcAft>
                <a:spcPts val="0"/>
              </a:spcAft>
              <a:defRPr/>
            </a:lvl1pPr>
          </a:lstStyle>
          <a:p>
            <a:pPr marL="0" marR="0" indent="0" algn="l">
              <a:lnSpc>
                <a:spcPts val="800"/>
              </a:lnSpc>
              <a:spcAft>
                <a:spcPts val="0"/>
              </a:spcAft>
            </a:pPr>
            <a:r>
              <a:rPr lang="en-US" sz="267" spc="298">
                <a:solidFill>
                  <a:srgbClr val="000000"/>
                </a:solidFill>
                <a:latin typeface="Times New Roman" panose="02020603050405020304" pitchFamily="1"/>
              </a:rPr>
              <a:t>......... </a:t>
            </a:r>
          </a:p>
        </p:txBody>
      </p:sp>
      <p:sp>
        <p:nvSpPr>
          <p:cNvPr id="27" name="Text Placeholder 26"/>
          <p:cNvSpPr>
            <a:spLocks noGrp="1"/>
          </p:cNvSpPr>
          <p:nvPr>
            <p:ph type="body" idx="10"/>
          </p:nvPr>
        </p:nvSpPr>
        <p:spPr>
          <a:xfrm>
            <a:off x="5437848" y="629568"/>
            <a:ext cx="860068" cy="618266"/>
          </a:xfrm>
          <a:prstGeom prst="rect">
            <a:avLst/>
          </a:prstGeom>
          <a:noFill/>
          <a:ln w="0" cmpd="sng">
            <a:noFill/>
            <a:prstDash val="solid"/>
          </a:ln>
        </p:spPr>
        <p:txBody>
          <a:bodyPr vert="horz" lIns="0" tIns="0" rIns="0" bIns="0" anchor="t"/>
          <a:lstStyle>
            <a:lvl1pPr marL="40691" marR="0" indent="0" algn="l">
              <a:lnSpc>
                <a:spcPts val="534"/>
              </a:lnSpc>
              <a:spcBef>
                <a:spcPts val="0"/>
              </a:spcBef>
              <a:spcAft>
                <a:spcPts val="0"/>
              </a:spcAft>
              <a:buFont typeface="Symbol"/>
              <a:buChar char="·"/>
              <a:defRPr/>
            </a:lvl1pPr>
          </a:lstStyle>
          <a:p>
            <a:pPr marL="45720" marR="0" indent="0" algn="l">
              <a:lnSpc>
                <a:spcPts val="600"/>
              </a:lnSpc>
              <a:spcAft>
                <a:spcPts val="0"/>
              </a:spcAft>
            </a:pPr>
            <a:r>
              <a:rPr lang="en-US" sz="489" b="1" spc="9">
                <a:solidFill>
                  <a:srgbClr val="000000"/>
                </a:solidFill>
                <a:latin typeface="Arial Narrow" panose="02020603050405020304" pitchFamily="2"/>
              </a:rPr>
              <a:t>Protect existing retail and make use of freeway exposure </a:t>
            </a:r>
          </a:p>
          <a:p>
            <a:pPr marL="45720" marR="0" indent="0" algn="l">
              <a:lnSpc>
                <a:spcPts val="600"/>
              </a:lnSpc>
              <a:spcBef>
                <a:spcPts val="10"/>
              </a:spcBef>
              <a:spcAft>
                <a:spcPts val="0"/>
              </a:spcAft>
              <a:buFont typeface="Symbol"/>
              <a:buChar char="·"/>
            </a:pPr>
            <a:r>
              <a:rPr lang="en-US" sz="489" b="1" spc="0">
                <a:solidFill>
                  <a:srgbClr val="000000"/>
                </a:solidFill>
                <a:latin typeface="Arial Narrow" panose="02020603050405020304" pitchFamily="2"/>
              </a:rPr>
              <a:t>Allow office, retail, and service uses </a:t>
            </a:r>
          </a:p>
          <a:p>
            <a:pPr marL="45720" marR="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Protect existing retail </a:t>
            </a:r>
          </a:p>
          <a:p>
            <a:pPr marL="45720" marR="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Allow auto sales </a:t>
            </a:r>
          </a:p>
          <a:p>
            <a:pPr marL="45720" marR="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Office uses should include ground-floor retail, especially restaurants </a:t>
            </a:r>
          </a:p>
        </p:txBody>
      </p:sp>
      <p:sp>
        <p:nvSpPr>
          <p:cNvPr id="28" name="Text Placeholder 27"/>
          <p:cNvSpPr>
            <a:spLocks noGrp="1"/>
          </p:cNvSpPr>
          <p:nvPr>
            <p:ph type="body" idx="10"/>
          </p:nvPr>
        </p:nvSpPr>
        <p:spPr>
          <a:xfrm>
            <a:off x="7368954" y="629569"/>
            <a:ext cx="957172" cy="621091"/>
          </a:xfrm>
          <a:prstGeom prst="rect">
            <a:avLst/>
          </a:prstGeom>
          <a:noFill/>
          <a:ln w="0" cmpd="sng">
            <a:noFill/>
            <a:prstDash val="solid"/>
          </a:ln>
        </p:spPr>
        <p:txBody>
          <a:bodyPr vert="horz" lIns="0" tIns="0" rIns="0" bIns="0" anchor="t"/>
          <a:lstStyle>
            <a:lvl1pPr marL="40691" marR="0" indent="0" algn="l">
              <a:lnSpc>
                <a:spcPts val="534"/>
              </a:lnSpc>
              <a:spcBef>
                <a:spcPts val="4"/>
              </a:spcBef>
              <a:spcAft>
                <a:spcPts val="0"/>
              </a:spcAft>
              <a:buFont typeface="Symbol"/>
              <a:buChar char="·"/>
              <a:defRPr/>
            </a:lvl1pPr>
          </a:lstStyle>
          <a:p>
            <a:pPr marL="45720" marR="0" indent="0" algn="l">
              <a:lnSpc>
                <a:spcPts val="600"/>
              </a:lnSpc>
              <a:spcAft>
                <a:spcPts val="0"/>
              </a:spcAft>
            </a:pPr>
            <a:r>
              <a:rPr lang="en-US" sz="489" b="1" spc="0">
                <a:solidFill>
                  <a:srgbClr val="000000"/>
                </a:solidFill>
                <a:latin typeface="Arial Narrow" panose="02020603050405020304" pitchFamily="2"/>
              </a:rPr>
              <a:t>Provide higher quality office environment </a:t>
            </a:r>
          </a:p>
          <a:p>
            <a:pPr marL="45720" marR="0" indent="0" algn="l">
              <a:lnSpc>
                <a:spcPts val="600"/>
              </a:lnSpc>
              <a:spcBef>
                <a:spcPts val="0"/>
              </a:spcBef>
              <a:spcAft>
                <a:spcPts val="0"/>
              </a:spcAft>
              <a:buFont typeface="Symbol"/>
              <a:buChar char="·"/>
            </a:pPr>
            <a:r>
              <a:rPr lang="en-US" sz="489" b="1" spc="-9">
                <a:solidFill>
                  <a:srgbClr val="000000"/>
                </a:solidFill>
                <a:latin typeface="Arial Narrow" panose="02020603050405020304" pitchFamily="2"/>
              </a:rPr>
              <a:t>Allow additional office development </a:t>
            </a:r>
          </a:p>
          <a:p>
            <a:pPr marL="45720" marR="0" indent="0" algn="l">
              <a:lnSpc>
                <a:spcPts val="600"/>
              </a:lnSpc>
              <a:spcBef>
                <a:spcPts val="0"/>
              </a:spcBef>
              <a:spcAft>
                <a:spcPts val="0"/>
              </a:spcAft>
              <a:buFont typeface="Symbol"/>
              <a:buChar char="·"/>
            </a:pPr>
            <a:r>
              <a:rPr lang="en-US" sz="489" b="1" spc="0">
                <a:solidFill>
                  <a:srgbClr val="000000"/>
                </a:solidFill>
                <a:latin typeface="Arial Narrow" panose="02020603050405020304" pitchFamily="2"/>
              </a:rPr>
              <a:t>Allow </a:t>
            </a:r>
            <a:r>
              <a:rPr lang="en-US" sz="445" spc="0">
                <a:solidFill>
                  <a:srgbClr val="000000"/>
                </a:solidFill>
                <a:latin typeface="Arial" panose="02020603050405020304" pitchFamily="2"/>
              </a:rPr>
              <a:t>retail </a:t>
            </a:r>
            <a:r>
              <a:rPr lang="en-US" sz="489" b="1" spc="0">
                <a:solidFill>
                  <a:srgbClr val="000000"/>
                </a:solidFill>
                <a:latin typeface="Arial Narrow" panose="02020603050405020304" pitchFamily="2"/>
              </a:rPr>
              <a:t>and service </a:t>
            </a:r>
            <a:r>
              <a:rPr lang="en-US" sz="356" b="1" spc="0">
                <a:solidFill>
                  <a:srgbClr val="000000"/>
                </a:solidFill>
                <a:latin typeface="Arial" panose="02020603050405020304" pitchFamily="2"/>
              </a:rPr>
              <a:t>USES CM </a:t>
            </a:r>
            <a:r>
              <a:rPr lang="en-US" sz="489" b="1" spc="0">
                <a:solidFill>
                  <a:srgbClr val="000000"/>
                </a:solidFill>
                <a:latin typeface="Arial Narrow" panose="02020603050405020304" pitchFamily="2"/>
              </a:rPr>
              <a:t>ground floor </a:t>
            </a:r>
          </a:p>
          <a:p>
            <a:pPr marL="45720" marR="0" indent="0" algn="l">
              <a:lnSpc>
                <a:spcPts val="600"/>
              </a:lnSpc>
              <a:spcBef>
                <a:spcPts val="5"/>
              </a:spcBef>
              <a:spcAft>
                <a:spcPts val="0"/>
              </a:spcAft>
            </a:pPr>
            <a:r>
              <a:rPr lang="en-US" sz="489" b="1" spc="0">
                <a:solidFill>
                  <a:srgbClr val="000000"/>
                </a:solidFill>
                <a:latin typeface="Arial Narrow" panose="02020603050405020304" pitchFamily="2"/>
              </a:rPr>
              <a:t>- Ensure new development addresses Phantom Lake water quality/quantity concerns and other concerns of neerb net. hborhoode </a:t>
            </a:r>
          </a:p>
        </p:txBody>
      </p:sp>
      <p:sp>
        <p:nvSpPr>
          <p:cNvPr id="46" name="Text Placeholder 45"/>
          <p:cNvSpPr>
            <a:spLocks noGrp="1"/>
          </p:cNvSpPr>
          <p:nvPr>
            <p:ph type="body" idx="10"/>
          </p:nvPr>
        </p:nvSpPr>
        <p:spPr>
          <a:xfrm>
            <a:off x="593609" y="5354722"/>
            <a:ext cx="4569110" cy="364517"/>
          </a:xfrm>
          <a:prstGeom prst="rect">
            <a:avLst/>
          </a:prstGeom>
          <a:noFill/>
          <a:ln w="0" cmpd="sng">
            <a:noFill/>
            <a:prstDash val="solid"/>
          </a:ln>
        </p:spPr>
        <p:txBody>
          <a:bodyPr vert="horz" lIns="0" tIns="27305" rIns="0" bIns="0" anchor="t"/>
          <a:lstStyle>
            <a:lvl1pPr marL="0" marR="0" indent="0" algn="l">
              <a:lnSpc>
                <a:spcPts val="534"/>
              </a:lnSpc>
              <a:spcBef>
                <a:spcPts val="0"/>
              </a:spcBef>
              <a:spcAft>
                <a:spcPts val="850"/>
              </a:spcAft>
              <a:defRPr/>
            </a:lvl1pPr>
          </a:lstStyle>
          <a:p>
            <a:pPr marL="91440" marR="0" indent="0" algn="l">
              <a:lnSpc>
                <a:spcPts val="1400"/>
              </a:lnSpc>
              <a:spcAft>
                <a:spcPts val="0"/>
              </a:spcAft>
            </a:pPr>
            <a:r>
              <a:rPr lang="en-US" sz="1113" b="1" spc="-45">
                <a:solidFill>
                  <a:srgbClr val="2B557A"/>
                </a:solidFill>
                <a:latin typeface="Arial" panose="02020603050405020304" pitchFamily="2"/>
              </a:rPr>
              <a:t>Eastgate/I-90 </a:t>
            </a:r>
          </a:p>
          <a:p>
            <a:pPr marL="0" marR="0" indent="0" algn="l">
              <a:lnSpc>
                <a:spcPts val="600"/>
              </a:lnSpc>
              <a:spcBef>
                <a:spcPts val="0"/>
              </a:spcBef>
              <a:spcAft>
                <a:spcPts val="955"/>
              </a:spcAft>
            </a:pPr>
            <a:r>
              <a:rPr lang="en-US" sz="445" spc="53" baseline="30000">
                <a:solidFill>
                  <a:srgbClr val="0B262F"/>
                </a:solidFill>
                <a:latin typeface="Arial" panose="02020603050405020304" pitchFamily="2"/>
              </a:rPr>
              <a:t>4</a:t>
            </a:r>
            <a:r>
              <a:rPr lang="en-US" sz="489" b="1" spc="53">
                <a:solidFill>
                  <a:srgbClr val="0B262F"/>
                </a:solidFill>
                <a:latin typeface="Arial Narrow" panose="02020603050405020304" pitchFamily="2"/>
              </a:rPr>
              <a:t> land Use &amp;Transportation Project </a:t>
            </a:r>
          </a:p>
        </p:txBody>
      </p:sp>
      <p:sp>
        <p:nvSpPr>
          <p:cNvPr id="47" name="Text Placeholder 46"/>
          <p:cNvSpPr>
            <a:spLocks noGrp="1"/>
          </p:cNvSpPr>
          <p:nvPr>
            <p:ph type="body" idx="10"/>
          </p:nvPr>
        </p:nvSpPr>
        <p:spPr>
          <a:xfrm>
            <a:off x="593609" y="5719239"/>
            <a:ext cx="4569110" cy="518235"/>
          </a:xfrm>
          <a:prstGeom prst="rect">
            <a:avLst/>
          </a:prstGeom>
          <a:noFill/>
          <a:ln w="0" cmpd="sng">
            <a:noFill/>
            <a:prstDash val="solid"/>
          </a:ln>
        </p:spPr>
        <p:txBody>
          <a:bodyPr vert="horz" lIns="0" tIns="0" rIns="0" bIns="0" anchor="t">
            <a:normAutofit fontScale="95000"/>
          </a:bodyPr>
          <a:lstStyle>
            <a:lvl1pPr marL="406908" marR="0" indent="0" algn="l">
              <a:lnSpc>
                <a:spcPts val="1602"/>
              </a:lnSpc>
              <a:spcAft>
                <a:spcPts val="2488"/>
              </a:spcAft>
              <a:tabLst>
                <a:tab pos="4435297" algn="r"/>
              </a:tabLst>
              <a:defRPr/>
            </a:lvl1pPr>
          </a:lstStyle>
          <a:p>
            <a:pPr marL="457200" marR="0" indent="0" algn="l">
              <a:lnSpc>
                <a:spcPts val="1800"/>
              </a:lnSpc>
              <a:spcAft>
                <a:spcPts val="2795"/>
              </a:spcAft>
              <a:tabLst>
                <a:tab pos="4983480" algn="r"/>
              </a:tabLst>
            </a:pPr>
            <a:r>
              <a:rPr lang="en-US" sz="1691" spc="0">
                <a:solidFill>
                  <a:srgbClr val="FFFFFF"/>
                </a:solidFill>
                <a:latin typeface="Arial" panose="02020603050405020304" pitchFamily="2"/>
              </a:rPr>
              <a:t>22 </a:t>
            </a:r>
            <a:r>
              <a:rPr lang="en-US" sz="668" i="1" spc="0">
                <a:solidFill>
                  <a:srgbClr val="000000"/>
                </a:solidFill>
                <a:latin typeface="Arial" panose="02020603050405020304" pitchFamily="2"/>
              </a:rPr>
              <a:t>Land use and transportation actions to support this vision, see Appendix A for a larger version. </a:t>
            </a:r>
          </a:p>
        </p:txBody>
      </p:sp>
      <p:sp>
        <p:nvSpPr>
          <p:cNvPr id="48" name="Text Placeholder 47"/>
          <p:cNvSpPr>
            <a:spLocks noGrp="1"/>
          </p:cNvSpPr>
          <p:nvPr>
            <p:ph type="body" idx="10"/>
          </p:nvPr>
        </p:nvSpPr>
        <p:spPr>
          <a:xfrm>
            <a:off x="593609" y="6237475"/>
            <a:ext cx="4569110" cy="164456"/>
          </a:xfrm>
          <a:prstGeom prst="rect">
            <a:avLst/>
          </a:prstGeom>
          <a:noFill/>
          <a:ln w="0" cmpd="sng">
            <a:noFill/>
            <a:prstDash val="solid"/>
          </a:ln>
        </p:spPr>
        <p:txBody>
          <a:bodyPr vert="horz" lIns="0" tIns="33020" rIns="0" bIns="0" anchor="t"/>
          <a:lstStyle>
            <a:lvl1pPr marL="366217" marR="0" indent="0" algn="l">
              <a:lnSpc>
                <a:spcPts val="979"/>
              </a:lnSpc>
              <a:spcAft>
                <a:spcPts val="0"/>
              </a:spcAft>
              <a:tabLst>
                <a:tab pos="691744" algn="l"/>
              </a:tabLst>
              <a:defRPr/>
            </a:lvl1pPr>
          </a:lstStyle>
          <a:p>
            <a:pPr marL="411480" marR="0" indent="0" algn="l">
              <a:lnSpc>
                <a:spcPts val="1100"/>
              </a:lnSpc>
              <a:spcAft>
                <a:spcPts val="0"/>
              </a:spcAft>
              <a:tabLst>
                <a:tab pos="777240" algn="l"/>
              </a:tabLst>
            </a:pPr>
            <a:r>
              <a:rPr lang="en-US" sz="1246" b="1" spc="-13">
                <a:solidFill>
                  <a:srgbClr val="177AB8"/>
                </a:solidFill>
                <a:latin typeface="Arial" panose="02020603050405020304" pitchFamily="2"/>
              </a:rPr>
              <a:t>30</a:t>
            </a:r>
            <a:r>
              <a:rPr lang="en-US" sz="100" spc="-13">
                <a:solidFill>
                  <a:srgbClr val="2B557A"/>
                </a:solidFill>
                <a:latin typeface="Arial" panose="02020603050405020304" pitchFamily="2"/>
              </a:rPr>
              <a:t> </a:t>
            </a:r>
            <a:r>
              <a:rPr lang="en-US" sz="668" spc="-13">
                <a:solidFill>
                  <a:srgbClr val="2B557A"/>
                </a:solidFill>
                <a:latin typeface="Arial" panose="02020603050405020304" pitchFamily="2"/>
              </a:rPr>
              <a:t>Vision </a:t>
            </a:r>
          </a:p>
        </p:txBody>
      </p:sp>
      <p:sp>
        <p:nvSpPr>
          <p:cNvPr id="49" name="Text Placeholder 48"/>
          <p:cNvSpPr>
            <a:spLocks noGrp="1"/>
          </p:cNvSpPr>
          <p:nvPr>
            <p:ph type="body" idx="10"/>
          </p:nvPr>
        </p:nvSpPr>
        <p:spPr>
          <a:xfrm>
            <a:off x="5559807" y="5354722"/>
            <a:ext cx="2832790" cy="318175"/>
          </a:xfrm>
          <a:prstGeom prst="rect">
            <a:avLst/>
          </a:prstGeom>
          <a:noFill/>
          <a:ln w="0" cmpd="sng">
            <a:noFill/>
            <a:prstDash val="solid"/>
          </a:ln>
        </p:spPr>
        <p:txBody>
          <a:bodyPr vert="horz" lIns="0" tIns="0" rIns="0" bIns="0" anchor="t">
            <a:normAutofit fontScale="85000"/>
          </a:bodyPr>
          <a:lstStyle>
            <a:lvl1pPr marL="0" marR="0" indent="0" algn="l">
              <a:lnSpc>
                <a:spcPts val="2492"/>
              </a:lnSpc>
              <a:spcAft>
                <a:spcPts val="0"/>
              </a:spcAft>
              <a:defRPr/>
            </a:lvl1pPr>
          </a:lstStyle>
          <a:p>
            <a:pPr marL="0" marR="0" indent="0" algn="l">
              <a:lnSpc>
                <a:spcPts val="2800"/>
              </a:lnSpc>
              <a:spcAft>
                <a:spcPts val="0"/>
              </a:spcAft>
            </a:pPr>
            <a:r>
              <a:rPr lang="en-US" sz="2403" b="1" spc="40">
                <a:solidFill>
                  <a:srgbClr val="2B557A"/>
                </a:solidFill>
                <a:latin typeface="Arial" panose="02020603050405020304" pitchFamily="2"/>
              </a:rPr>
              <a:t>Preferred Alternative </a:t>
            </a:r>
          </a:p>
        </p:txBody>
      </p:sp>
    </p:spTree>
    <p:extLst>
      <p:ext uri="{BB962C8B-B14F-4D97-AF65-F5344CB8AC3E}">
        <p14:creationId xmlns:p14="http://schemas.microsoft.com/office/powerpoint/2010/main" val="25239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076241" y="911574"/>
            <a:ext cx="1468126" cy="540276"/>
          </a:xfrm>
          <a:prstGeom prst="rect">
            <a:avLst/>
          </a:prstGeom>
          <a:noFill/>
          <a:ln w="0" cmpd="sng">
            <a:noFill/>
            <a:prstDash val="solid"/>
          </a:ln>
        </p:spPr>
        <p:txBody>
          <a:bodyPr vert="horz" lIns="0" tIns="0" rIns="0" bIns="0" anchor="t"/>
          <a:lstStyle>
            <a:lvl1pPr marL="0" marR="0" indent="0" algn="l">
              <a:lnSpc>
                <a:spcPts val="890"/>
              </a:lnSpc>
              <a:spcBef>
                <a:spcPts val="752"/>
              </a:spcBef>
              <a:spcAft>
                <a:spcPts val="0"/>
              </a:spcAft>
              <a:defRPr/>
            </a:lvl1pPr>
          </a:lstStyle>
          <a:p>
            <a:pPr marL="0" marR="0" indent="0" algn="l">
              <a:lnSpc>
                <a:spcPts val="800"/>
              </a:lnSpc>
              <a:spcAft>
                <a:spcPts val="0"/>
              </a:spcAft>
            </a:pPr>
            <a:r>
              <a:rPr lang="en-US" sz="757" spc="-36">
                <a:solidFill>
                  <a:srgbClr val="000000"/>
                </a:solidFill>
                <a:latin typeface="Arial" panose="02020603050405020304" pitchFamily="2"/>
              </a:rPr>
              <a:t>Protect Phantom Lake watershed. </a:t>
            </a:r>
          </a:p>
          <a:p>
            <a:pPr marL="0" marR="0" indent="0" algn="l">
              <a:lnSpc>
                <a:spcPts val="1000"/>
              </a:lnSpc>
              <a:spcBef>
                <a:spcPts val="845"/>
              </a:spcBef>
              <a:spcAft>
                <a:spcPts val="0"/>
              </a:spcAft>
            </a:pPr>
            <a:r>
              <a:rPr lang="en-US" sz="757" spc="-36">
                <a:solidFill>
                  <a:srgbClr val="000000"/>
                </a:solidFill>
                <a:latin typeface="Arial" panose="02020603050405020304" pitchFamily="2"/>
              </a:rPr>
              <a:t>Encourage ground floor local-serving conveniences and amenities and residential and office on upper floors. </a:t>
            </a:r>
          </a:p>
        </p:txBody>
      </p:sp>
      <p:sp>
        <p:nvSpPr>
          <p:cNvPr id="7" name="Text Placeholder 6"/>
          <p:cNvSpPr>
            <a:spLocks noGrp="1"/>
          </p:cNvSpPr>
          <p:nvPr>
            <p:ph type="body" idx="10"/>
          </p:nvPr>
        </p:nvSpPr>
        <p:spPr>
          <a:xfrm>
            <a:off x="1076241" y="1451850"/>
            <a:ext cx="899372" cy="1043818"/>
          </a:xfrm>
          <a:prstGeom prst="rect">
            <a:avLst/>
          </a:prstGeom>
          <a:noFill/>
          <a:ln w="0" cmpd="sng">
            <a:noFill/>
            <a:prstDash val="solid"/>
          </a:ln>
        </p:spPr>
        <p:txBody>
          <a:bodyPr vert="horz" lIns="0" tIns="152400" rIns="0" bIns="0" anchor="t"/>
          <a:lstStyle>
            <a:lvl1pPr marL="0" marR="0" indent="0" algn="l">
              <a:lnSpc>
                <a:spcPts val="890"/>
              </a:lnSpc>
              <a:spcBef>
                <a:spcPts val="681"/>
              </a:spcBef>
              <a:spcAft>
                <a:spcPts val="0"/>
              </a:spcAft>
              <a:defRPr/>
            </a:lvl1pPr>
          </a:lstStyle>
          <a:p>
            <a:pPr marL="0" marR="0" indent="0" algn="l">
              <a:lnSpc>
                <a:spcPts val="1100"/>
              </a:lnSpc>
              <a:spcAft>
                <a:spcPts val="0"/>
              </a:spcAft>
            </a:pPr>
            <a:r>
              <a:rPr lang="en-US" sz="757" spc="-31">
                <a:solidFill>
                  <a:srgbClr val="000000"/>
                </a:solidFill>
                <a:latin typeface="Arial" panose="02020603050405020304" pitchFamily="2"/>
              </a:rPr>
              <a:t>Provide a walkway for pedestrians. </a:t>
            </a:r>
          </a:p>
          <a:p>
            <a:pPr marL="0" marR="0" indent="0" algn="l">
              <a:lnSpc>
                <a:spcPts val="1100"/>
              </a:lnSpc>
              <a:spcBef>
                <a:spcPts val="930"/>
              </a:spcBef>
              <a:spcAft>
                <a:spcPts val="0"/>
              </a:spcAft>
            </a:pPr>
            <a:r>
              <a:rPr lang="en-US" sz="757" spc="0">
                <a:solidFill>
                  <a:srgbClr val="000000"/>
                </a:solidFill>
                <a:latin typeface="Arial" panose="02020603050405020304" pitchFamily="2"/>
              </a:rPr>
              <a:t>Add bike shoulders or lanes. </a:t>
            </a:r>
          </a:p>
          <a:p>
            <a:pPr marL="0" marR="0" indent="0" algn="l">
              <a:lnSpc>
                <a:spcPts val="1000"/>
              </a:lnSpc>
              <a:spcBef>
                <a:spcPts val="765"/>
              </a:spcBef>
              <a:spcAft>
                <a:spcPts val="0"/>
              </a:spcAft>
            </a:pPr>
            <a:r>
              <a:rPr lang="en-US" sz="757" spc="-49">
                <a:solidFill>
                  <a:srgbClr val="000000"/>
                </a:solidFill>
                <a:latin typeface="Arial" panose="02020603050405020304" pitchFamily="2"/>
              </a:rPr>
              <a:t>Improve intersection for future traffic volumes. </a:t>
            </a:r>
          </a:p>
        </p:txBody>
      </p:sp>
      <p:sp>
        <p:nvSpPr>
          <p:cNvPr id="8" name="Text Placeholder 7"/>
          <p:cNvSpPr>
            <a:spLocks noGrp="1"/>
          </p:cNvSpPr>
          <p:nvPr>
            <p:ph type="body" idx="10"/>
          </p:nvPr>
        </p:nvSpPr>
        <p:spPr>
          <a:xfrm>
            <a:off x="4050642" y="911574"/>
            <a:ext cx="2513733" cy="247532"/>
          </a:xfrm>
          <a:prstGeom prst="rect">
            <a:avLst/>
          </a:prstGeom>
          <a:noFill/>
          <a:ln w="0" cmpd="sng">
            <a:noFill/>
            <a:prstDash val="solid"/>
          </a:ln>
        </p:spPr>
        <p:txBody>
          <a:bodyPr vert="horz" lIns="0" tIns="8890" rIns="0" bIns="0" anchor="t"/>
          <a:lstStyle>
            <a:lvl1pPr marL="1505560" marR="0" indent="0" algn="l">
              <a:lnSpc>
                <a:spcPts val="979"/>
              </a:lnSpc>
              <a:spcAft>
                <a:spcPts val="0"/>
              </a:spcAft>
              <a:defRPr/>
            </a:lvl1pPr>
          </a:lstStyle>
          <a:p>
            <a:pPr marL="1691640" marR="0" indent="0" algn="l">
              <a:lnSpc>
                <a:spcPts val="1100"/>
              </a:lnSpc>
              <a:spcAft>
                <a:spcPts val="0"/>
              </a:spcAft>
            </a:pPr>
            <a:r>
              <a:rPr lang="en-US" sz="757" spc="-27">
                <a:solidFill>
                  <a:srgbClr val="000000"/>
                </a:solidFill>
                <a:latin typeface="Arial" panose="02020603050405020304" pitchFamily="2"/>
              </a:rPr>
              <a:t>Implement Airfield Park project. </a:t>
            </a:r>
          </a:p>
        </p:txBody>
      </p:sp>
      <p:sp>
        <p:nvSpPr>
          <p:cNvPr id="9" name="Text Placeholder 8"/>
          <p:cNvSpPr>
            <a:spLocks noGrp="1"/>
          </p:cNvSpPr>
          <p:nvPr>
            <p:ph type="body" idx="10"/>
          </p:nvPr>
        </p:nvSpPr>
        <p:spPr>
          <a:xfrm>
            <a:off x="5612405" y="1159107"/>
            <a:ext cx="993586" cy="764072"/>
          </a:xfrm>
          <a:prstGeom prst="rect">
            <a:avLst/>
          </a:prstGeom>
          <a:noFill/>
          <a:ln w="0" cmpd="sng">
            <a:noFill/>
            <a:prstDash val="solid"/>
          </a:ln>
        </p:spPr>
        <p:txBody>
          <a:bodyPr vert="horz" lIns="0" tIns="386715" rIns="0" bIns="0" anchor="t"/>
          <a:lstStyle>
            <a:lvl1pPr marL="0" marR="0" indent="0" algn="l">
              <a:lnSpc>
                <a:spcPts val="979"/>
              </a:lnSpc>
              <a:spcAft>
                <a:spcPts val="0"/>
              </a:spcAft>
              <a:defRPr/>
            </a:lvl1pPr>
          </a:lstStyle>
          <a:p>
            <a:pPr marL="0" marR="0" indent="0" algn="l">
              <a:lnSpc>
                <a:spcPts val="1100"/>
              </a:lnSpc>
              <a:spcAft>
                <a:spcPts val="0"/>
              </a:spcAft>
            </a:pPr>
            <a:r>
              <a:rPr lang="en-US" sz="757" spc="-36">
                <a:solidFill>
                  <a:srgbClr val="000000"/>
                </a:solidFill>
                <a:latin typeface="Arial" panose="02020603050405020304" pitchFamily="2"/>
              </a:rPr>
              <a:t>Improve trail with asphalt surface. </a:t>
            </a:r>
          </a:p>
        </p:txBody>
      </p:sp>
      <p:sp>
        <p:nvSpPr>
          <p:cNvPr id="10" name="Text Placeholder 9"/>
          <p:cNvSpPr>
            <a:spLocks noGrp="1"/>
          </p:cNvSpPr>
          <p:nvPr>
            <p:ph type="body" idx="10"/>
          </p:nvPr>
        </p:nvSpPr>
        <p:spPr>
          <a:xfrm>
            <a:off x="4050642" y="1923179"/>
            <a:ext cx="3665114" cy="439681"/>
          </a:xfrm>
          <a:prstGeom prst="rect">
            <a:avLst/>
          </a:prstGeom>
          <a:noFill/>
          <a:ln w="0" cmpd="sng">
            <a:noFill/>
            <a:prstDash val="solid"/>
          </a:ln>
        </p:spPr>
        <p:txBody>
          <a:bodyPr vert="horz" lIns="0" tIns="30480" rIns="0" bIns="0" anchor="t"/>
          <a:lstStyle>
            <a:lvl1pPr marL="1505560" marR="162763" indent="0" algn="l">
              <a:lnSpc>
                <a:spcPts val="890"/>
              </a:lnSpc>
              <a:spcBef>
                <a:spcPts val="9"/>
              </a:spcBef>
              <a:spcAft>
                <a:spcPts val="0"/>
              </a:spcAft>
              <a:defRPr/>
            </a:lvl1pPr>
          </a:lstStyle>
          <a:p>
            <a:pPr marL="0" marR="0" indent="0" algn="l">
              <a:lnSpc>
                <a:spcPts val="900"/>
              </a:lnSpc>
              <a:spcAft>
                <a:spcPts val="0"/>
              </a:spcAft>
            </a:pPr>
            <a:r>
              <a:rPr lang="en-US" sz="757" spc="36">
                <a:solidFill>
                  <a:srgbClr val="2786C2"/>
                </a:solidFill>
                <a:latin typeface="Arial" panose="02020603050405020304" pitchFamily="2"/>
              </a:rPr>
              <a:t>•</a:t>
            </a:r>
            <a:r>
              <a:rPr lang="en-US" sz="445" spc="36">
                <a:solidFill>
                  <a:srgbClr val="2786C2"/>
                </a:solidFill>
                <a:latin typeface="Courier New" panose="02020603050405020304"/>
              </a:rPr>
              <a:t>• </a:t>
            </a:r>
          </a:p>
          <a:p>
            <a:pPr marL="1691640" marR="0" indent="0" algn="l">
              <a:lnSpc>
                <a:spcPts val="900"/>
              </a:lnSpc>
              <a:spcBef>
                <a:spcPts val="0"/>
              </a:spcBef>
              <a:spcAft>
                <a:spcPts val="0"/>
              </a:spcAft>
            </a:pPr>
            <a:r>
              <a:rPr lang="en-US" sz="757" spc="-40">
                <a:solidFill>
                  <a:srgbClr val="000000"/>
                </a:solidFill>
                <a:latin typeface="Arial" panose="02020603050405020304" pitchFamily="2"/>
              </a:rPr>
              <a:t>Provide pedestrian connections and improve outdoor </a:t>
            </a:r>
          </a:p>
          <a:p>
            <a:pPr marL="1691640" marR="182880" indent="0" algn="l">
              <a:lnSpc>
                <a:spcPts val="1000"/>
              </a:lnSpc>
              <a:spcBef>
                <a:spcPts val="10"/>
              </a:spcBef>
              <a:spcAft>
                <a:spcPts val="0"/>
              </a:spcAft>
            </a:pPr>
            <a:r>
              <a:rPr lang="en-US" sz="757" spc="-31">
                <a:solidFill>
                  <a:srgbClr val="000000"/>
                </a:solidFill>
                <a:latin typeface="Arial" panose="02020603050405020304" pitchFamily="2"/>
              </a:rPr>
              <a:t>space for office workers' use. Allow more intense development in future with ground floor services. </a:t>
            </a:r>
          </a:p>
        </p:txBody>
      </p:sp>
      <p:sp>
        <p:nvSpPr>
          <p:cNvPr id="13" name="Text Placeholder 12"/>
          <p:cNvSpPr>
            <a:spLocks noGrp="1"/>
          </p:cNvSpPr>
          <p:nvPr>
            <p:ph type="body" idx="10"/>
          </p:nvPr>
        </p:nvSpPr>
        <p:spPr>
          <a:xfrm>
            <a:off x="3573212" y="1920353"/>
            <a:ext cx="53176" cy="111333"/>
          </a:xfrm>
          <a:prstGeom prst="rect">
            <a:avLst/>
          </a:prstGeom>
          <a:solidFill>
            <a:srgbClr val="FEE06A"/>
          </a:solidFill>
          <a:ln w="0" cmpd="sng">
            <a:noFill/>
            <a:prstDash val="solid"/>
          </a:ln>
        </p:spPr>
        <p:txBody>
          <a:bodyPr vert="horz" lIns="0" tIns="15875" rIns="0" bIns="0" anchor="t"/>
          <a:lstStyle>
            <a:lvl1pPr marL="0" marR="0" indent="40691" algn="l">
              <a:lnSpc>
                <a:spcPts val="356"/>
              </a:lnSpc>
              <a:spcAft>
                <a:spcPts val="0"/>
              </a:spcAft>
              <a:buFont typeface="Symbol"/>
              <a:buChar char="·"/>
              <a:defRPr/>
            </a:lvl1pPr>
          </a:lstStyle>
          <a:p>
            <a:pPr marL="0" marR="0" indent="45720" algn="l">
              <a:lnSpc>
                <a:spcPts val="400"/>
              </a:lnSpc>
              <a:spcAft>
                <a:spcPts val="0"/>
              </a:spcAft>
              <a:buFont typeface="Symbol"/>
              <a:buChar char="·"/>
            </a:pPr>
            <a:r>
              <a:rPr lang="en-US" sz="623" b="1" spc="116">
                <a:solidFill>
                  <a:srgbClr val="2786C2"/>
                </a:solidFill>
                <a:latin typeface="Bookman Old Style" panose="02020603050405020304" pitchFamily="1"/>
              </a:rPr>
              <a:t>r </a:t>
            </a:r>
          </a:p>
        </p:txBody>
      </p:sp>
      <p:sp>
        <p:nvSpPr>
          <p:cNvPr id="14" name="Text Placeholder 13"/>
          <p:cNvSpPr>
            <a:spLocks noGrp="1"/>
          </p:cNvSpPr>
          <p:nvPr>
            <p:ph type="body" idx="10"/>
          </p:nvPr>
        </p:nvSpPr>
        <p:spPr>
          <a:xfrm>
            <a:off x="4050641" y="1635522"/>
            <a:ext cx="119069" cy="49167"/>
          </a:xfrm>
          <a:prstGeom prst="rect">
            <a:avLst/>
          </a:prstGeom>
          <a:solidFill>
            <a:srgbClr val="E4F78F"/>
          </a:solidFill>
          <a:ln w="0" cmpd="sng">
            <a:noFill/>
            <a:prstDash val="solid"/>
          </a:ln>
        </p:spPr>
        <p:txBody>
          <a:bodyPr vert="horz" lIns="0" tIns="0" rIns="0" bIns="0" anchor="t"/>
          <a:lstStyle>
            <a:lvl1pPr marL="0" marR="0" indent="0" algn="l">
              <a:lnSpc>
                <a:spcPts val="356"/>
              </a:lnSpc>
              <a:spcAft>
                <a:spcPts val="0"/>
              </a:spcAft>
              <a:defRPr/>
            </a:lvl1pPr>
          </a:lstStyle>
          <a:p>
            <a:pPr marL="0" marR="0" indent="0" algn="l">
              <a:lnSpc>
                <a:spcPts val="400"/>
              </a:lnSpc>
              <a:spcAft>
                <a:spcPts val="0"/>
              </a:spcAft>
            </a:pPr>
            <a:r>
              <a:rPr lang="en-US" sz="445" spc="-9">
                <a:solidFill>
                  <a:srgbClr val="000000"/>
                </a:solidFill>
                <a:latin typeface="Arial" panose="02020603050405020304" pitchFamily="2"/>
              </a:rPr>
              <a:t>=it </a:t>
            </a:r>
          </a:p>
        </p:txBody>
      </p:sp>
      <p:sp>
        <p:nvSpPr>
          <p:cNvPr id="15" name="Text Placeholder 14"/>
          <p:cNvSpPr>
            <a:spLocks noGrp="1"/>
          </p:cNvSpPr>
          <p:nvPr>
            <p:ph type="body" idx="10"/>
          </p:nvPr>
        </p:nvSpPr>
        <p:spPr>
          <a:xfrm>
            <a:off x="8144055" y="911575"/>
            <a:ext cx="123693" cy="1011604"/>
          </a:xfrm>
          <a:prstGeom prst="rect">
            <a:avLst/>
          </a:prstGeom>
          <a:noFill/>
          <a:ln w="0" cmpd="sng">
            <a:noFill/>
            <a:prstDash val="solid"/>
          </a:ln>
        </p:spPr>
        <p:txBody>
          <a:bodyPr vert="vert270" lIns="0" tIns="0" rIns="35560" bIns="0" anchor="t"/>
          <a:lstStyle>
            <a:lvl1pPr marL="40691" marR="0" indent="0" algn="l">
              <a:lnSpc>
                <a:spcPts val="712"/>
              </a:lnSpc>
              <a:spcAft>
                <a:spcPts val="0"/>
              </a:spcAft>
              <a:defRPr/>
            </a:lvl1pPr>
          </a:lstStyle>
          <a:p>
            <a:pPr marL="45720" marR="0" indent="0" algn="l">
              <a:lnSpc>
                <a:spcPts val="800"/>
              </a:lnSpc>
              <a:spcAft>
                <a:spcPts val="0"/>
              </a:spcAft>
            </a:pPr>
            <a:r>
              <a:rPr lang="en-US" sz="935" spc="62">
                <a:solidFill>
                  <a:srgbClr val="003C96"/>
                </a:solidFill>
                <a:latin typeface="Arial Narrow" panose="02020603050405020304" pitchFamily="2"/>
              </a:rPr>
              <a:t>NelVd ]Oldd0 06 </a:t>
            </a:r>
          </a:p>
        </p:txBody>
      </p:sp>
      <p:sp>
        <p:nvSpPr>
          <p:cNvPr id="16" name="Text Placeholder 15"/>
          <p:cNvSpPr>
            <a:spLocks noGrp="1"/>
          </p:cNvSpPr>
          <p:nvPr>
            <p:ph type="body" idx="10"/>
          </p:nvPr>
        </p:nvSpPr>
        <p:spPr>
          <a:xfrm>
            <a:off x="1076241" y="2536358"/>
            <a:ext cx="693603" cy="304612"/>
          </a:xfrm>
          <a:prstGeom prst="rect">
            <a:avLst/>
          </a:prstGeom>
          <a:noFill/>
          <a:ln w="0" cmpd="sng">
            <a:noFill/>
            <a:prstDash val="solid"/>
          </a:ln>
        </p:spPr>
        <p:txBody>
          <a:bodyPr vert="horz" lIns="0" tIns="73660" rIns="0" bIns="0" anchor="t"/>
          <a:lstStyle>
            <a:lvl1pPr marL="0" marR="0" indent="0" algn="l">
              <a:lnSpc>
                <a:spcPts val="890"/>
              </a:lnSpc>
              <a:spcAft>
                <a:spcPts val="0"/>
              </a:spcAft>
              <a:defRPr/>
            </a:lvl1pPr>
          </a:lstStyle>
          <a:p>
            <a:pPr marL="0" marR="0" indent="0" algn="l">
              <a:lnSpc>
                <a:spcPts val="1000"/>
              </a:lnSpc>
              <a:spcAft>
                <a:spcPts val="0"/>
              </a:spcAft>
            </a:pPr>
            <a:r>
              <a:rPr lang="en-US" sz="757" spc="-40">
                <a:solidFill>
                  <a:srgbClr val="000000"/>
                </a:solidFill>
                <a:latin typeface="Arial" panose="02020603050405020304" pitchFamily="2"/>
              </a:rPr>
              <a:t>Add bike lanes to Eastgate Way. </a:t>
            </a:r>
          </a:p>
        </p:txBody>
      </p:sp>
      <p:sp>
        <p:nvSpPr>
          <p:cNvPr id="17" name="Text Placeholder 16"/>
          <p:cNvSpPr>
            <a:spLocks noGrp="1"/>
          </p:cNvSpPr>
          <p:nvPr>
            <p:ph type="body" idx="10"/>
          </p:nvPr>
        </p:nvSpPr>
        <p:spPr>
          <a:xfrm>
            <a:off x="2818919" y="2905396"/>
            <a:ext cx="1356572" cy="299525"/>
          </a:xfrm>
          <a:prstGeom prst="rect">
            <a:avLst/>
          </a:prstGeom>
          <a:noFill/>
          <a:ln w="0" cmpd="sng">
            <a:noFill/>
            <a:prstDash val="solid"/>
          </a:ln>
        </p:spPr>
        <p:txBody>
          <a:bodyPr vert="horz" lIns="0" tIns="3175" rIns="0" bIns="0" anchor="t"/>
          <a:lstStyle>
            <a:lvl1pPr marL="0" marR="0" indent="0" algn="l">
              <a:lnSpc>
                <a:spcPts val="1424"/>
              </a:lnSpc>
              <a:spcAft>
                <a:spcPts val="877"/>
              </a:spcAft>
              <a:defRPr/>
            </a:lvl1pPr>
          </a:lstStyle>
          <a:p>
            <a:pPr marL="0" marR="0" indent="0" algn="l">
              <a:lnSpc>
                <a:spcPts val="1600"/>
              </a:lnSpc>
              <a:spcAft>
                <a:spcPts val="985"/>
              </a:spcAft>
            </a:pPr>
            <a:r>
              <a:rPr lang="en-US" sz="1068" spc="129">
                <a:solidFill>
                  <a:srgbClr val="2786C2"/>
                </a:solidFill>
                <a:latin typeface="Arial" panose="02020603050405020304" pitchFamily="2"/>
              </a:rPr>
              <a:t>"Z-L-71•••</a:t>
            </a:r>
            <a:r>
              <a:rPr lang="en-US" sz="1068" spc="129" baseline="30000">
                <a:solidFill>
                  <a:srgbClr val="2786C2"/>
                </a:solidFill>
                <a:latin typeface="Arial Narrow" panose="02020603050405020304" pitchFamily="2"/>
              </a:rPr>
              <a:t>••</a:t>
            </a:r>
            <a:r>
              <a:rPr lang="en-US" sz="1068" spc="129">
                <a:solidFill>
                  <a:srgbClr val="2786C2"/>
                </a:solidFill>
                <a:latin typeface="Arial" panose="02020603050405020304" pitchFamily="2"/>
              </a:rPr>
              <a:t>"</a:t>
            </a:r>
            <a:r>
              <a:rPr lang="en-US" sz="1068" spc="129" baseline="30000">
                <a:solidFill>
                  <a:srgbClr val="2786C2"/>
                </a:solidFill>
                <a:latin typeface="Arial Narrow" panose="02020603050405020304" pitchFamily="2"/>
              </a:rPr>
              <a:t>4</a:t>
            </a:r>
            <a:r>
              <a:rPr lang="en-US" sz="1068" spc="129">
                <a:solidFill>
                  <a:srgbClr val="2786C2"/>
                </a:solidFill>
                <a:latin typeface="Arial" panose="02020603050405020304" pitchFamily="2"/>
              </a:rPr>
              <a:t>•... </a:t>
            </a:r>
          </a:p>
        </p:txBody>
      </p:sp>
      <p:sp>
        <p:nvSpPr>
          <p:cNvPr id="18" name="Text Placeholder 17"/>
          <p:cNvSpPr>
            <a:spLocks noGrp="1"/>
          </p:cNvSpPr>
          <p:nvPr>
            <p:ph type="body" idx="10"/>
          </p:nvPr>
        </p:nvSpPr>
        <p:spPr>
          <a:xfrm>
            <a:off x="5798522" y="2536359"/>
            <a:ext cx="654877" cy="422161"/>
          </a:xfrm>
          <a:prstGeom prst="rect">
            <a:avLst/>
          </a:prstGeom>
          <a:noFill/>
          <a:ln w="0" cmpd="sng">
            <a:noFill/>
            <a:prstDash val="solid"/>
          </a:ln>
        </p:spPr>
        <p:txBody>
          <a:bodyPr vert="horz" lIns="0" tIns="0" rIns="0" bIns="0" anchor="t"/>
          <a:lstStyle>
            <a:lvl1pPr marL="0" marR="0" indent="0" algn="l">
              <a:lnSpc>
                <a:spcPts val="1068"/>
              </a:lnSpc>
              <a:spcAft>
                <a:spcPts val="0"/>
              </a:spcAft>
              <a:defRPr/>
            </a:lvl1pPr>
          </a:lstStyle>
          <a:p>
            <a:pPr marL="0" marR="0" indent="0" algn="l">
              <a:lnSpc>
                <a:spcPts val="1200"/>
              </a:lnSpc>
              <a:spcAft>
                <a:spcPts val="0"/>
              </a:spcAft>
            </a:pPr>
            <a:r>
              <a:rPr lang="en-US" sz="445" spc="-13">
                <a:solidFill>
                  <a:srgbClr val="000000"/>
                </a:solidFill>
                <a:latin typeface="Arial" panose="02020603050405020304" pitchFamily="2"/>
              </a:rPr>
              <a:t>Commercial with residential Office with retail Future Airfield Park </a:t>
            </a:r>
          </a:p>
        </p:txBody>
      </p:sp>
      <p:sp>
        <p:nvSpPr>
          <p:cNvPr id="19" name="Text Placeholder 18"/>
          <p:cNvSpPr>
            <a:spLocks noGrp="1"/>
          </p:cNvSpPr>
          <p:nvPr>
            <p:ph type="body" idx="10"/>
          </p:nvPr>
        </p:nvSpPr>
        <p:spPr>
          <a:xfrm>
            <a:off x="6578247" y="2536359"/>
            <a:ext cx="854288" cy="668563"/>
          </a:xfrm>
          <a:prstGeom prst="rect">
            <a:avLst/>
          </a:prstGeom>
          <a:noFill/>
          <a:ln w="0" cmpd="sng">
            <a:noFill/>
            <a:prstDash val="solid"/>
          </a:ln>
        </p:spPr>
        <p:txBody>
          <a:bodyPr vert="horz" lIns="0" tIns="12065" rIns="0" bIns="0" anchor="t"/>
          <a:lstStyle>
            <a:lvl1pPr marL="81382" marR="0" indent="-81382" algn="l">
              <a:lnSpc>
                <a:spcPts val="1157"/>
              </a:lnSpc>
              <a:spcBef>
                <a:spcPts val="120"/>
              </a:spcBef>
              <a:spcAft>
                <a:spcPts val="819"/>
              </a:spcAft>
              <a:tabLst>
                <a:tab pos="773125" algn="r"/>
              </a:tabLst>
              <a:defRPr/>
            </a:lvl1pPr>
          </a:lstStyle>
          <a:p>
            <a:pPr marL="0" marR="0" indent="0" algn="r">
              <a:lnSpc>
                <a:spcPts val="900"/>
              </a:lnSpc>
              <a:spcAft>
                <a:spcPts val="0"/>
              </a:spcAft>
            </a:pPr>
            <a:r>
              <a:rPr lang="en-US" sz="445" spc="-4">
                <a:solidFill>
                  <a:srgbClr val="0C8FE0"/>
                </a:solidFill>
                <a:latin typeface="Arial" panose="02020603050405020304" pitchFamily="2"/>
              </a:rPr>
              <a:t>.&gt;</a:t>
            </a:r>
            <a:r>
              <a:rPr lang="en-US" sz="445" spc="-4">
                <a:solidFill>
                  <a:srgbClr val="000000"/>
                </a:solidFill>
                <a:latin typeface="Arial" panose="02020603050405020304" pitchFamily="2"/>
              </a:rPr>
              <a:t> Non-motorized Improvement </a:t>
            </a:r>
          </a:p>
          <a:p>
            <a:pPr marL="91440" marR="0" indent="-91440" algn="l">
              <a:lnSpc>
                <a:spcPts val="1300"/>
              </a:lnSpc>
              <a:spcBef>
                <a:spcPts val="135"/>
              </a:spcBef>
              <a:spcAft>
                <a:spcPts val="920"/>
              </a:spcAft>
              <a:tabLst>
                <a:tab pos="868680" algn="r"/>
              </a:tabLst>
            </a:pPr>
            <a:r>
              <a:rPr lang="en-US" sz="445" spc="0">
                <a:solidFill>
                  <a:srgbClr val="0C8FE0"/>
                </a:solidFill>
                <a:latin typeface="Arial" panose="02020603050405020304" pitchFamily="2"/>
              </a:rPr>
              <a:t>0 </a:t>
            </a:r>
            <a:r>
              <a:rPr lang="en-US" sz="445" spc="0">
                <a:solidFill>
                  <a:srgbClr val="000000"/>
                </a:solidFill>
                <a:latin typeface="Arial" panose="02020603050405020304" pitchFamily="2"/>
              </a:rPr>
              <a:t>Intersection Improvement </a:t>
            </a:r>
            <a:r>
              <a:t/>
            </a:r>
            <a:br/>
            <a:r>
              <a:rPr lang="en-US" sz="757" spc="0">
                <a:solidFill>
                  <a:srgbClr val="43AF5E"/>
                </a:solidFill>
                <a:latin typeface="Arial" panose="02020603050405020304" pitchFamily="2"/>
              </a:rPr>
              <a:t>p </a:t>
            </a:r>
            <a:r>
              <a:rPr lang="en-US" sz="445" spc="0">
                <a:solidFill>
                  <a:srgbClr val="000000"/>
                </a:solidFill>
                <a:latin typeface="Arial" panose="02020603050405020304" pitchFamily="2"/>
              </a:rPr>
              <a:t>Green 1-90 right-of-way Gateway </a:t>
            </a:r>
          </a:p>
        </p:txBody>
      </p:sp>
      <p:sp>
        <p:nvSpPr>
          <p:cNvPr id="20" name="Text Placeholder 19"/>
          <p:cNvSpPr>
            <a:spLocks noGrp="1"/>
          </p:cNvSpPr>
          <p:nvPr>
            <p:ph type="body" idx="10"/>
          </p:nvPr>
        </p:nvSpPr>
        <p:spPr>
          <a:xfrm>
            <a:off x="4688757" y="2896353"/>
            <a:ext cx="507486" cy="181976"/>
          </a:xfrm>
          <a:prstGeom prst="rect">
            <a:avLst/>
          </a:prstGeom>
          <a:noFill/>
          <a:ln w="0" cmpd="sng">
            <a:noFill/>
            <a:prstDash val="solid"/>
          </a:ln>
        </p:spPr>
        <p:txBody>
          <a:bodyPr vert="horz" lIns="0" tIns="40640" rIns="0" bIns="0" anchor="t"/>
          <a:lstStyle>
            <a:lvl1pPr marL="0" marR="0" indent="0" algn="l">
              <a:lnSpc>
                <a:spcPts val="1068"/>
              </a:lnSpc>
              <a:spcAft>
                <a:spcPts val="40"/>
              </a:spcAft>
              <a:tabLst>
                <a:tab pos="488290" algn="r"/>
              </a:tabLst>
              <a:defRPr/>
            </a:lvl1pPr>
          </a:lstStyle>
          <a:p>
            <a:pPr marL="0" marR="0" indent="0" algn="l">
              <a:lnSpc>
                <a:spcPts val="1200"/>
              </a:lnSpc>
              <a:spcAft>
                <a:spcPts val="45"/>
              </a:spcAft>
              <a:tabLst>
                <a:tab pos="548640" algn="r"/>
              </a:tabLst>
            </a:pPr>
            <a:r>
              <a:rPr lang="en-US" sz="1202" spc="-40">
                <a:solidFill>
                  <a:srgbClr val="000000"/>
                </a:solidFill>
                <a:latin typeface="Bookman Old Style" panose="02020603050405020304" pitchFamily="1"/>
              </a:rPr>
              <a:t>-; •)... </a:t>
            </a:r>
            <a:r>
              <a:rPr lang="en-US" sz="757" spc="-40">
                <a:solidFill>
                  <a:srgbClr val="000000"/>
                </a:solidFill>
                <a:latin typeface="Arial" panose="02020603050405020304" pitchFamily="2"/>
              </a:rPr>
              <a:t>0 </a:t>
            </a:r>
          </a:p>
        </p:txBody>
      </p:sp>
      <p:sp>
        <p:nvSpPr>
          <p:cNvPr id="21" name="Text Placeholder 20"/>
          <p:cNvSpPr>
            <a:spLocks noGrp="1"/>
          </p:cNvSpPr>
          <p:nvPr>
            <p:ph type="body" idx="10"/>
          </p:nvPr>
        </p:nvSpPr>
        <p:spPr>
          <a:xfrm>
            <a:off x="1035780" y="3310603"/>
            <a:ext cx="2177914" cy="2609261"/>
          </a:xfrm>
          <a:prstGeom prst="rect">
            <a:avLst/>
          </a:prstGeom>
          <a:noFill/>
          <a:ln w="0" cmpd="sng">
            <a:noFill/>
            <a:prstDash val="solid"/>
          </a:ln>
        </p:spPr>
        <p:txBody>
          <a:bodyPr vert="horz" lIns="0" tIns="0" rIns="0" bIns="0" anchor="t"/>
          <a:lstStyle>
            <a:lvl1pPr marL="40691" marR="40691" indent="0" algn="l">
              <a:lnSpc>
                <a:spcPts val="1068"/>
              </a:lnSpc>
              <a:spcBef>
                <a:spcPts val="886"/>
              </a:spcBef>
              <a:spcAft>
                <a:spcPts val="0"/>
              </a:spcAft>
              <a:defRPr/>
            </a:lvl1pPr>
          </a:lstStyle>
          <a:p>
            <a:pPr marL="45720" marR="45720" indent="0" algn="l">
              <a:lnSpc>
                <a:spcPts val="1200"/>
              </a:lnSpc>
              <a:spcAft>
                <a:spcPts val="0"/>
              </a:spcAft>
            </a:pPr>
            <a:r>
              <a:rPr lang="en-US" sz="757" spc="0">
                <a:solidFill>
                  <a:srgbClr val="000000"/>
                </a:solidFill>
                <a:latin typeface="Arial" panose="02020603050405020304" pitchFamily="2"/>
              </a:rPr>
              <a:t>are pleasantly landscaped but there are few pedestrian connections stitching the individual buildings into a comprehensive unit. However, the development of the future park at the Bellevue Airfield site will provide additional recreation space and activity to this part of the study area, and will provide opportunities for connectivity to other open spaces including Robinswood Park. </a:t>
            </a:r>
          </a:p>
          <a:p>
            <a:pPr marL="45720" marR="45720" indent="0" algn="l">
              <a:lnSpc>
                <a:spcPts val="1200"/>
              </a:lnSpc>
              <a:spcBef>
                <a:spcPts val="995"/>
              </a:spcBef>
              <a:spcAft>
                <a:spcPts val="0"/>
              </a:spcAft>
            </a:pPr>
            <a:r>
              <a:rPr lang="en-US" sz="757" spc="0">
                <a:solidFill>
                  <a:srgbClr val="000000"/>
                </a:solidFill>
                <a:latin typeface="Arial" panose="02020603050405020304" pitchFamily="2"/>
              </a:rPr>
              <a:t>Other than development of the future park, the most effective short term improvement action is to provide pedestrian connections through the parking lots and improve some pedestrian oriented outdoor spaces in which workers could picnic and relax. Greater connectivity and access might add to the viability of small services such as a coffee shop or delicatessen. These connectivity improvements will help </a:t>
            </a:r>
          </a:p>
        </p:txBody>
      </p:sp>
      <p:sp>
        <p:nvSpPr>
          <p:cNvPr id="22" name="Text Placeholder 21"/>
          <p:cNvSpPr>
            <a:spLocks noGrp="1"/>
          </p:cNvSpPr>
          <p:nvPr>
            <p:ph type="body" idx="10"/>
          </p:nvPr>
        </p:nvSpPr>
        <p:spPr>
          <a:xfrm>
            <a:off x="3514255" y="3310603"/>
            <a:ext cx="2177914" cy="2549356"/>
          </a:xfrm>
          <a:prstGeom prst="rect">
            <a:avLst/>
          </a:prstGeom>
          <a:noFill/>
          <a:ln w="0" cmpd="sng">
            <a:noFill/>
            <a:prstDash val="solid"/>
          </a:ln>
        </p:spPr>
        <p:txBody>
          <a:bodyPr vert="horz" lIns="0" tIns="0" rIns="0" bIns="0" anchor="t"/>
          <a:lstStyle>
            <a:lvl1pPr marL="162763" marR="40691" indent="122072" algn="l">
              <a:lnSpc>
                <a:spcPts val="1068"/>
              </a:lnSpc>
              <a:spcBef>
                <a:spcPts val="369"/>
              </a:spcBef>
              <a:spcAft>
                <a:spcPts val="9"/>
              </a:spcAft>
              <a:buFont typeface="Symbol"/>
              <a:buChar char="·"/>
              <a:defRPr/>
            </a:lvl1pPr>
          </a:lstStyle>
          <a:p>
            <a:pPr marL="45720" marR="0" indent="0" algn="l">
              <a:lnSpc>
                <a:spcPts val="1100"/>
              </a:lnSpc>
              <a:spcAft>
                <a:spcPts val="0"/>
              </a:spcAft>
            </a:pPr>
            <a:r>
              <a:rPr lang="en-US" sz="757" spc="-9">
                <a:solidFill>
                  <a:srgbClr val="000000"/>
                </a:solidFill>
                <a:latin typeface="Arial" panose="02020603050405020304" pitchFamily="2"/>
              </a:rPr>
              <a:t>facilitate access to the Eastgate Area Park being developed adjacent to 1-90 Office Park Complex. </a:t>
            </a:r>
          </a:p>
          <a:p>
            <a:pPr marL="45720" marR="0" indent="0" algn="l">
              <a:lnSpc>
                <a:spcPts val="1200"/>
              </a:lnSpc>
              <a:spcBef>
                <a:spcPts val="1465"/>
              </a:spcBef>
              <a:spcAft>
                <a:spcPts val="0"/>
              </a:spcAft>
            </a:pPr>
            <a:r>
              <a:rPr lang="en-US" sz="935" spc="18">
                <a:solidFill>
                  <a:srgbClr val="003A93"/>
                </a:solidFill>
                <a:latin typeface="Arial Narrow" panose="02020603050405020304" pitchFamily="2"/>
              </a:rPr>
              <a:t>ATTRIBUTES AND STRATEGIES </a:t>
            </a:r>
          </a:p>
          <a:p>
            <a:pPr marL="182880" marR="45720" indent="137160" algn="l">
              <a:lnSpc>
                <a:spcPts val="1200"/>
              </a:lnSpc>
              <a:spcBef>
                <a:spcPts val="170"/>
              </a:spcBef>
              <a:spcAft>
                <a:spcPts val="0"/>
              </a:spcAft>
              <a:buFont typeface="Symbol"/>
              <a:buChar char="·"/>
            </a:pPr>
            <a:r>
              <a:rPr lang="en-US" sz="757" spc="0">
                <a:solidFill>
                  <a:srgbClr val="000000"/>
                </a:solidFill>
                <a:latin typeface="Arial" panose="02020603050405020304" pitchFamily="2"/>
              </a:rPr>
              <a:t>Enhance connections and streetscapes that link the 1-90 office park complex to retail, services, and transit on 156th Avenue SE. </a:t>
            </a:r>
          </a:p>
          <a:p>
            <a:pPr marL="182880" marR="137160" indent="137160" algn="l">
              <a:lnSpc>
                <a:spcPts val="1200"/>
              </a:lnSpc>
              <a:spcBef>
                <a:spcPts val="420"/>
              </a:spcBef>
              <a:spcAft>
                <a:spcPts val="0"/>
              </a:spcAft>
              <a:buFont typeface="Symbol"/>
              <a:buChar char="·"/>
            </a:pPr>
            <a:r>
              <a:rPr lang="en-US" sz="757" spc="0">
                <a:solidFill>
                  <a:srgbClr val="000000"/>
                </a:solidFill>
                <a:latin typeface="Arial" panose="02020603050405020304" pitchFamily="2"/>
              </a:rPr>
              <a:t>Enhance the active transportation benefits of improved pathway connections to the Eastgate Area Park project to help create more livable communities. </a:t>
            </a:r>
          </a:p>
          <a:p>
            <a:pPr marL="182880" marR="137160" indent="137160" algn="l">
              <a:lnSpc>
                <a:spcPts val="1200"/>
              </a:lnSpc>
              <a:spcBef>
                <a:spcPts val="440"/>
              </a:spcBef>
              <a:spcAft>
                <a:spcPts val="0"/>
              </a:spcAft>
              <a:buFont typeface="Symbol"/>
              <a:buChar char="·"/>
            </a:pPr>
            <a:r>
              <a:rPr lang="en-US" sz="757" spc="0">
                <a:solidFill>
                  <a:srgbClr val="000000"/>
                </a:solidFill>
                <a:latin typeface="Arial" panose="02020603050405020304" pitchFamily="2"/>
              </a:rPr>
              <a:t>Enhance bicycle access through the area with a bike shoulder on 156th Avenue SE from SE 27th Street to SE Eastgate Way. Add bike lanes on SE Eastgate Way. </a:t>
            </a:r>
          </a:p>
          <a:p>
            <a:pPr marL="182880" marR="45720" indent="137160" algn="l">
              <a:lnSpc>
                <a:spcPts val="1200"/>
              </a:lnSpc>
              <a:spcBef>
                <a:spcPts val="415"/>
              </a:spcBef>
              <a:spcAft>
                <a:spcPts val="10"/>
              </a:spcAft>
              <a:buFont typeface="Symbol"/>
              <a:buChar char="·"/>
            </a:pPr>
            <a:r>
              <a:rPr lang="en-US" sz="757" spc="0">
                <a:solidFill>
                  <a:srgbClr val="000000"/>
                </a:solidFill>
                <a:latin typeface="Arial" panose="02020603050405020304" pitchFamily="2"/>
              </a:rPr>
              <a:t>Improve the underpass to Eastgate Plaza to support pedestrian and bicycle circulation. </a:t>
            </a:r>
          </a:p>
        </p:txBody>
      </p:sp>
      <p:sp>
        <p:nvSpPr>
          <p:cNvPr id="23" name="Text Placeholder 22"/>
          <p:cNvSpPr>
            <a:spLocks noGrp="1"/>
          </p:cNvSpPr>
          <p:nvPr>
            <p:ph type="body" idx="10"/>
          </p:nvPr>
        </p:nvSpPr>
        <p:spPr>
          <a:xfrm>
            <a:off x="5992730" y="3310603"/>
            <a:ext cx="2177914" cy="1048904"/>
          </a:xfrm>
          <a:prstGeom prst="rect">
            <a:avLst/>
          </a:prstGeom>
          <a:noFill/>
          <a:ln w="0" cmpd="sng">
            <a:noFill/>
            <a:prstDash val="solid"/>
          </a:ln>
        </p:spPr>
        <p:txBody>
          <a:bodyPr vert="horz" lIns="0" tIns="0" rIns="0" bIns="0" anchor="t"/>
          <a:lstStyle>
            <a:lvl1pPr marL="162763" marR="122072" indent="162763" algn="l">
              <a:lnSpc>
                <a:spcPts val="1068"/>
              </a:lnSpc>
              <a:spcBef>
                <a:spcPts val="396"/>
              </a:spcBef>
              <a:spcAft>
                <a:spcPts val="3609"/>
              </a:spcAft>
              <a:buFont typeface="Symbol"/>
              <a:buChar char="·"/>
              <a:defRPr/>
            </a:lvl1pPr>
          </a:lstStyle>
          <a:p>
            <a:pPr marL="182880" marR="228600" indent="182880" algn="l">
              <a:lnSpc>
                <a:spcPts val="1100"/>
              </a:lnSpc>
              <a:spcAft>
                <a:spcPts val="0"/>
              </a:spcAft>
              <a:buFont typeface="Symbol"/>
              <a:buChar char="·"/>
            </a:pPr>
            <a:r>
              <a:rPr lang="en-US" sz="757" spc="0">
                <a:solidFill>
                  <a:srgbClr val="000000"/>
                </a:solidFill>
                <a:latin typeface="Arial" panose="02020603050405020304" pitchFamily="2"/>
              </a:rPr>
              <a:t>Protect and enhance aquatic systems of Phantom Lake drainage. </a:t>
            </a:r>
          </a:p>
          <a:p>
            <a:pPr marL="182880" marR="137160" indent="182880" algn="l">
              <a:lnSpc>
                <a:spcPts val="1200"/>
              </a:lnSpc>
              <a:spcBef>
                <a:spcPts val="445"/>
              </a:spcBef>
              <a:spcAft>
                <a:spcPts val="4055"/>
              </a:spcAft>
              <a:buFont typeface="Symbol"/>
              <a:buChar char="·"/>
            </a:pPr>
            <a:r>
              <a:rPr lang="en-US" sz="757" spc="0">
                <a:solidFill>
                  <a:srgbClr val="000000"/>
                </a:solidFill>
                <a:latin typeface="Arial" panose="02020603050405020304" pitchFamily="2"/>
              </a:rPr>
              <a:t>Improve the pedestrian environment along Eastgate Way. </a:t>
            </a:r>
          </a:p>
        </p:txBody>
      </p:sp>
      <p:sp>
        <p:nvSpPr>
          <p:cNvPr id="26" name="Text Placeholder 25"/>
          <p:cNvSpPr>
            <a:spLocks noGrp="1"/>
          </p:cNvSpPr>
          <p:nvPr>
            <p:ph type="body" idx="10"/>
          </p:nvPr>
        </p:nvSpPr>
        <p:spPr>
          <a:xfrm>
            <a:off x="5992730" y="5995028"/>
            <a:ext cx="2177914" cy="100595"/>
          </a:xfrm>
          <a:prstGeom prst="rect">
            <a:avLst/>
          </a:prstGeom>
          <a:noFill/>
          <a:ln w="0" cmpd="sng">
            <a:noFill/>
            <a:prstDash val="solid"/>
          </a:ln>
        </p:spPr>
        <p:txBody>
          <a:bodyPr vert="horz" lIns="0" tIns="0" rIns="0" bIns="0" anchor="t"/>
          <a:lstStyle>
            <a:lvl1pPr marL="488290" marR="0" indent="0" algn="l">
              <a:lnSpc>
                <a:spcPts val="801"/>
              </a:lnSpc>
              <a:spcAft>
                <a:spcPts val="0"/>
              </a:spcAft>
              <a:defRPr/>
            </a:lvl1pPr>
          </a:lstStyle>
          <a:p>
            <a:pPr marL="548640" marR="0" indent="0" algn="l">
              <a:lnSpc>
                <a:spcPts val="900"/>
              </a:lnSpc>
              <a:spcAft>
                <a:spcPts val="0"/>
              </a:spcAft>
            </a:pPr>
            <a:r>
              <a:rPr lang="en-US" sz="668" i="1" spc="4">
                <a:solidFill>
                  <a:srgbClr val="000000"/>
                </a:solidFill>
                <a:latin typeface="Arial" panose="02020603050405020304" pitchFamily="2"/>
              </a:rPr>
              <a:t>Existing conditions </a:t>
            </a:r>
          </a:p>
        </p:txBody>
      </p:sp>
      <p:sp>
        <p:nvSpPr>
          <p:cNvPr id="27" name="Text Placeholder 26"/>
          <p:cNvSpPr>
            <a:spLocks noGrp="1"/>
          </p:cNvSpPr>
          <p:nvPr>
            <p:ph type="body" idx="10"/>
          </p:nvPr>
        </p:nvSpPr>
        <p:spPr>
          <a:xfrm>
            <a:off x="5867882" y="6095623"/>
            <a:ext cx="2288890" cy="335694"/>
          </a:xfrm>
          <a:prstGeom prst="rect">
            <a:avLst/>
          </a:prstGeom>
          <a:noFill/>
          <a:ln w="0" cmpd="sng">
            <a:noFill/>
            <a:prstDash val="solid"/>
          </a:ln>
        </p:spPr>
        <p:txBody>
          <a:bodyPr vert="horz" lIns="0" tIns="191770" rIns="0" bIns="0" anchor="t"/>
          <a:lstStyle>
            <a:lvl1pPr marL="0" marR="0" indent="0" algn="l">
              <a:lnSpc>
                <a:spcPts val="1068"/>
              </a:lnSpc>
              <a:spcAft>
                <a:spcPts val="191"/>
              </a:spcAft>
              <a:tabLst>
                <a:tab pos="2237994" algn="r"/>
              </a:tabLst>
              <a:defRPr/>
            </a:lvl1pPr>
          </a:lstStyle>
          <a:p>
            <a:pPr marL="0" marR="0" indent="0" algn="l">
              <a:lnSpc>
                <a:spcPts val="1200"/>
              </a:lnSpc>
              <a:spcAft>
                <a:spcPts val="215"/>
              </a:spcAft>
              <a:tabLst>
                <a:tab pos="2514600" algn="r"/>
              </a:tabLst>
            </a:pPr>
            <a:r>
              <a:rPr lang="en-US" sz="757" spc="-13">
                <a:solidFill>
                  <a:srgbClr val="000000"/>
                </a:solidFill>
                <a:latin typeface="Arial" panose="02020603050405020304" pitchFamily="2"/>
              </a:rPr>
              <a:t>Eastgate / 1-90 Land Use &amp; Transportation Project</a:t>
            </a:r>
            <a:r>
              <a:rPr lang="en-US" sz="100" spc="-13">
                <a:solidFill>
                  <a:srgbClr val="003A93"/>
                </a:solidFill>
                <a:latin typeface="Arial Narrow" panose="02020603050405020304" pitchFamily="2"/>
              </a:rPr>
              <a:t> </a:t>
            </a:r>
            <a:r>
              <a:rPr lang="en-US" sz="935" spc="-13">
                <a:solidFill>
                  <a:srgbClr val="003A93"/>
                </a:solidFill>
                <a:latin typeface="Arial Narrow" panose="02020603050405020304" pitchFamily="2"/>
              </a:rPr>
              <a:t>53 </a:t>
            </a:r>
          </a:p>
        </p:txBody>
      </p:sp>
    </p:spTree>
    <p:extLst>
      <p:ext uri="{BB962C8B-B14F-4D97-AF65-F5344CB8AC3E}">
        <p14:creationId xmlns:p14="http://schemas.microsoft.com/office/powerpoint/2010/main" val="39374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DD7634C-7E89-48F9-AF60-BBFC9D38AEA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124D332-A17A-4238-BE5F-226F4AA2349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2A5FE56-8A3B-4041-94B9-0F497704BD80}"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832F8E1F-84B6-4B52-B350-B4581C210B0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B94E1AB-0983-4242-BC0A-3E65EDFD79C0}"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9B26EDE8-D3D5-4BF3-9871-C3DADF52A516}"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5837232-4C3A-4EA1-8993-61BA5E6D7A85}"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F68069A-3EF3-498D-9D19-97960D8848B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7577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881273A9-4ED0-4674-A549-F6DB3A0C95B0}" type="slidenum">
              <a:rPr lang="en-US"/>
              <a:pPr/>
              <a:t>‹#›</a:t>
            </a:fld>
            <a:endParaRPr lang="en-US"/>
          </a:p>
        </p:txBody>
      </p:sp>
      <p:grpSp>
        <p:nvGrpSpPr>
          <p:cNvPr id="75780" name="Group 4"/>
          <p:cNvGrpSpPr>
            <a:grpSpLocks/>
          </p:cNvGrpSpPr>
          <p:nvPr/>
        </p:nvGrpSpPr>
        <p:grpSpPr bwMode="auto">
          <a:xfrm>
            <a:off x="0" y="0"/>
            <a:ext cx="9144000" cy="546100"/>
            <a:chOff x="0" y="0"/>
            <a:chExt cx="5760" cy="344"/>
          </a:xfrm>
        </p:grpSpPr>
        <p:sp>
          <p:nvSpPr>
            <p:cNvPr id="7578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7578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7578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578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578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7578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578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578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7578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7579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91"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9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7" r:id="rId12"/>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91024"/>
      </p:ext>
    </p:extLst>
  </p:cSld>
  <p:clrMap bg1="lt1" tx1="dk1" bg2="lt2" tx2="dk2" accent1="accent1" accent2="accent2" accent3="accent3" accent4="accent4" accent5="accent5" accent6="accent6" hlink="hlink" folHlink="folHlink"/>
  <p:sldLayoutIdLst>
    <p:sldLayoutId id="2147483664"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PowerPoint_Presentation.ppt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ellevuewa.gov/pdf/PCD/Eastgate_Implementation_Proposed_Comprehensive_Plan_amendments_10-2-14_handou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www.bellevuewa.gov/pdf/PCD/Eastgate_CAC_Final_Report_Appdx_A.pdf" TargetMode="External"/><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3124200" y="2286000"/>
            <a:ext cx="6019800" cy="1530350"/>
          </a:xfrm>
        </p:spPr>
        <p:txBody>
          <a:bodyPr/>
          <a:lstStyle/>
          <a:p>
            <a:r>
              <a:rPr lang="en-US" sz="3300" dirty="0" smtClean="0"/>
              <a:t>2016 Annual Comprehensive Plan Amendments</a:t>
            </a:r>
            <a:r>
              <a:rPr lang="en-US" sz="6000" dirty="0" smtClean="0"/>
              <a:t/>
            </a:r>
            <a:br>
              <a:rPr lang="en-US" sz="6000" dirty="0" smtClean="0"/>
            </a:br>
            <a:r>
              <a:rPr lang="en-US" sz="2000" dirty="0" smtClean="0"/>
              <a:t>Final Review</a:t>
            </a:r>
            <a:r>
              <a:rPr lang="en-US" sz="4800" dirty="0" smtClean="0"/>
              <a:t/>
            </a:r>
            <a:br>
              <a:rPr lang="en-US" sz="4800" dirty="0" smtClean="0"/>
            </a:br>
            <a:r>
              <a:rPr lang="en-US" sz="3300" dirty="0" smtClean="0"/>
              <a:t>Study Session</a:t>
            </a:r>
            <a:endParaRPr lang="en-US" sz="3300" dirty="0"/>
          </a:p>
        </p:txBody>
      </p:sp>
      <p:sp>
        <p:nvSpPr>
          <p:cNvPr id="14341" name="Rectangle 5"/>
          <p:cNvSpPr>
            <a:spLocks noGrp="1" noChangeArrowheads="1"/>
          </p:cNvSpPr>
          <p:nvPr>
            <p:ph type="subTitle" idx="1"/>
          </p:nvPr>
        </p:nvSpPr>
        <p:spPr>
          <a:xfrm>
            <a:off x="3124200" y="4953000"/>
            <a:ext cx="5791200" cy="1371600"/>
          </a:xfrm>
        </p:spPr>
        <p:txBody>
          <a:bodyPr/>
          <a:lstStyle/>
          <a:p>
            <a:r>
              <a:rPr lang="en-US" sz="3000" dirty="0" smtClean="0"/>
              <a:t>Bellevue </a:t>
            </a:r>
            <a:r>
              <a:rPr lang="en-US" sz="3000" dirty="0"/>
              <a:t>Planning Commission </a:t>
            </a:r>
            <a:endParaRPr lang="en-US" sz="3000" dirty="0" smtClean="0"/>
          </a:p>
          <a:p>
            <a:r>
              <a:rPr lang="en-US" sz="3000" dirty="0" smtClean="0"/>
              <a:t>September 28, 2016</a:t>
            </a:r>
            <a:endParaRPr lang="en-US" sz="3000" dirty="0"/>
          </a:p>
        </p:txBody>
      </p:sp>
    </p:spTree>
    <p:extLst>
      <p:ext uri="{BB962C8B-B14F-4D97-AF65-F5344CB8AC3E}">
        <p14:creationId xmlns:p14="http://schemas.microsoft.com/office/powerpoint/2010/main" val="408683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62099" y="-952499"/>
            <a:ext cx="6019802" cy="9144000"/>
          </a:xfrm>
          <a:prstGeom prst="rect">
            <a:avLst/>
          </a:prstGeom>
          <a:solidFill>
            <a:schemeClr val="bg1">
              <a:alpha val="0"/>
            </a:schemeClr>
          </a:solidFill>
        </p:spPr>
      </p:pic>
    </p:spTree>
    <p:extLst>
      <p:ext uri="{BB962C8B-B14F-4D97-AF65-F5344CB8AC3E}">
        <p14:creationId xmlns:p14="http://schemas.microsoft.com/office/powerpoint/2010/main" val="10189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89586011"/>
              </p:ext>
            </p:extLst>
          </p:nvPr>
        </p:nvGraphicFramePr>
        <p:xfrm>
          <a:off x="876300" y="1295400"/>
          <a:ext cx="7391400" cy="5344562"/>
        </p:xfrm>
        <a:graphic>
          <a:graphicData uri="http://schemas.openxmlformats.org/presentationml/2006/ole">
            <mc:AlternateContent xmlns:mc="http://schemas.openxmlformats.org/markup-compatibility/2006">
              <mc:Choice xmlns:v="urn:schemas-microsoft-com:vml" Requires="v">
                <p:oleObj spid="_x0000_s22692" name="Acrobat Document" r:id="rId4" imgW="6034986" imgH="4663440" progId="AcroExch.Document.DC">
                  <p:embed/>
                </p:oleObj>
              </mc:Choice>
              <mc:Fallback>
                <p:oleObj name="Acrobat Document" r:id="rId4" imgW="6034986" imgH="4663440" progId="AcroExch.Document.DC">
                  <p:embed/>
                  <p:pic>
                    <p:nvPicPr>
                      <p:cNvPr id="0" name=""/>
                      <p:cNvPicPr/>
                      <p:nvPr/>
                    </p:nvPicPr>
                    <p:blipFill>
                      <a:blip r:embed="rId5"/>
                      <a:stretch>
                        <a:fillRect/>
                      </a:stretch>
                    </p:blipFill>
                    <p:spPr>
                      <a:xfrm>
                        <a:off x="876300" y="1295400"/>
                        <a:ext cx="7391400" cy="5344562"/>
                      </a:xfrm>
                      <a:prstGeom prst="rect">
                        <a:avLst/>
                      </a:prstGeom>
                    </p:spPr>
                  </p:pic>
                </p:oleObj>
              </mc:Fallback>
            </mc:AlternateContent>
          </a:graphicData>
        </a:graphic>
      </p:graphicFrame>
      <p:cxnSp>
        <p:nvCxnSpPr>
          <p:cNvPr id="3" name="Straight Arrow Connector 2"/>
          <p:cNvCxnSpPr/>
          <p:nvPr/>
        </p:nvCxnSpPr>
        <p:spPr>
          <a:xfrm flipH="1">
            <a:off x="4572000" y="2819400"/>
            <a:ext cx="304800" cy="533400"/>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609600" y="496001"/>
            <a:ext cx="8229600" cy="685800"/>
          </a:xfrm>
        </p:spPr>
        <p:txBody>
          <a:bodyPr/>
          <a:lstStyle/>
          <a:p>
            <a:r>
              <a:rPr lang="en-US" sz="3200" dirty="0" smtClean="0"/>
              <a:t>Policy Discussion questions and strategies</a:t>
            </a:r>
            <a:endParaRPr lang="en-US" sz="3200" dirty="0"/>
          </a:p>
        </p:txBody>
      </p:sp>
      <p:sp>
        <p:nvSpPr>
          <p:cNvPr id="5" name="TextBox 4"/>
          <p:cNvSpPr txBox="1"/>
          <p:nvPr/>
        </p:nvSpPr>
        <p:spPr>
          <a:xfrm>
            <a:off x="1371600" y="1856201"/>
            <a:ext cx="4495800" cy="646331"/>
          </a:xfrm>
          <a:prstGeom prst="rect">
            <a:avLst/>
          </a:prstGeom>
          <a:solidFill>
            <a:schemeClr val="bg1">
              <a:alpha val="42000"/>
            </a:schemeClr>
          </a:solidFill>
        </p:spPr>
        <p:txBody>
          <a:bodyPr wrap="square" rtlCol="0">
            <a:spAutoFit/>
          </a:bodyPr>
          <a:lstStyle/>
          <a:p>
            <a:pPr marL="287338" indent="-287338">
              <a:buFont typeface="+mj-lt"/>
              <a:buAutoNum type="arabicPeriod"/>
            </a:pPr>
            <a:r>
              <a:rPr lang="en-US" b="1" dirty="0"/>
              <a:t>How do these visions and strategies apply to this site-specific CPA?</a:t>
            </a:r>
          </a:p>
        </p:txBody>
      </p:sp>
      <p:sp>
        <p:nvSpPr>
          <p:cNvPr id="6" name="Rectangle 5"/>
          <p:cNvSpPr/>
          <p:nvPr/>
        </p:nvSpPr>
        <p:spPr>
          <a:xfrm>
            <a:off x="2286000" y="2967335"/>
            <a:ext cx="4953000" cy="646331"/>
          </a:xfrm>
          <a:prstGeom prst="rect">
            <a:avLst/>
          </a:prstGeom>
          <a:solidFill>
            <a:schemeClr val="bg1">
              <a:alpha val="40000"/>
            </a:schemeClr>
          </a:solidFill>
        </p:spPr>
        <p:txBody>
          <a:bodyPr wrap="square">
            <a:spAutoFit/>
          </a:bodyPr>
          <a:lstStyle/>
          <a:p>
            <a:pPr marL="231775" indent="-231775"/>
            <a:r>
              <a:rPr lang="en-US" b="1" dirty="0" smtClean="0"/>
              <a:t>2. What </a:t>
            </a:r>
            <a:r>
              <a:rPr lang="en-US" b="1" dirty="0"/>
              <a:t>are the Commission’s perspectives on balancing competing priorities?</a:t>
            </a:r>
          </a:p>
        </p:txBody>
      </p:sp>
      <p:sp>
        <p:nvSpPr>
          <p:cNvPr id="8" name="Rectangle 7"/>
          <p:cNvSpPr/>
          <p:nvPr/>
        </p:nvSpPr>
        <p:spPr>
          <a:xfrm>
            <a:off x="3124200" y="4311950"/>
            <a:ext cx="4647426" cy="369332"/>
          </a:xfrm>
          <a:prstGeom prst="rect">
            <a:avLst/>
          </a:prstGeom>
          <a:solidFill>
            <a:schemeClr val="bg1">
              <a:alpha val="40000"/>
            </a:schemeClr>
          </a:solidFill>
        </p:spPr>
        <p:txBody>
          <a:bodyPr wrap="none">
            <a:spAutoFit/>
          </a:bodyPr>
          <a:lstStyle/>
          <a:p>
            <a:r>
              <a:rPr lang="en-US" b="1" dirty="0" smtClean="0"/>
              <a:t>3. How </a:t>
            </a:r>
            <a:r>
              <a:rPr lang="en-US" b="1" dirty="0"/>
              <a:t>should trade-offs be considered?</a:t>
            </a:r>
          </a:p>
        </p:txBody>
      </p:sp>
      <p:sp>
        <p:nvSpPr>
          <p:cNvPr id="9" name="Rectangle 8"/>
          <p:cNvSpPr/>
          <p:nvPr/>
        </p:nvSpPr>
        <p:spPr>
          <a:xfrm>
            <a:off x="1828800" y="4909445"/>
            <a:ext cx="6629400" cy="369332"/>
          </a:xfrm>
          <a:prstGeom prst="rect">
            <a:avLst/>
          </a:prstGeom>
          <a:solidFill>
            <a:schemeClr val="bg1">
              <a:alpha val="40000"/>
            </a:schemeClr>
          </a:solidFill>
        </p:spPr>
        <p:txBody>
          <a:bodyPr wrap="square">
            <a:spAutoFit/>
          </a:bodyPr>
          <a:lstStyle/>
          <a:p>
            <a:r>
              <a:rPr lang="en-US" b="1" dirty="0" smtClean="0"/>
              <a:t>4. What </a:t>
            </a:r>
            <a:r>
              <a:rPr lang="en-US" b="1" dirty="0"/>
              <a:t>types of info may be needed for the Commission?</a:t>
            </a:r>
          </a:p>
        </p:txBody>
      </p:sp>
    </p:spTree>
    <p:extLst>
      <p:ext uri="{BB962C8B-B14F-4D97-AF65-F5344CB8AC3E}">
        <p14:creationId xmlns:p14="http://schemas.microsoft.com/office/powerpoint/2010/main" val="6416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3124200" y="2286000"/>
            <a:ext cx="6019800" cy="1530350"/>
          </a:xfrm>
        </p:spPr>
        <p:txBody>
          <a:bodyPr/>
          <a:lstStyle/>
          <a:p>
            <a:r>
              <a:rPr lang="en-US" sz="3300" dirty="0" smtClean="0"/>
              <a:t>2016 Annual Comprehensive Plan Amendments</a:t>
            </a:r>
            <a:r>
              <a:rPr lang="en-US" sz="6000" dirty="0" smtClean="0"/>
              <a:t/>
            </a:r>
            <a:br>
              <a:rPr lang="en-US" sz="6000" dirty="0" smtClean="0"/>
            </a:br>
            <a:r>
              <a:rPr lang="en-US" sz="2000" dirty="0" smtClean="0"/>
              <a:t>Final Review</a:t>
            </a:r>
            <a:r>
              <a:rPr lang="en-US" sz="4800" dirty="0" smtClean="0"/>
              <a:t/>
            </a:r>
            <a:br>
              <a:rPr lang="en-US" sz="4800" dirty="0" smtClean="0"/>
            </a:br>
            <a:r>
              <a:rPr lang="en-US" sz="3300" dirty="0" smtClean="0"/>
              <a:t>Study Session</a:t>
            </a:r>
            <a:endParaRPr lang="en-US" sz="3300" dirty="0"/>
          </a:p>
        </p:txBody>
      </p:sp>
      <p:sp>
        <p:nvSpPr>
          <p:cNvPr id="14341" name="Rectangle 5"/>
          <p:cNvSpPr>
            <a:spLocks noGrp="1" noChangeArrowheads="1"/>
          </p:cNvSpPr>
          <p:nvPr>
            <p:ph type="subTitle" idx="1"/>
          </p:nvPr>
        </p:nvSpPr>
        <p:spPr>
          <a:xfrm>
            <a:off x="3124200" y="4953000"/>
            <a:ext cx="5791200" cy="1371600"/>
          </a:xfrm>
        </p:spPr>
        <p:txBody>
          <a:bodyPr/>
          <a:lstStyle/>
          <a:p>
            <a:r>
              <a:rPr lang="en-US" sz="3000" dirty="0" smtClean="0"/>
              <a:t>Bellevue </a:t>
            </a:r>
            <a:r>
              <a:rPr lang="en-US" sz="3000" dirty="0"/>
              <a:t>Planning Commission </a:t>
            </a:r>
            <a:endParaRPr lang="en-US" sz="3000" dirty="0" smtClean="0"/>
          </a:p>
          <a:p>
            <a:r>
              <a:rPr lang="en-US" sz="3000" dirty="0" smtClean="0"/>
              <a:t>September 28, 2016</a:t>
            </a:r>
            <a:endParaRPr lang="en-US" sz="3000" dirty="0"/>
          </a:p>
        </p:txBody>
      </p:sp>
    </p:spTree>
    <p:extLst>
      <p:ext uri="{BB962C8B-B14F-4D97-AF65-F5344CB8AC3E}">
        <p14:creationId xmlns:p14="http://schemas.microsoft.com/office/powerpoint/2010/main" val="1980089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62605363"/>
              </p:ext>
            </p:extLst>
          </p:nvPr>
        </p:nvGraphicFramePr>
        <p:xfrm>
          <a:off x="685800" y="609600"/>
          <a:ext cx="7877433" cy="5715000"/>
        </p:xfrm>
        <a:graphic>
          <a:graphicData uri="http://schemas.openxmlformats.org/presentationml/2006/ole">
            <mc:AlternateContent xmlns:mc="http://schemas.openxmlformats.org/markup-compatibility/2006">
              <mc:Choice xmlns:v="urn:schemas-microsoft-com:vml" Requires="v">
                <p:oleObj spid="_x0000_s36919" name="Acrobat Document" r:id="rId4" imgW="6034970" imgH="4663346" progId="AcroExch.Document.DC">
                  <p:embed/>
                </p:oleObj>
              </mc:Choice>
              <mc:Fallback>
                <p:oleObj name="Acrobat Document" r:id="rId4" imgW="6034970" imgH="4663346" progId="AcroExch.Document.DC">
                  <p:embed/>
                  <p:pic>
                    <p:nvPicPr>
                      <p:cNvPr id="0" name=""/>
                      <p:cNvPicPr/>
                      <p:nvPr/>
                    </p:nvPicPr>
                    <p:blipFill>
                      <a:blip r:embed="rId5"/>
                      <a:stretch>
                        <a:fillRect/>
                      </a:stretch>
                    </p:blipFill>
                    <p:spPr>
                      <a:xfrm>
                        <a:off x="685800" y="609600"/>
                        <a:ext cx="7877433" cy="5715000"/>
                      </a:xfrm>
                      <a:prstGeom prst="rect">
                        <a:avLst/>
                      </a:prstGeom>
                    </p:spPr>
                  </p:pic>
                </p:oleObj>
              </mc:Fallback>
            </mc:AlternateContent>
          </a:graphicData>
        </a:graphic>
      </p:graphicFrame>
      <p:cxnSp>
        <p:nvCxnSpPr>
          <p:cNvPr id="6" name="Straight Arrow Connector 5"/>
          <p:cNvCxnSpPr/>
          <p:nvPr/>
        </p:nvCxnSpPr>
        <p:spPr>
          <a:xfrm flipH="1">
            <a:off x="4624516" y="2133600"/>
            <a:ext cx="304800" cy="533400"/>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7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Image.jpg"/>
          <p:cNvPicPr/>
          <p:nvPr/>
        </p:nvPicPr>
        <p:blipFill>
          <a:blip r:embed="rId3"/>
          <a:stretch>
            <a:fillRect/>
          </a:stretch>
        </p:blipFill>
        <p:spPr>
          <a:xfrm>
            <a:off x="1022546" y="1319040"/>
            <a:ext cx="6878910" cy="4527354"/>
          </a:xfrm>
          <a:prstGeom prst="rect">
            <a:avLst/>
          </a:prstGeom>
        </p:spPr>
      </p:pic>
      <p:sp>
        <p:nvSpPr>
          <p:cNvPr id="23" name="Title 22"/>
          <p:cNvSpPr>
            <a:spLocks noGrp="1"/>
          </p:cNvSpPr>
          <p:nvPr>
            <p:ph type="title"/>
          </p:nvPr>
        </p:nvSpPr>
        <p:spPr>
          <a:xfrm>
            <a:off x="457200" y="407688"/>
            <a:ext cx="8229600" cy="914400"/>
          </a:xfrm>
        </p:spPr>
        <p:txBody>
          <a:bodyPr/>
          <a:lstStyle/>
          <a:p>
            <a:r>
              <a:rPr lang="en-US" sz="2800" dirty="0" smtClean="0"/>
              <a:t>Eastgate/I-90 Project study area</a:t>
            </a:r>
            <a:endParaRPr lang="en-US" sz="2800" dirty="0"/>
          </a:p>
        </p:txBody>
      </p:sp>
      <p:sp>
        <p:nvSpPr>
          <p:cNvPr id="7" name="Text Placeholder 6"/>
          <p:cNvSpPr>
            <a:spLocks noGrp="1"/>
          </p:cNvSpPr>
          <p:nvPr>
            <p:ph type="body" idx="4294967295"/>
          </p:nvPr>
        </p:nvSpPr>
        <p:spPr>
          <a:xfrm>
            <a:off x="8905875" y="4872038"/>
            <a:ext cx="238125" cy="265112"/>
          </a:xfrm>
          <a:prstGeom prst="rect">
            <a:avLst/>
          </a:prstGeom>
          <a:solidFill>
            <a:srgbClr val="FFFFFF"/>
          </a:solidFill>
          <a:ln w="0" cmpd="sng">
            <a:noFill/>
            <a:prstDash val="solid"/>
          </a:ln>
        </p:spPr>
        <p:txBody>
          <a:bodyPr vert="horz" lIns="0" tIns="0" rIns="0" bIns="0" anchor="t">
            <a:normAutofit fontScale="25000" lnSpcReduction="20000"/>
          </a:bodyPr>
          <a:lstStyle/>
          <a:p>
            <a:pPr>
              <a:lnSpc>
                <a:spcPts val="534"/>
              </a:lnSpc>
            </a:pPr>
            <a:r>
              <a:rPr lang="en-US" sz="356" b="1" spc="-13">
                <a:solidFill>
                  <a:srgbClr val="000000"/>
                </a:solidFill>
                <a:latin typeface="Verdana" panose="02020603050405020304" pitchFamily="2"/>
              </a:rPr>
              <a:t>multlFrriy &amp;VOW, Had Ur OP." U</a:t>
            </a:r>
            <a:r>
              <a:rPr lang="en-US" sz="356" b="1" spc="-13" baseline="30000">
                <a:solidFill>
                  <a:srgbClr val="000000"/>
                </a:solidFill>
                <a:latin typeface="Verdana" panose="02020603050405020304" pitchFamily="2"/>
              </a:rPr>
              <a:t>.</a:t>
            </a:r>
            <a:r>
              <a:rPr lang="en-US" sz="356" b="1" spc="-13">
                <a:solidFill>
                  <a:srgbClr val="000000"/>
                </a:solidFill>
                <a:latin typeface="Verdana" panose="02020603050405020304" pitchFamily="2"/>
              </a:rPr>
              <a:t>' </a:t>
            </a:r>
          </a:p>
        </p:txBody>
      </p:sp>
      <p:sp>
        <p:nvSpPr>
          <p:cNvPr id="8" name="Text Placeholder 7"/>
          <p:cNvSpPr>
            <a:spLocks noGrp="1"/>
          </p:cNvSpPr>
          <p:nvPr>
            <p:ph type="body" idx="4294967295"/>
          </p:nvPr>
        </p:nvSpPr>
        <p:spPr>
          <a:xfrm>
            <a:off x="8804275" y="4803775"/>
            <a:ext cx="339725" cy="109538"/>
          </a:xfrm>
          <a:prstGeom prst="rect">
            <a:avLst/>
          </a:prstGeom>
          <a:solidFill>
            <a:srgbClr val="FFFFFF"/>
          </a:solidFill>
          <a:ln w="0" cmpd="sng">
            <a:noFill/>
            <a:prstDash val="solid"/>
          </a:ln>
        </p:spPr>
        <p:txBody>
          <a:bodyPr vert="horz" lIns="0" tIns="0" rIns="0" bIns="0" anchor="t">
            <a:normAutofit fontScale="25000" lnSpcReduction="20000"/>
          </a:bodyPr>
          <a:lstStyle/>
          <a:p>
            <a:pPr>
              <a:lnSpc>
                <a:spcPts val="445"/>
              </a:lnSpc>
            </a:pPr>
            <a:r>
              <a:rPr lang="en-US" sz="401" b="1" spc="-9">
                <a:solidFill>
                  <a:srgbClr val="000000"/>
                </a:solidFill>
                <a:latin typeface="Verdana" panose="02020603050405020304" pitchFamily="2"/>
              </a:rPr>
              <a:t>Lend Use </a:t>
            </a:r>
          </a:p>
          <a:p>
            <a:pPr algn="r">
              <a:lnSpc>
                <a:spcPts val="356"/>
              </a:lnSpc>
            </a:pPr>
            <a:r>
              <a:rPr lang="en-US" sz="579" b="1" spc="-71">
                <a:solidFill>
                  <a:srgbClr val="000000"/>
                </a:solidFill>
                <a:latin typeface="Verdana" panose="02020603050405020304" pitchFamily="2"/>
              </a:rPr>
              <a:t>t....eemi </a:t>
            </a:r>
          </a:p>
        </p:txBody>
      </p:sp>
      <p:sp>
        <p:nvSpPr>
          <p:cNvPr id="9" name="Text Placeholder 8"/>
          <p:cNvSpPr>
            <a:spLocks noGrp="1"/>
          </p:cNvSpPr>
          <p:nvPr>
            <p:ph type="body" idx="4294967295"/>
          </p:nvPr>
        </p:nvSpPr>
        <p:spPr>
          <a:xfrm>
            <a:off x="8916988" y="4937125"/>
            <a:ext cx="227012" cy="61913"/>
          </a:xfrm>
          <a:prstGeom prst="rect">
            <a:avLst/>
          </a:prstGeom>
          <a:solidFill>
            <a:srgbClr val="FFFFFF"/>
          </a:solidFill>
          <a:ln w="0" cmpd="sng">
            <a:noFill/>
            <a:prstDash val="solid"/>
          </a:ln>
        </p:spPr>
        <p:txBody>
          <a:bodyPr vert="horz" lIns="0" tIns="0" rIns="0" bIns="0" anchor="t">
            <a:normAutofit fontScale="25000" lnSpcReduction="20000"/>
          </a:bodyPr>
          <a:lstStyle/>
          <a:p>
            <a:pPr>
              <a:lnSpc>
                <a:spcPts val="445"/>
              </a:lnSpc>
            </a:pPr>
            <a:r>
              <a:rPr lang="en-US" sz="579" spc="-22">
                <a:solidFill>
                  <a:srgbClr val="000000"/>
                </a:solidFill>
                <a:latin typeface="Verdana" panose="02020603050405020304" pitchFamily="2"/>
              </a:rPr>
              <a:t>=m-</a:t>
            </a:r>
            <a:r>
              <a:rPr lang="en-US" sz="100">
                <a:solidFill>
                  <a:srgbClr val="000000"/>
                </a:solidFill>
                <a:latin typeface="Verdana" panose="02020603050405020304" pitchFamily="2"/>
              </a:rPr>
              <a:t> </a:t>
            </a:r>
          </a:p>
        </p:txBody>
      </p:sp>
      <p:sp>
        <p:nvSpPr>
          <p:cNvPr id="10" name="Text Placeholder 9"/>
          <p:cNvSpPr>
            <a:spLocks noGrp="1"/>
          </p:cNvSpPr>
          <p:nvPr>
            <p:ph type="body" idx="4294967295"/>
          </p:nvPr>
        </p:nvSpPr>
        <p:spPr>
          <a:xfrm>
            <a:off x="8945563" y="5092700"/>
            <a:ext cx="198437" cy="36513"/>
          </a:xfrm>
          <a:prstGeom prst="rect">
            <a:avLst/>
          </a:prstGeom>
          <a:solidFill>
            <a:srgbClr val="FFFFFF"/>
          </a:solidFill>
          <a:ln w="0" cmpd="sng">
            <a:noFill/>
            <a:prstDash val="solid"/>
          </a:ln>
        </p:spPr>
        <p:txBody>
          <a:bodyPr vert="horz" lIns="0" tIns="0" rIns="0" bIns="0" anchor="t">
            <a:normAutofit fontScale="25000" lnSpcReduction="20000"/>
          </a:bodyPr>
          <a:lstStyle/>
          <a:p>
            <a:pPr>
              <a:lnSpc>
                <a:spcPts val="267"/>
              </a:lnSpc>
            </a:pPr>
            <a:r>
              <a:rPr lang="en-US" sz="356" b="1" spc="-67">
                <a:solidFill>
                  <a:srgbClr val="000000"/>
                </a:solidFill>
                <a:latin typeface="Verdana" panose="02020603050405020304" pitchFamily="2"/>
              </a:rPr>
              <a:t>1WAIloi </a:t>
            </a:r>
          </a:p>
        </p:txBody>
      </p:sp>
      <p:sp>
        <p:nvSpPr>
          <p:cNvPr id="17" name="Text Placeholder 16"/>
          <p:cNvSpPr>
            <a:spLocks noGrp="1"/>
          </p:cNvSpPr>
          <p:nvPr>
            <p:ph type="body" idx="4294967295"/>
          </p:nvPr>
        </p:nvSpPr>
        <p:spPr>
          <a:xfrm>
            <a:off x="7446963" y="5238750"/>
            <a:ext cx="1697037" cy="200025"/>
          </a:xfrm>
          <a:prstGeom prst="rect">
            <a:avLst/>
          </a:prstGeom>
          <a:solidFill>
            <a:srgbClr val="FFFFFF"/>
          </a:solidFill>
          <a:ln w="0" cmpd="sng">
            <a:noFill/>
            <a:prstDash val="solid"/>
          </a:ln>
        </p:spPr>
        <p:txBody>
          <a:bodyPr vert="horz" lIns="0" tIns="22606" rIns="0" bIns="0" anchor="t">
            <a:normAutofit fontScale="25000" lnSpcReduction="20000"/>
          </a:bodyPr>
          <a:lstStyle/>
          <a:p>
            <a:pPr algn="r">
              <a:lnSpc>
                <a:spcPts val="267"/>
              </a:lnSpc>
            </a:pPr>
            <a:r>
              <a:rPr lang="en-US" sz="579" spc="-18">
                <a:solidFill>
                  <a:srgbClr val="000000"/>
                </a:solidFill>
                <a:latin typeface="Verdana" panose="02020603050405020304" pitchFamily="2"/>
              </a:rPr>
              <a:t>Feet </a:t>
            </a:r>
          </a:p>
          <a:p>
            <a:pPr>
              <a:lnSpc>
                <a:spcPts val="1157"/>
              </a:lnSpc>
            </a:pPr>
            <a:r>
              <a:rPr lang="en-US" sz="579" spc="101">
                <a:solidFill>
                  <a:srgbClr val="000000"/>
                </a:solidFill>
                <a:latin typeface="Verdana" panose="02020603050405020304" pitchFamily="2"/>
              </a:rPr>
              <a:t>0 0 5001,000 2,000 3,000 4,000 </a:t>
            </a:r>
          </a:p>
        </p:txBody>
      </p:sp>
    </p:spTree>
    <p:extLst>
      <p:ext uri="{BB962C8B-B14F-4D97-AF65-F5344CB8AC3E}">
        <p14:creationId xmlns:p14="http://schemas.microsoft.com/office/powerpoint/2010/main" val="173698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Goal to Outcome  </a:t>
            </a:r>
            <a:r>
              <a:rPr lang="en-US" sz="2800" dirty="0" smtClean="0">
                <a:sym typeface="Symbol" panose="05050102010706020507" pitchFamily="18" charset="2"/>
              </a:rPr>
              <a:t> </a:t>
            </a:r>
            <a:r>
              <a:rPr lang="en-US" sz="2800" dirty="0" smtClean="0"/>
              <a:t>CPAs</a:t>
            </a:r>
            <a:endParaRPr lang="en-US" sz="2800" dirty="0"/>
          </a:p>
        </p:txBody>
      </p:sp>
      <p:sp>
        <p:nvSpPr>
          <p:cNvPr id="3" name="Content Placeholder 2"/>
          <p:cNvSpPr>
            <a:spLocks noGrp="1"/>
          </p:cNvSpPr>
          <p:nvPr>
            <p:ph idx="1"/>
          </p:nvPr>
        </p:nvSpPr>
        <p:spPr>
          <a:xfrm>
            <a:off x="304800" y="1981200"/>
            <a:ext cx="8534400" cy="3886200"/>
          </a:xfrm>
        </p:spPr>
        <p:txBody>
          <a:bodyPr/>
          <a:lstStyle/>
          <a:p>
            <a:pPr marL="0" indent="0">
              <a:buNone/>
            </a:pPr>
            <a:endParaRPr lang="en-US" dirty="0" smtClean="0"/>
          </a:p>
          <a:p>
            <a:pPr marL="0" indent="0">
              <a:buNone/>
            </a:pPr>
            <a:r>
              <a:rPr lang="en-US" sz="1800" dirty="0" smtClean="0"/>
              <a:t>“To preserve and promote the accessibility and appearance of residential neighborhoods, local amenities, and business establishments within the Subarea.”</a:t>
            </a:r>
          </a:p>
          <a:p>
            <a:pPr marL="0" indent="0" algn="r">
              <a:buNone/>
            </a:pPr>
            <a:endParaRPr lang="en-US" sz="2000" dirty="0" smtClean="0"/>
          </a:p>
          <a:p>
            <a:pPr marL="0" indent="0" algn="r">
              <a:buNone/>
            </a:pPr>
            <a:endParaRPr lang="en-US" sz="2000" dirty="0" smtClean="0"/>
          </a:p>
          <a:p>
            <a:pPr marL="0" indent="0" algn="r">
              <a:buNone/>
            </a:pPr>
            <a:r>
              <a:rPr lang="en-US" sz="2000" dirty="0" smtClean="0"/>
              <a:t>Eastgate Subarea Plan Goal, p. 123</a:t>
            </a:r>
            <a:endParaRPr lang="en-US" sz="2000" dirty="0"/>
          </a:p>
        </p:txBody>
      </p:sp>
    </p:spTree>
    <p:extLst>
      <p:ext uri="{BB962C8B-B14F-4D97-AF65-F5344CB8AC3E}">
        <p14:creationId xmlns:p14="http://schemas.microsoft.com/office/powerpoint/2010/main" val="2506627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Thinking through policy analysis</a:t>
            </a:r>
            <a:endParaRPr lang="en-US" sz="2800" dirty="0"/>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998068972"/>
              </p:ext>
            </p:extLst>
          </p:nvPr>
        </p:nvGraphicFramePr>
        <p:xfrm>
          <a:off x="1116013" y="1981200"/>
          <a:ext cx="6910387" cy="3886200"/>
        </p:xfrm>
        <a:graphic>
          <a:graphicData uri="http://schemas.openxmlformats.org/presentationml/2006/ole">
            <mc:AlternateContent xmlns:mc="http://schemas.openxmlformats.org/markup-compatibility/2006">
              <mc:Choice xmlns:v="urn:schemas-microsoft-com:vml" Requires="v">
                <p:oleObj spid="_x0000_s35896" name="Presentation" r:id="rId4" imgW="6094638" imgH="3427466" progId="PowerPoint.Show.12">
                  <p:embed/>
                </p:oleObj>
              </mc:Choice>
              <mc:Fallback>
                <p:oleObj name="Presentation" r:id="rId4" imgW="6094638" imgH="3427466" progId="PowerPoint.Show.12">
                  <p:embed/>
                  <p:pic>
                    <p:nvPicPr>
                      <p:cNvPr id="0" name=""/>
                      <p:cNvPicPr/>
                      <p:nvPr/>
                    </p:nvPicPr>
                    <p:blipFill>
                      <a:blip r:embed="rId5"/>
                      <a:stretch>
                        <a:fillRect/>
                      </a:stretch>
                    </p:blipFill>
                    <p:spPr>
                      <a:xfrm>
                        <a:off x="1116013" y="1981200"/>
                        <a:ext cx="6910387" cy="3886200"/>
                      </a:xfrm>
                      <a:prstGeom prst="rect">
                        <a:avLst/>
                      </a:prstGeom>
                    </p:spPr>
                  </p:pic>
                </p:oleObj>
              </mc:Fallback>
            </mc:AlternateContent>
          </a:graphicData>
        </a:graphic>
      </p:graphicFrame>
    </p:spTree>
    <p:extLst>
      <p:ext uri="{BB962C8B-B14F-4D97-AF65-F5344CB8AC3E}">
        <p14:creationId xmlns:p14="http://schemas.microsoft.com/office/powerpoint/2010/main" val="1059667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Four part citywide vision and policy framework:</a:t>
            </a:r>
            <a:endParaRPr lang="en-US" sz="2800" dirty="0"/>
          </a:p>
        </p:txBody>
      </p:sp>
      <p:sp>
        <p:nvSpPr>
          <p:cNvPr id="3" name="Content Placeholder 2"/>
          <p:cNvSpPr>
            <a:spLocks noGrp="1"/>
          </p:cNvSpPr>
          <p:nvPr>
            <p:ph idx="1"/>
          </p:nvPr>
        </p:nvSpPr>
        <p:spPr>
          <a:xfrm>
            <a:off x="457200" y="1981200"/>
            <a:ext cx="8229600" cy="4419600"/>
          </a:xfrm>
        </p:spPr>
        <p:txBody>
          <a:bodyPr/>
          <a:lstStyle/>
          <a:p>
            <a:r>
              <a:rPr lang="en-US" sz="2400" dirty="0" smtClean="0"/>
              <a:t>Land Use  </a:t>
            </a:r>
            <a:r>
              <a:rPr lang="en-US" sz="2000" dirty="0" smtClean="0"/>
              <a:t>– </a:t>
            </a:r>
            <a:r>
              <a:rPr lang="en-US" sz="2000" i="1" dirty="0" smtClean="0"/>
              <a:t>focus on balancing growth in specific areas and maintaining the health and vitality of established neighborhoods</a:t>
            </a:r>
            <a:endParaRPr lang="en-US" sz="2000" dirty="0" smtClean="0"/>
          </a:p>
          <a:p>
            <a:pPr marL="0" indent="0">
              <a:buNone/>
            </a:pPr>
            <a:endParaRPr lang="en-US" sz="2000" dirty="0" smtClean="0"/>
          </a:p>
          <a:p>
            <a:r>
              <a:rPr lang="en-US" sz="2400" dirty="0" smtClean="0"/>
              <a:t>Transportation </a:t>
            </a:r>
            <a:r>
              <a:rPr lang="en-US" sz="2000" dirty="0" smtClean="0"/>
              <a:t>– </a:t>
            </a:r>
            <a:r>
              <a:rPr lang="en-US" sz="2000" i="1" dirty="0" smtClean="0"/>
              <a:t>focus on making moving into, around and through Bellevue reliable and predictable</a:t>
            </a:r>
            <a:endParaRPr lang="en-US" sz="2000" dirty="0" smtClean="0"/>
          </a:p>
          <a:p>
            <a:pPr marL="0" indent="0">
              <a:buNone/>
            </a:pPr>
            <a:endParaRPr lang="en-US" sz="2000" dirty="0" smtClean="0"/>
          </a:p>
          <a:p>
            <a:r>
              <a:rPr lang="en-US" sz="2400" dirty="0" smtClean="0"/>
              <a:t>Economic Development </a:t>
            </a:r>
            <a:r>
              <a:rPr lang="en-US" sz="2000" dirty="0" smtClean="0"/>
              <a:t>– </a:t>
            </a:r>
            <a:r>
              <a:rPr lang="en-US" sz="2000" i="1" dirty="0" smtClean="0"/>
              <a:t>clarity about the role that economics play in integrating land use and transportation.</a:t>
            </a:r>
            <a:endParaRPr lang="en-US" sz="2000" dirty="0" smtClean="0"/>
          </a:p>
          <a:p>
            <a:pPr marL="0" indent="0">
              <a:buNone/>
            </a:pPr>
            <a:endParaRPr lang="en-US" sz="2000" dirty="0" smtClean="0"/>
          </a:p>
          <a:p>
            <a:r>
              <a:rPr lang="en-US" sz="2400" dirty="0" smtClean="0"/>
              <a:t>Environment </a:t>
            </a:r>
            <a:r>
              <a:rPr lang="en-US" sz="2000" dirty="0" smtClean="0"/>
              <a:t>– </a:t>
            </a:r>
            <a:r>
              <a:rPr lang="en-US" sz="2000" i="1" dirty="0" smtClean="0"/>
              <a:t>embracing its stewardship of the environment by protecting and retaining natural systems, and building for a sustainable future.</a:t>
            </a:r>
            <a:endParaRPr lang="en-US" sz="2000" dirty="0"/>
          </a:p>
        </p:txBody>
      </p:sp>
    </p:spTree>
    <p:extLst>
      <p:ext uri="{BB962C8B-B14F-4D97-AF65-F5344CB8AC3E}">
        <p14:creationId xmlns:p14="http://schemas.microsoft.com/office/powerpoint/2010/main" val="266925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1371600"/>
          </a:xfrm>
        </p:spPr>
        <p:txBody>
          <a:bodyPr/>
          <a:lstStyle/>
          <a:p>
            <a:r>
              <a:rPr lang="en-US" sz="2400" dirty="0" smtClean="0">
                <a:hlinkClick r:id="rId3"/>
              </a:rPr>
              <a:t>Eastgate/I-90 Land Use and Transportation Project policy themes</a:t>
            </a:r>
            <a:endParaRPr lang="en-US" sz="2400" dirty="0"/>
          </a:p>
        </p:txBody>
      </p:sp>
      <p:sp>
        <p:nvSpPr>
          <p:cNvPr id="3" name="Content Placeholder 2"/>
          <p:cNvSpPr>
            <a:spLocks noGrp="1"/>
          </p:cNvSpPr>
          <p:nvPr>
            <p:ph idx="1"/>
          </p:nvPr>
        </p:nvSpPr>
        <p:spPr>
          <a:xfrm>
            <a:off x="457200" y="1676400"/>
            <a:ext cx="8229600" cy="4267200"/>
          </a:xfrm>
        </p:spPr>
        <p:txBody>
          <a:bodyPr/>
          <a:lstStyle/>
          <a:p>
            <a:r>
              <a:rPr lang="en-US" sz="2400" dirty="0" smtClean="0"/>
              <a:t>Create a coherent image in the I-90 corridor through design that includes elements of naturalistic landscaping, ecological enhancement and urban design</a:t>
            </a:r>
          </a:p>
          <a:p>
            <a:r>
              <a:rPr lang="en-US" sz="2400" dirty="0" smtClean="0"/>
              <a:t>Encourage a greater mix of uses in office and commercial areas to provide goods and services in closer proximity to businesses, workers, and neighborhoods</a:t>
            </a:r>
          </a:p>
          <a:p>
            <a:r>
              <a:rPr lang="en-US" sz="2400" dirty="0" smtClean="0"/>
              <a:t>Allow more intense office and commercial development in exchange for additional public amenities</a:t>
            </a:r>
          </a:p>
          <a:p>
            <a:r>
              <a:rPr lang="en-US" sz="2400" dirty="0" smtClean="0"/>
              <a:t>Support all transportation modes to improve connectivity and reduce auto trips</a:t>
            </a:r>
            <a:endParaRPr lang="en-US" sz="2400" dirty="0"/>
          </a:p>
        </p:txBody>
      </p:sp>
    </p:spTree>
    <p:extLst>
      <p:ext uri="{BB962C8B-B14F-4D97-AF65-F5344CB8AC3E}">
        <p14:creationId xmlns:p14="http://schemas.microsoft.com/office/powerpoint/2010/main" val="180116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Eastgate Subarea Plan</a:t>
            </a:r>
            <a:endParaRPr lang="en-US" dirty="0"/>
          </a:p>
        </p:txBody>
      </p:sp>
      <p:sp>
        <p:nvSpPr>
          <p:cNvPr id="3" name="Content Placeholder 2"/>
          <p:cNvSpPr>
            <a:spLocks noGrp="1"/>
          </p:cNvSpPr>
          <p:nvPr>
            <p:ph idx="1"/>
          </p:nvPr>
        </p:nvSpPr>
        <p:spPr/>
        <p:txBody>
          <a:bodyPr/>
          <a:lstStyle/>
          <a:p>
            <a:r>
              <a:rPr lang="en-US" sz="2400" dirty="0" smtClean="0"/>
              <a:t>The Eastgate Subarea Plan (p. 124): “In 2012, the Eastgate/I-90 Land Use and Transportation Project was completed…The project supports changes intended to capture market demand, improve transportation conditions, address concerns of the employment sector as well as the general public, and position the corridor to grow gracefully over time.”</a:t>
            </a:r>
          </a:p>
          <a:p>
            <a:endParaRPr lang="en-US" sz="2400" dirty="0"/>
          </a:p>
          <a:p>
            <a:r>
              <a:rPr lang="en-US" sz="2400" dirty="0" smtClean="0"/>
              <a:t>The key elements:</a:t>
            </a:r>
          </a:p>
        </p:txBody>
      </p:sp>
    </p:spTree>
    <p:extLst>
      <p:ext uri="{BB962C8B-B14F-4D97-AF65-F5344CB8AC3E}">
        <p14:creationId xmlns:p14="http://schemas.microsoft.com/office/powerpoint/2010/main" val="1137102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Image.jpg"/>
          <p:cNvPicPr/>
          <p:nvPr/>
        </p:nvPicPr>
        <p:blipFill>
          <a:blip r:embed="rId3"/>
          <a:stretch>
            <a:fillRect/>
          </a:stretch>
        </p:blipFill>
        <p:spPr>
          <a:xfrm>
            <a:off x="1864969" y="1646825"/>
            <a:ext cx="2020948" cy="1304348"/>
          </a:xfrm>
          <a:prstGeom prst="rect">
            <a:avLst/>
          </a:prstGeom>
        </p:spPr>
      </p:pic>
      <p:pic>
        <p:nvPicPr>
          <p:cNvPr id="12" name="Image.jpg"/>
          <p:cNvPicPr/>
          <p:nvPr/>
        </p:nvPicPr>
        <p:blipFill>
          <a:blip r:embed="rId4"/>
          <a:stretch>
            <a:fillRect/>
          </a:stretch>
        </p:blipFill>
        <p:spPr>
          <a:xfrm>
            <a:off x="3462626" y="1006519"/>
            <a:ext cx="358300" cy="249228"/>
          </a:xfrm>
          <a:prstGeom prst="rect">
            <a:avLst/>
          </a:prstGeom>
        </p:spPr>
      </p:pic>
      <p:pic>
        <p:nvPicPr>
          <p:cNvPr id="25" name="Image.jpg"/>
          <p:cNvPicPr/>
          <p:nvPr/>
        </p:nvPicPr>
        <p:blipFill>
          <a:blip r:embed="rId5"/>
          <a:stretch>
            <a:fillRect/>
          </a:stretch>
        </p:blipFill>
        <p:spPr>
          <a:xfrm>
            <a:off x="6441490" y="4359507"/>
            <a:ext cx="1649085" cy="1635521"/>
          </a:xfrm>
          <a:prstGeom prst="rect">
            <a:avLst/>
          </a:prstGeom>
        </p:spPr>
      </p:pic>
      <p:sp>
        <p:nvSpPr>
          <p:cNvPr id="6" name="Text Placeholder 5"/>
          <p:cNvSpPr>
            <a:spLocks noGrp="1"/>
          </p:cNvSpPr>
          <p:nvPr>
            <p:ph type="body" idx="10"/>
          </p:nvPr>
        </p:nvSpPr>
        <p:spPr>
          <a:xfrm>
            <a:off x="1154020" y="911575"/>
            <a:ext cx="1435461" cy="540276"/>
          </a:xfrm>
          <a:prstGeom prst="rect">
            <a:avLst/>
          </a:prstGeom>
          <a:noFill/>
          <a:ln w="0" cmpd="sng">
            <a:noFill/>
            <a:prstDash val="solid"/>
          </a:ln>
        </p:spPr>
        <p:txBody>
          <a:bodyPr vert="horz" lIns="0" tIns="0" rIns="0" bIns="0" anchor="t"/>
          <a:lstStyle/>
          <a:p>
            <a:pPr>
              <a:lnSpc>
                <a:spcPts val="712"/>
              </a:lnSpc>
            </a:pPr>
            <a:r>
              <a:rPr lang="en-US" sz="757" spc="-36">
                <a:solidFill>
                  <a:srgbClr val="000000"/>
                </a:solidFill>
                <a:latin typeface="Arial" panose="02020603050405020304" pitchFamily="2"/>
              </a:rPr>
              <a:t>Protect Phantom Lake watershed. </a:t>
            </a:r>
          </a:p>
          <a:p>
            <a:r>
              <a:rPr lang="en-US" sz="757" spc="-36">
                <a:solidFill>
                  <a:srgbClr val="000000"/>
                </a:solidFill>
                <a:latin typeface="Arial" panose="02020603050405020304" pitchFamily="2"/>
              </a:rPr>
              <a:t>Encourage ground floor local-serving conveniences and amenities and residential and office on upper floors. </a:t>
            </a:r>
          </a:p>
        </p:txBody>
      </p:sp>
      <p:sp>
        <p:nvSpPr>
          <p:cNvPr id="7" name="Text Placeholder 6"/>
          <p:cNvSpPr>
            <a:spLocks noGrp="1"/>
          </p:cNvSpPr>
          <p:nvPr>
            <p:ph type="body" idx="10"/>
          </p:nvPr>
        </p:nvSpPr>
        <p:spPr>
          <a:xfrm>
            <a:off x="1154020" y="1451851"/>
            <a:ext cx="879361" cy="1043818"/>
          </a:xfrm>
          <a:prstGeom prst="rect">
            <a:avLst/>
          </a:prstGeom>
          <a:noFill/>
          <a:ln w="0" cmpd="sng">
            <a:noFill/>
            <a:prstDash val="solid"/>
          </a:ln>
        </p:spPr>
        <p:txBody>
          <a:bodyPr vert="horz" lIns="0" tIns="135634" rIns="0" bIns="0" anchor="t"/>
          <a:lstStyle/>
          <a:p>
            <a:pPr>
              <a:lnSpc>
                <a:spcPts val="979"/>
              </a:lnSpc>
            </a:pPr>
            <a:r>
              <a:rPr lang="en-US" sz="757" spc="-31">
                <a:solidFill>
                  <a:srgbClr val="000000"/>
                </a:solidFill>
                <a:latin typeface="Arial" panose="02020603050405020304" pitchFamily="2"/>
              </a:rPr>
              <a:t>Provide a walkway for pedestrians. </a:t>
            </a:r>
          </a:p>
          <a:p>
            <a:pPr>
              <a:lnSpc>
                <a:spcPts val="979"/>
              </a:lnSpc>
              <a:spcBef>
                <a:spcPts val="828"/>
              </a:spcBef>
            </a:pPr>
            <a:r>
              <a:rPr lang="en-US" sz="757">
                <a:solidFill>
                  <a:srgbClr val="000000"/>
                </a:solidFill>
                <a:latin typeface="Arial" panose="02020603050405020304" pitchFamily="2"/>
              </a:rPr>
              <a:t>Add bike shoulders or lanes. </a:t>
            </a:r>
          </a:p>
          <a:p>
            <a:pPr>
              <a:spcBef>
                <a:spcPts val="681"/>
              </a:spcBef>
            </a:pPr>
            <a:r>
              <a:rPr lang="en-US" sz="757" spc="-49">
                <a:solidFill>
                  <a:srgbClr val="000000"/>
                </a:solidFill>
                <a:latin typeface="Arial" panose="02020603050405020304" pitchFamily="2"/>
              </a:rPr>
              <a:t>Improve intersection for future traffic volumes. </a:t>
            </a:r>
          </a:p>
        </p:txBody>
      </p:sp>
      <p:sp>
        <p:nvSpPr>
          <p:cNvPr id="8" name="Text Placeholder 7"/>
          <p:cNvSpPr>
            <a:spLocks noGrp="1"/>
          </p:cNvSpPr>
          <p:nvPr>
            <p:ph type="body" idx="10"/>
          </p:nvPr>
        </p:nvSpPr>
        <p:spPr>
          <a:xfrm>
            <a:off x="4062242" y="911575"/>
            <a:ext cx="2457803" cy="247532"/>
          </a:xfrm>
          <a:prstGeom prst="rect">
            <a:avLst/>
          </a:prstGeom>
          <a:noFill/>
          <a:ln w="0" cmpd="sng">
            <a:noFill/>
            <a:prstDash val="solid"/>
          </a:ln>
        </p:spPr>
        <p:txBody>
          <a:bodyPr vert="horz" lIns="0" tIns="7912" rIns="0" bIns="0" anchor="t"/>
          <a:lstStyle/>
          <a:p>
            <a:pPr marL="1505560">
              <a:lnSpc>
                <a:spcPts val="979"/>
              </a:lnSpc>
            </a:pPr>
            <a:r>
              <a:rPr lang="en-US" sz="757" spc="-27">
                <a:solidFill>
                  <a:srgbClr val="000000"/>
                </a:solidFill>
                <a:latin typeface="Arial" panose="02020603050405020304" pitchFamily="2"/>
              </a:rPr>
              <a:t>Implement Airfield Park project. </a:t>
            </a:r>
          </a:p>
        </p:txBody>
      </p:sp>
      <p:sp>
        <p:nvSpPr>
          <p:cNvPr id="9" name="Text Placeholder 8"/>
          <p:cNvSpPr>
            <a:spLocks noGrp="1"/>
          </p:cNvSpPr>
          <p:nvPr>
            <p:ph type="body" idx="10"/>
          </p:nvPr>
        </p:nvSpPr>
        <p:spPr>
          <a:xfrm>
            <a:off x="5589256" y="1159107"/>
            <a:ext cx="971479" cy="764072"/>
          </a:xfrm>
          <a:prstGeom prst="rect">
            <a:avLst/>
          </a:prstGeom>
          <a:noFill/>
          <a:ln w="0" cmpd="sng">
            <a:noFill/>
            <a:prstDash val="solid"/>
          </a:ln>
        </p:spPr>
        <p:txBody>
          <a:bodyPr vert="horz" lIns="0" tIns="344172" rIns="0" bIns="0" anchor="t"/>
          <a:lstStyle/>
          <a:p>
            <a:pPr>
              <a:lnSpc>
                <a:spcPts val="979"/>
              </a:lnSpc>
            </a:pPr>
            <a:r>
              <a:rPr lang="en-US" sz="757" spc="-36">
                <a:solidFill>
                  <a:srgbClr val="000000"/>
                </a:solidFill>
                <a:latin typeface="Arial" panose="02020603050405020304" pitchFamily="2"/>
              </a:rPr>
              <a:t>Improve trail with asphalt surface. </a:t>
            </a:r>
          </a:p>
        </p:txBody>
      </p:sp>
      <p:sp>
        <p:nvSpPr>
          <p:cNvPr id="10" name="Text Placeholder 9"/>
          <p:cNvSpPr>
            <a:spLocks noGrp="1"/>
          </p:cNvSpPr>
          <p:nvPr>
            <p:ph type="body" idx="10"/>
          </p:nvPr>
        </p:nvSpPr>
        <p:spPr>
          <a:xfrm>
            <a:off x="4062242" y="1923179"/>
            <a:ext cx="3583566" cy="439681"/>
          </a:xfrm>
          <a:prstGeom prst="rect">
            <a:avLst/>
          </a:prstGeom>
          <a:noFill/>
          <a:ln w="0" cmpd="sng">
            <a:noFill/>
            <a:prstDash val="solid"/>
          </a:ln>
        </p:spPr>
        <p:txBody>
          <a:bodyPr vert="horz" lIns="0" tIns="27127" rIns="0" bIns="0" anchor="t"/>
          <a:lstStyle/>
          <a:p>
            <a:pPr>
              <a:lnSpc>
                <a:spcPts val="801"/>
              </a:lnSpc>
            </a:pPr>
            <a:r>
              <a:rPr lang="en-US" sz="757" spc="36">
                <a:solidFill>
                  <a:srgbClr val="2786C2"/>
                </a:solidFill>
                <a:latin typeface="Arial" panose="02020603050405020304" pitchFamily="2"/>
              </a:rPr>
              <a:t>•</a:t>
            </a:r>
            <a:r>
              <a:rPr lang="en-US" sz="445" spc="36">
                <a:solidFill>
                  <a:srgbClr val="2786C2"/>
                </a:solidFill>
                <a:latin typeface="Courier New" panose="02020603050405020304"/>
              </a:rPr>
              <a:t>• </a:t>
            </a:r>
          </a:p>
          <a:p>
            <a:pPr marL="1505560">
              <a:lnSpc>
                <a:spcPts val="801"/>
              </a:lnSpc>
              <a:spcBef>
                <a:spcPts val="0"/>
              </a:spcBef>
            </a:pPr>
            <a:r>
              <a:rPr lang="en-US" sz="757" spc="-40">
                <a:solidFill>
                  <a:srgbClr val="000000"/>
                </a:solidFill>
                <a:latin typeface="Arial" panose="02020603050405020304" pitchFamily="2"/>
              </a:rPr>
              <a:t>Provide pedestrian connections and improve outdoor </a:t>
            </a:r>
          </a:p>
          <a:p>
            <a:pPr marL="1505560" marR="162763">
              <a:spcBef>
                <a:spcPts val="9"/>
              </a:spcBef>
            </a:pPr>
            <a:r>
              <a:rPr lang="en-US" sz="757" spc="-31">
                <a:solidFill>
                  <a:srgbClr val="000000"/>
                </a:solidFill>
                <a:latin typeface="Arial" panose="02020603050405020304" pitchFamily="2"/>
              </a:rPr>
              <a:t>space for office workers' use. Allow more intense development in future with ground floor services. </a:t>
            </a:r>
          </a:p>
        </p:txBody>
      </p:sp>
      <p:sp>
        <p:nvSpPr>
          <p:cNvPr id="13" name="Text Placeholder 12"/>
          <p:cNvSpPr>
            <a:spLocks noGrp="1"/>
          </p:cNvSpPr>
          <p:nvPr>
            <p:ph type="body" idx="10"/>
          </p:nvPr>
        </p:nvSpPr>
        <p:spPr>
          <a:xfrm>
            <a:off x="3595434" y="1920354"/>
            <a:ext cx="51993" cy="111333"/>
          </a:xfrm>
          <a:prstGeom prst="rect">
            <a:avLst/>
          </a:prstGeom>
          <a:solidFill>
            <a:srgbClr val="FEE06A"/>
          </a:solidFill>
          <a:ln w="0" cmpd="sng">
            <a:noFill/>
            <a:prstDash val="solid"/>
          </a:ln>
        </p:spPr>
        <p:txBody>
          <a:bodyPr vert="horz" lIns="0" tIns="14129" rIns="0" bIns="0" anchor="t"/>
          <a:lstStyle/>
          <a:p>
            <a:pPr indent="40691">
              <a:lnSpc>
                <a:spcPts val="356"/>
              </a:lnSpc>
              <a:buFont typeface="Symbol"/>
              <a:buChar char="·"/>
            </a:pPr>
            <a:r>
              <a:rPr lang="en-US" sz="623" b="1" spc="116">
                <a:solidFill>
                  <a:srgbClr val="2786C2"/>
                </a:solidFill>
                <a:latin typeface="Bookman Old Style" panose="02020603050405020304" pitchFamily="1"/>
              </a:rPr>
              <a:t>r </a:t>
            </a:r>
          </a:p>
        </p:txBody>
      </p:sp>
      <p:sp>
        <p:nvSpPr>
          <p:cNvPr id="14" name="Text Placeholder 13"/>
          <p:cNvSpPr>
            <a:spLocks noGrp="1"/>
          </p:cNvSpPr>
          <p:nvPr>
            <p:ph type="body" idx="10"/>
          </p:nvPr>
        </p:nvSpPr>
        <p:spPr>
          <a:xfrm>
            <a:off x="4062242" y="1635522"/>
            <a:ext cx="116419" cy="49167"/>
          </a:xfrm>
          <a:prstGeom prst="rect">
            <a:avLst/>
          </a:prstGeom>
          <a:solidFill>
            <a:srgbClr val="E4F78F"/>
          </a:solidFill>
          <a:ln w="0" cmpd="sng">
            <a:noFill/>
            <a:prstDash val="solid"/>
          </a:ln>
        </p:spPr>
        <p:txBody>
          <a:bodyPr vert="horz" lIns="0" tIns="0" rIns="0" bIns="0" anchor="t"/>
          <a:lstStyle/>
          <a:p>
            <a:pPr>
              <a:lnSpc>
                <a:spcPts val="356"/>
              </a:lnSpc>
            </a:pPr>
            <a:r>
              <a:rPr lang="en-US" sz="445" spc="-9">
                <a:solidFill>
                  <a:srgbClr val="000000"/>
                </a:solidFill>
                <a:latin typeface="Arial" panose="02020603050405020304" pitchFamily="2"/>
              </a:rPr>
              <a:t>=it </a:t>
            </a:r>
          </a:p>
        </p:txBody>
      </p:sp>
      <p:sp>
        <p:nvSpPr>
          <p:cNvPr id="15" name="Text Placeholder 14"/>
          <p:cNvSpPr>
            <a:spLocks noGrp="1"/>
          </p:cNvSpPr>
          <p:nvPr>
            <p:ph type="body" idx="10"/>
          </p:nvPr>
        </p:nvSpPr>
        <p:spPr>
          <a:xfrm>
            <a:off x="8064579" y="911575"/>
            <a:ext cx="120940" cy="1011604"/>
          </a:xfrm>
          <a:prstGeom prst="rect">
            <a:avLst/>
          </a:prstGeom>
          <a:noFill/>
          <a:ln w="0" cmpd="sng">
            <a:noFill/>
            <a:prstDash val="solid"/>
          </a:ln>
        </p:spPr>
        <p:txBody>
          <a:bodyPr vert="vert270" lIns="0" tIns="0" rIns="31648" bIns="0" anchor="t"/>
          <a:lstStyle/>
          <a:p>
            <a:pPr marL="40691">
              <a:lnSpc>
                <a:spcPts val="712"/>
              </a:lnSpc>
            </a:pPr>
            <a:r>
              <a:rPr lang="en-US" sz="935" spc="62">
                <a:solidFill>
                  <a:srgbClr val="003C96"/>
                </a:solidFill>
                <a:latin typeface="Arial Narrow" panose="02020603050405020304" pitchFamily="2"/>
              </a:rPr>
              <a:t>NelVd ]Oldd0 06 </a:t>
            </a:r>
          </a:p>
        </p:txBody>
      </p:sp>
      <p:sp>
        <p:nvSpPr>
          <p:cNvPr id="16" name="Text Placeholder 15"/>
          <p:cNvSpPr>
            <a:spLocks noGrp="1"/>
          </p:cNvSpPr>
          <p:nvPr>
            <p:ph type="body" idx="10"/>
          </p:nvPr>
        </p:nvSpPr>
        <p:spPr>
          <a:xfrm>
            <a:off x="1154020" y="2536359"/>
            <a:ext cx="678171" cy="304612"/>
          </a:xfrm>
          <a:prstGeom prst="rect">
            <a:avLst/>
          </a:prstGeom>
          <a:noFill/>
          <a:ln w="0" cmpd="sng">
            <a:noFill/>
            <a:prstDash val="solid"/>
          </a:ln>
        </p:spPr>
        <p:txBody>
          <a:bodyPr vert="horz" lIns="0" tIns="65556" rIns="0" bIns="0" anchor="t"/>
          <a:lstStyle/>
          <a:p>
            <a:r>
              <a:rPr lang="en-US" sz="757" spc="-40">
                <a:solidFill>
                  <a:srgbClr val="000000"/>
                </a:solidFill>
                <a:latin typeface="Arial" panose="02020603050405020304" pitchFamily="2"/>
              </a:rPr>
              <a:t>Add bike lanes to Eastgate Way. </a:t>
            </a:r>
          </a:p>
        </p:txBody>
      </p:sp>
      <p:sp>
        <p:nvSpPr>
          <p:cNvPr id="17" name="Text Placeholder 16"/>
          <p:cNvSpPr>
            <a:spLocks noGrp="1"/>
          </p:cNvSpPr>
          <p:nvPr>
            <p:ph type="body" idx="10"/>
          </p:nvPr>
        </p:nvSpPr>
        <p:spPr>
          <a:xfrm>
            <a:off x="2857924" y="2905396"/>
            <a:ext cx="1326389" cy="299525"/>
          </a:xfrm>
          <a:prstGeom prst="rect">
            <a:avLst/>
          </a:prstGeom>
          <a:noFill/>
          <a:ln w="0" cmpd="sng">
            <a:noFill/>
            <a:prstDash val="solid"/>
          </a:ln>
        </p:spPr>
        <p:txBody>
          <a:bodyPr vert="horz" lIns="0" tIns="2826" rIns="0" bIns="0" anchor="t"/>
          <a:lstStyle/>
          <a:p>
            <a:pPr>
              <a:lnSpc>
                <a:spcPts val="1424"/>
              </a:lnSpc>
              <a:spcAft>
                <a:spcPts val="877"/>
              </a:spcAft>
            </a:pPr>
            <a:r>
              <a:rPr lang="en-US" sz="1068" spc="129">
                <a:solidFill>
                  <a:srgbClr val="2786C2"/>
                </a:solidFill>
                <a:latin typeface="Arial" panose="02020603050405020304" pitchFamily="2"/>
              </a:rPr>
              <a:t>"Z-L-71•••</a:t>
            </a:r>
            <a:r>
              <a:rPr lang="en-US" sz="1068" spc="129" baseline="30000">
                <a:solidFill>
                  <a:srgbClr val="2786C2"/>
                </a:solidFill>
                <a:latin typeface="Arial Narrow" panose="02020603050405020304" pitchFamily="2"/>
              </a:rPr>
              <a:t>••</a:t>
            </a:r>
            <a:r>
              <a:rPr lang="en-US" sz="1068" spc="129">
                <a:solidFill>
                  <a:srgbClr val="2786C2"/>
                </a:solidFill>
                <a:latin typeface="Arial" panose="02020603050405020304" pitchFamily="2"/>
              </a:rPr>
              <a:t>"</a:t>
            </a:r>
            <a:r>
              <a:rPr lang="en-US" sz="1068" spc="129" baseline="30000">
                <a:solidFill>
                  <a:srgbClr val="2786C2"/>
                </a:solidFill>
                <a:latin typeface="Arial Narrow" panose="02020603050405020304" pitchFamily="2"/>
              </a:rPr>
              <a:t>4</a:t>
            </a:r>
            <a:r>
              <a:rPr lang="en-US" sz="1068" spc="129">
                <a:solidFill>
                  <a:srgbClr val="2786C2"/>
                </a:solidFill>
                <a:latin typeface="Arial" panose="02020603050405020304" pitchFamily="2"/>
              </a:rPr>
              <a:t>•... </a:t>
            </a:r>
          </a:p>
        </p:txBody>
      </p:sp>
      <p:sp>
        <p:nvSpPr>
          <p:cNvPr id="18" name="Text Placeholder 17"/>
          <p:cNvSpPr>
            <a:spLocks noGrp="1"/>
          </p:cNvSpPr>
          <p:nvPr>
            <p:ph type="body" idx="10"/>
          </p:nvPr>
        </p:nvSpPr>
        <p:spPr>
          <a:xfrm>
            <a:off x="5771232" y="2536359"/>
            <a:ext cx="640306" cy="422161"/>
          </a:xfrm>
          <a:prstGeom prst="rect">
            <a:avLst/>
          </a:prstGeom>
          <a:noFill/>
          <a:ln w="0" cmpd="sng">
            <a:noFill/>
            <a:prstDash val="solid"/>
          </a:ln>
        </p:spPr>
        <p:txBody>
          <a:bodyPr vert="horz" lIns="0" tIns="0" rIns="0" bIns="0" anchor="t"/>
          <a:lstStyle/>
          <a:p>
            <a:pPr>
              <a:lnSpc>
                <a:spcPts val="1068"/>
              </a:lnSpc>
            </a:pPr>
            <a:r>
              <a:rPr lang="en-US" sz="445" spc="-13">
                <a:solidFill>
                  <a:srgbClr val="000000"/>
                </a:solidFill>
                <a:latin typeface="Arial" panose="02020603050405020304" pitchFamily="2"/>
              </a:rPr>
              <a:t>Commercial with residential Office with retail Future Airfield Park </a:t>
            </a:r>
          </a:p>
        </p:txBody>
      </p:sp>
      <p:sp>
        <p:nvSpPr>
          <p:cNvPr id="19" name="Text Placeholder 18"/>
          <p:cNvSpPr>
            <a:spLocks noGrp="1"/>
          </p:cNvSpPr>
          <p:nvPr>
            <p:ph type="body" idx="10"/>
          </p:nvPr>
        </p:nvSpPr>
        <p:spPr>
          <a:xfrm>
            <a:off x="6533608" y="2536359"/>
            <a:ext cx="835280" cy="668563"/>
          </a:xfrm>
          <a:prstGeom prst="rect">
            <a:avLst/>
          </a:prstGeom>
          <a:noFill/>
          <a:ln w="0" cmpd="sng">
            <a:noFill/>
            <a:prstDash val="solid"/>
          </a:ln>
        </p:spPr>
        <p:txBody>
          <a:bodyPr vert="horz" lIns="0" tIns="10738" rIns="0" bIns="0" anchor="t"/>
          <a:lstStyle/>
          <a:p>
            <a:pPr algn="r">
              <a:lnSpc>
                <a:spcPts val="801"/>
              </a:lnSpc>
            </a:pPr>
            <a:r>
              <a:rPr lang="en-US" sz="445" spc="-4">
                <a:solidFill>
                  <a:srgbClr val="0C8FE0"/>
                </a:solidFill>
                <a:latin typeface="Arial" panose="02020603050405020304" pitchFamily="2"/>
              </a:rPr>
              <a:t>.&gt;</a:t>
            </a:r>
            <a:r>
              <a:rPr lang="en-US" sz="445" spc="-4">
                <a:solidFill>
                  <a:srgbClr val="000000"/>
                </a:solidFill>
                <a:latin typeface="Arial" panose="02020603050405020304" pitchFamily="2"/>
              </a:rPr>
              <a:t> Non-motorized Improvement </a:t>
            </a:r>
          </a:p>
          <a:p>
            <a:pPr marL="81382" indent="-81382">
              <a:lnSpc>
                <a:spcPts val="1157"/>
              </a:lnSpc>
              <a:spcBef>
                <a:spcPts val="120"/>
              </a:spcBef>
              <a:spcAft>
                <a:spcPts val="819"/>
              </a:spcAft>
              <a:tabLst>
                <a:tab pos="773125" algn="r"/>
              </a:tabLst>
            </a:pPr>
            <a:r>
              <a:rPr lang="en-US" sz="445">
                <a:solidFill>
                  <a:srgbClr val="0C8FE0"/>
                </a:solidFill>
                <a:latin typeface="Arial" panose="02020603050405020304" pitchFamily="2"/>
              </a:rPr>
              <a:t>0 </a:t>
            </a:r>
            <a:r>
              <a:rPr lang="en-US" sz="445">
                <a:solidFill>
                  <a:srgbClr val="000000"/>
                </a:solidFill>
                <a:latin typeface="Arial" panose="02020603050405020304" pitchFamily="2"/>
              </a:rPr>
              <a:t>Intersection Improvement </a:t>
            </a:r>
            <a:r>
              <a:t/>
            </a:r>
            <a:br/>
            <a:r>
              <a:rPr lang="en-US" sz="757">
                <a:solidFill>
                  <a:srgbClr val="43AF5E"/>
                </a:solidFill>
                <a:latin typeface="Arial" panose="02020603050405020304" pitchFamily="2"/>
              </a:rPr>
              <a:t>p </a:t>
            </a:r>
            <a:r>
              <a:rPr lang="en-US" sz="445">
                <a:solidFill>
                  <a:srgbClr val="000000"/>
                </a:solidFill>
                <a:latin typeface="Arial" panose="02020603050405020304" pitchFamily="2"/>
              </a:rPr>
              <a:t>Green 1-90 right-of-way Gateway </a:t>
            </a:r>
          </a:p>
        </p:txBody>
      </p:sp>
      <p:sp>
        <p:nvSpPr>
          <p:cNvPr id="20" name="Text Placeholder 19"/>
          <p:cNvSpPr>
            <a:spLocks noGrp="1"/>
          </p:cNvSpPr>
          <p:nvPr>
            <p:ph type="body" idx="10"/>
          </p:nvPr>
        </p:nvSpPr>
        <p:spPr>
          <a:xfrm>
            <a:off x="4686159" y="2896354"/>
            <a:ext cx="496195" cy="181976"/>
          </a:xfrm>
          <a:prstGeom prst="rect">
            <a:avLst/>
          </a:prstGeom>
          <a:noFill/>
          <a:ln w="0" cmpd="sng">
            <a:noFill/>
            <a:prstDash val="solid"/>
          </a:ln>
        </p:spPr>
        <p:txBody>
          <a:bodyPr vert="horz" lIns="0" tIns="36169" rIns="0" bIns="0" anchor="t"/>
          <a:lstStyle/>
          <a:p>
            <a:pPr>
              <a:lnSpc>
                <a:spcPts val="1068"/>
              </a:lnSpc>
              <a:spcAft>
                <a:spcPts val="40"/>
              </a:spcAft>
              <a:tabLst>
                <a:tab pos="488290" algn="r"/>
              </a:tabLst>
            </a:pPr>
            <a:r>
              <a:rPr lang="en-US" sz="1202" spc="-40">
                <a:solidFill>
                  <a:srgbClr val="000000"/>
                </a:solidFill>
                <a:latin typeface="Bookman Old Style" panose="02020603050405020304" pitchFamily="1"/>
              </a:rPr>
              <a:t>-; •)... </a:t>
            </a:r>
            <a:r>
              <a:rPr lang="en-US" sz="757" spc="-40">
                <a:solidFill>
                  <a:srgbClr val="000000"/>
                </a:solidFill>
                <a:latin typeface="Arial" panose="02020603050405020304" pitchFamily="2"/>
              </a:rPr>
              <a:t>0 </a:t>
            </a:r>
          </a:p>
        </p:txBody>
      </p:sp>
      <p:sp>
        <p:nvSpPr>
          <p:cNvPr id="21" name="Text Placeholder 20"/>
          <p:cNvSpPr>
            <a:spLocks noGrp="1"/>
          </p:cNvSpPr>
          <p:nvPr>
            <p:ph type="body" idx="10"/>
          </p:nvPr>
        </p:nvSpPr>
        <p:spPr>
          <a:xfrm>
            <a:off x="1114460" y="3310604"/>
            <a:ext cx="2129456" cy="2609261"/>
          </a:xfrm>
          <a:prstGeom prst="rect">
            <a:avLst/>
          </a:prstGeom>
          <a:noFill/>
          <a:ln w="0" cmpd="sng">
            <a:noFill/>
            <a:prstDash val="solid"/>
          </a:ln>
        </p:spPr>
        <p:txBody>
          <a:bodyPr vert="horz" lIns="0" tIns="0" rIns="0" bIns="0" anchor="t"/>
          <a:lstStyle/>
          <a:p>
            <a:pPr marL="40691" marR="40691">
              <a:lnSpc>
                <a:spcPts val="1068"/>
              </a:lnSpc>
            </a:pPr>
            <a:r>
              <a:rPr lang="en-US" sz="757">
                <a:solidFill>
                  <a:srgbClr val="000000"/>
                </a:solidFill>
                <a:latin typeface="Arial" panose="02020603050405020304" pitchFamily="2"/>
              </a:rPr>
              <a:t>are pleasantly landscaped but there are few pedestrian connections stitching the individual buildings into a comprehensive unit. However, the development of the future park at the Bellevue Airfield site will provide additional recreation space and activity to this part of the study area, and will provide opportunities for connectivity to other open spaces including Robinswood Park. </a:t>
            </a:r>
          </a:p>
          <a:p>
            <a:pPr marL="40691" marR="40691">
              <a:lnSpc>
                <a:spcPts val="1068"/>
              </a:lnSpc>
              <a:spcBef>
                <a:spcPts val="886"/>
              </a:spcBef>
            </a:pPr>
            <a:r>
              <a:rPr lang="en-US" sz="757">
                <a:solidFill>
                  <a:srgbClr val="000000"/>
                </a:solidFill>
                <a:latin typeface="Arial" panose="02020603050405020304" pitchFamily="2"/>
              </a:rPr>
              <a:t>Other than development of the future park, the most effective short term improvement action is to provide pedestrian connections through the parking lots and improve some pedestrian oriented outdoor spaces in which workers could picnic and relax. Greater connectivity and access might add to the viability of small services such as a coffee shop or delicatessen. These connectivity improvements will help </a:t>
            </a:r>
          </a:p>
        </p:txBody>
      </p:sp>
      <p:sp>
        <p:nvSpPr>
          <p:cNvPr id="22" name="Text Placeholder 21"/>
          <p:cNvSpPr>
            <a:spLocks noGrp="1"/>
          </p:cNvSpPr>
          <p:nvPr>
            <p:ph type="body" idx="10"/>
          </p:nvPr>
        </p:nvSpPr>
        <p:spPr>
          <a:xfrm>
            <a:off x="3537790" y="3310604"/>
            <a:ext cx="2129456" cy="2549356"/>
          </a:xfrm>
          <a:prstGeom prst="rect">
            <a:avLst/>
          </a:prstGeom>
          <a:noFill/>
          <a:ln w="0" cmpd="sng">
            <a:noFill/>
            <a:prstDash val="solid"/>
          </a:ln>
        </p:spPr>
        <p:txBody>
          <a:bodyPr vert="horz" lIns="0" tIns="0" rIns="0" bIns="0" anchor="t"/>
          <a:lstStyle/>
          <a:p>
            <a:pPr marL="40691">
              <a:lnSpc>
                <a:spcPts val="979"/>
              </a:lnSpc>
            </a:pPr>
            <a:r>
              <a:rPr lang="en-US" sz="757" spc="-9">
                <a:solidFill>
                  <a:srgbClr val="000000"/>
                </a:solidFill>
                <a:latin typeface="Arial" panose="02020603050405020304" pitchFamily="2"/>
              </a:rPr>
              <a:t>facilitate access to the Eastgate Area Park being developed adjacent to 1-90 Office Park Complex. </a:t>
            </a:r>
          </a:p>
          <a:p>
            <a:pPr marL="40691">
              <a:lnSpc>
                <a:spcPts val="1068"/>
              </a:lnSpc>
              <a:spcBef>
                <a:spcPts val="1304"/>
              </a:spcBef>
            </a:pPr>
            <a:r>
              <a:rPr lang="en-US" sz="935" spc="18">
                <a:solidFill>
                  <a:srgbClr val="003A93"/>
                </a:solidFill>
                <a:latin typeface="Arial Narrow" panose="02020603050405020304" pitchFamily="2"/>
              </a:rPr>
              <a:t>ATTRIBUTES AND STRATEGIES </a:t>
            </a:r>
          </a:p>
          <a:p>
            <a:pPr marL="162763" marR="40691" indent="122072">
              <a:lnSpc>
                <a:spcPts val="1068"/>
              </a:lnSpc>
              <a:spcBef>
                <a:spcPts val="151"/>
              </a:spcBef>
              <a:buFont typeface="Symbol"/>
              <a:buChar char="·"/>
            </a:pPr>
            <a:r>
              <a:rPr lang="en-US" sz="757">
                <a:solidFill>
                  <a:srgbClr val="000000"/>
                </a:solidFill>
                <a:latin typeface="Arial" panose="02020603050405020304" pitchFamily="2"/>
              </a:rPr>
              <a:t>Enhance connections and streetscapes that link the 1-90 office park complex to retail, services, and transit on 156th Avenue SE. </a:t>
            </a:r>
          </a:p>
          <a:p>
            <a:pPr marL="162763" marR="122072" indent="122072">
              <a:lnSpc>
                <a:spcPts val="1068"/>
              </a:lnSpc>
              <a:spcBef>
                <a:spcPts val="374"/>
              </a:spcBef>
              <a:buFont typeface="Symbol"/>
              <a:buChar char="·"/>
            </a:pPr>
            <a:r>
              <a:rPr lang="en-US" sz="757">
                <a:solidFill>
                  <a:srgbClr val="000000"/>
                </a:solidFill>
                <a:latin typeface="Arial" panose="02020603050405020304" pitchFamily="2"/>
              </a:rPr>
              <a:t>Enhance the active transportation benefits of improved pathway connections to the Eastgate Area Park project to help create more livable communities. </a:t>
            </a:r>
          </a:p>
          <a:p>
            <a:pPr marL="162763" marR="122072" indent="122072">
              <a:lnSpc>
                <a:spcPts val="1068"/>
              </a:lnSpc>
              <a:spcBef>
                <a:spcPts val="392"/>
              </a:spcBef>
              <a:buFont typeface="Symbol"/>
              <a:buChar char="·"/>
            </a:pPr>
            <a:r>
              <a:rPr lang="en-US" sz="757">
                <a:solidFill>
                  <a:srgbClr val="000000"/>
                </a:solidFill>
                <a:latin typeface="Arial" panose="02020603050405020304" pitchFamily="2"/>
              </a:rPr>
              <a:t>Enhance bicycle access through the area with a bike shoulder on 156th Avenue SE from SE 27th Street to SE Eastgate Way. Add bike lanes on SE Eastgate Way. </a:t>
            </a:r>
          </a:p>
          <a:p>
            <a:pPr marL="162763" marR="40691" indent="122072">
              <a:lnSpc>
                <a:spcPts val="1068"/>
              </a:lnSpc>
              <a:spcBef>
                <a:spcPts val="369"/>
              </a:spcBef>
              <a:spcAft>
                <a:spcPts val="9"/>
              </a:spcAft>
              <a:buFont typeface="Symbol"/>
              <a:buChar char="·"/>
            </a:pPr>
            <a:r>
              <a:rPr lang="en-US" sz="757">
                <a:solidFill>
                  <a:srgbClr val="000000"/>
                </a:solidFill>
                <a:latin typeface="Arial" panose="02020603050405020304" pitchFamily="2"/>
              </a:rPr>
              <a:t>Improve the underpass to Eastgate Plaza to support pedestrian and bicycle circulation. </a:t>
            </a:r>
          </a:p>
        </p:txBody>
      </p:sp>
      <p:sp>
        <p:nvSpPr>
          <p:cNvPr id="23" name="Text Placeholder 22"/>
          <p:cNvSpPr>
            <a:spLocks noGrp="1"/>
          </p:cNvSpPr>
          <p:nvPr>
            <p:ph type="body" idx="10"/>
          </p:nvPr>
        </p:nvSpPr>
        <p:spPr>
          <a:xfrm>
            <a:off x="5961119" y="3310603"/>
            <a:ext cx="2129456" cy="1048904"/>
          </a:xfrm>
          <a:prstGeom prst="rect">
            <a:avLst/>
          </a:prstGeom>
          <a:noFill/>
          <a:ln w="0" cmpd="sng">
            <a:noFill/>
            <a:prstDash val="solid"/>
          </a:ln>
        </p:spPr>
        <p:txBody>
          <a:bodyPr vert="horz" lIns="0" tIns="0" rIns="0" bIns="0" anchor="t"/>
          <a:lstStyle/>
          <a:p>
            <a:pPr marL="162763" marR="203454" indent="162763">
              <a:lnSpc>
                <a:spcPts val="979"/>
              </a:lnSpc>
              <a:buFont typeface="Symbol"/>
              <a:buChar char="·"/>
            </a:pPr>
            <a:r>
              <a:rPr lang="en-US" sz="757">
                <a:solidFill>
                  <a:srgbClr val="000000"/>
                </a:solidFill>
                <a:latin typeface="Arial" panose="02020603050405020304" pitchFamily="2"/>
              </a:rPr>
              <a:t>Protect and enhance aquatic systems of Phantom Lake drainage. </a:t>
            </a:r>
          </a:p>
          <a:p>
            <a:pPr marL="162763" marR="122072" indent="162763">
              <a:lnSpc>
                <a:spcPts val="1068"/>
              </a:lnSpc>
              <a:spcBef>
                <a:spcPts val="396"/>
              </a:spcBef>
              <a:spcAft>
                <a:spcPts val="3609"/>
              </a:spcAft>
              <a:buFont typeface="Symbol"/>
              <a:buChar char="·"/>
            </a:pPr>
            <a:r>
              <a:rPr lang="en-US" sz="757">
                <a:solidFill>
                  <a:srgbClr val="000000"/>
                </a:solidFill>
                <a:latin typeface="Arial" panose="02020603050405020304" pitchFamily="2"/>
              </a:rPr>
              <a:t>Improve the pedestrian environment along Eastgate Way. </a:t>
            </a:r>
          </a:p>
        </p:txBody>
      </p:sp>
      <p:sp>
        <p:nvSpPr>
          <p:cNvPr id="26" name="Text Placeholder 25"/>
          <p:cNvSpPr>
            <a:spLocks noGrp="1"/>
          </p:cNvSpPr>
          <p:nvPr>
            <p:ph type="body" idx="10"/>
          </p:nvPr>
        </p:nvSpPr>
        <p:spPr>
          <a:xfrm>
            <a:off x="5961119" y="5995029"/>
            <a:ext cx="2129456" cy="100595"/>
          </a:xfrm>
          <a:prstGeom prst="rect">
            <a:avLst/>
          </a:prstGeom>
          <a:noFill/>
          <a:ln w="0" cmpd="sng">
            <a:noFill/>
            <a:prstDash val="solid"/>
          </a:ln>
        </p:spPr>
        <p:txBody>
          <a:bodyPr vert="horz" lIns="0" tIns="0" rIns="0" bIns="0" anchor="t"/>
          <a:lstStyle/>
          <a:p>
            <a:pPr marL="488290">
              <a:lnSpc>
                <a:spcPts val="801"/>
              </a:lnSpc>
            </a:pPr>
            <a:r>
              <a:rPr lang="en-US" sz="668" i="1" spc="4">
                <a:solidFill>
                  <a:srgbClr val="000000"/>
                </a:solidFill>
                <a:latin typeface="Arial" panose="02020603050405020304" pitchFamily="2"/>
              </a:rPr>
              <a:t>Existing conditions </a:t>
            </a:r>
          </a:p>
        </p:txBody>
      </p:sp>
      <p:sp>
        <p:nvSpPr>
          <p:cNvPr id="27" name="Text Placeholder 26"/>
          <p:cNvSpPr>
            <a:spLocks noGrp="1"/>
          </p:cNvSpPr>
          <p:nvPr>
            <p:ph type="body" idx="10"/>
          </p:nvPr>
        </p:nvSpPr>
        <p:spPr>
          <a:xfrm>
            <a:off x="5839049" y="6095624"/>
            <a:ext cx="2237963" cy="335694"/>
          </a:xfrm>
          <a:prstGeom prst="rect">
            <a:avLst/>
          </a:prstGeom>
          <a:noFill/>
          <a:ln w="0" cmpd="sng">
            <a:noFill/>
            <a:prstDash val="solid"/>
          </a:ln>
        </p:spPr>
        <p:txBody>
          <a:bodyPr vert="horz" lIns="0" tIns="170673" rIns="0" bIns="0" anchor="t"/>
          <a:lstStyle/>
          <a:p>
            <a:pPr>
              <a:lnSpc>
                <a:spcPts val="1068"/>
              </a:lnSpc>
              <a:spcAft>
                <a:spcPts val="191"/>
              </a:spcAft>
              <a:tabLst>
                <a:tab pos="2237994" algn="r"/>
              </a:tabLst>
            </a:pPr>
            <a:r>
              <a:rPr lang="en-US" sz="757" spc="-13">
                <a:solidFill>
                  <a:srgbClr val="000000"/>
                </a:solidFill>
                <a:latin typeface="Arial" panose="02020603050405020304" pitchFamily="2"/>
              </a:rPr>
              <a:t>Eastgate / 1-90 Land Use &amp; Transportation Project</a:t>
            </a:r>
            <a:r>
              <a:rPr lang="en-US" sz="100" spc="-13">
                <a:solidFill>
                  <a:srgbClr val="003A93"/>
                </a:solidFill>
                <a:latin typeface="Arial Narrow" panose="02020603050405020304" pitchFamily="2"/>
              </a:rPr>
              <a:t> </a:t>
            </a:r>
            <a:r>
              <a:rPr lang="en-US" sz="935" spc="-13">
                <a:solidFill>
                  <a:srgbClr val="003A93"/>
                </a:solidFill>
                <a:latin typeface="Arial Narrow" panose="02020603050405020304" pitchFamily="2"/>
              </a:rPr>
              <a:t>53 </a:t>
            </a:r>
          </a:p>
        </p:txBody>
      </p:sp>
      <p:cxnSp>
        <p:nvCxnSpPr>
          <p:cNvPr id="28" name="Straight Connector 27"/>
          <p:cNvCxnSpPr/>
          <p:nvPr/>
        </p:nvCxnSpPr>
        <p:spPr>
          <a:xfrm>
            <a:off x="5364330" y="1579008"/>
            <a:ext cx="225492" cy="0"/>
          </a:xfrm>
          <a:prstGeom prst="line">
            <a:avLst/>
          </a:prstGeom>
          <a:ln w="12065" cmpd="sng">
            <a:solidFill>
              <a:srgbClr val="5A5A5A"/>
            </a:solidFill>
          </a:ln>
        </p:spPr>
      </p:cxnSp>
      <p:cxnSp>
        <p:nvCxnSpPr>
          <p:cNvPr id="29" name="Straight Connector 28"/>
          <p:cNvCxnSpPr/>
          <p:nvPr/>
        </p:nvCxnSpPr>
        <p:spPr>
          <a:xfrm>
            <a:off x="8057797" y="916662"/>
            <a:ext cx="0" cy="521626"/>
          </a:xfrm>
          <a:prstGeom prst="line">
            <a:avLst/>
          </a:prstGeom>
          <a:ln w="6350" cmpd="sng">
            <a:solidFill>
              <a:srgbClr val="5C5D5C"/>
            </a:solidFill>
          </a:ln>
        </p:spPr>
      </p:cxnSp>
      <p:cxnSp>
        <p:nvCxnSpPr>
          <p:cNvPr id="30" name="Straight Connector 29"/>
          <p:cNvCxnSpPr/>
          <p:nvPr/>
        </p:nvCxnSpPr>
        <p:spPr>
          <a:xfrm>
            <a:off x="6883432" y="916661"/>
            <a:ext cx="1177756" cy="0"/>
          </a:xfrm>
          <a:prstGeom prst="line">
            <a:avLst/>
          </a:prstGeom>
          <a:ln w="6350" cmpd="sng">
            <a:solidFill>
              <a:srgbClr val="3D3D3D"/>
            </a:solidFill>
          </a:ln>
        </p:spPr>
      </p:cxnSp>
      <p:cxnSp>
        <p:nvCxnSpPr>
          <p:cNvPr id="31" name="Straight Connector 30"/>
          <p:cNvCxnSpPr/>
          <p:nvPr/>
        </p:nvCxnSpPr>
        <p:spPr>
          <a:xfrm>
            <a:off x="6886257" y="916661"/>
            <a:ext cx="0" cy="559491"/>
          </a:xfrm>
          <a:prstGeom prst="line">
            <a:avLst/>
          </a:prstGeom>
          <a:ln w="12065" cmpd="sng">
            <a:solidFill>
              <a:srgbClr val="A4A3A4"/>
            </a:solidFill>
          </a:ln>
        </p:spPr>
      </p:cxnSp>
      <p:cxnSp>
        <p:nvCxnSpPr>
          <p:cNvPr id="32" name="Straight Connector 31"/>
          <p:cNvCxnSpPr/>
          <p:nvPr/>
        </p:nvCxnSpPr>
        <p:spPr>
          <a:xfrm>
            <a:off x="7176175" y="1464849"/>
            <a:ext cx="885013" cy="0"/>
          </a:xfrm>
          <a:prstGeom prst="line">
            <a:avLst/>
          </a:prstGeom>
          <a:ln w="6350" cmpd="sng">
            <a:solidFill>
              <a:srgbClr val="707070"/>
            </a:solidFill>
          </a:ln>
        </p:spPr>
      </p:cxnSp>
      <p:cxnSp>
        <p:nvCxnSpPr>
          <p:cNvPr id="33" name="Straight Connector 32"/>
          <p:cNvCxnSpPr/>
          <p:nvPr/>
        </p:nvCxnSpPr>
        <p:spPr>
          <a:xfrm>
            <a:off x="6883431" y="1464849"/>
            <a:ext cx="206842" cy="0"/>
          </a:xfrm>
          <a:prstGeom prst="line">
            <a:avLst/>
          </a:prstGeom>
          <a:ln w="6350" cmpd="sng">
            <a:solidFill>
              <a:srgbClr val="6D6D6D"/>
            </a:solidFill>
          </a:ln>
        </p:spPr>
      </p:cxnSp>
      <p:sp>
        <p:nvSpPr>
          <p:cNvPr id="34" name="TextBox 33"/>
          <p:cNvSpPr txBox="1"/>
          <p:nvPr/>
        </p:nvSpPr>
        <p:spPr>
          <a:xfrm rot="20242524">
            <a:off x="1371600" y="2667000"/>
            <a:ext cx="6781800" cy="523220"/>
          </a:xfrm>
          <a:prstGeom prst="rect">
            <a:avLst/>
          </a:prstGeom>
          <a:noFill/>
        </p:spPr>
        <p:txBody>
          <a:bodyPr wrap="square" rtlCol="0">
            <a:spAutoFit/>
          </a:bodyPr>
          <a:lstStyle/>
          <a:p>
            <a:r>
              <a:rPr lang="en-US" sz="2800" b="1" dirty="0" smtClean="0">
                <a:hlinkClick r:id="rId6"/>
              </a:rPr>
              <a:t>Eastgate CAC Final Report Appendix A</a:t>
            </a:r>
            <a:endParaRPr lang="en-US" sz="2800" b="1" dirty="0"/>
          </a:p>
        </p:txBody>
      </p:sp>
    </p:spTree>
    <p:extLst>
      <p:ext uri="{BB962C8B-B14F-4D97-AF65-F5344CB8AC3E}">
        <p14:creationId xmlns:p14="http://schemas.microsoft.com/office/powerpoint/2010/main" val="1072674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4656</TotalTime>
  <Words>988</Words>
  <Application>Microsoft Office PowerPoint</Application>
  <PresentationFormat>On-screen Show (4:3)</PresentationFormat>
  <Paragraphs>110</Paragraphs>
  <Slides>12</Slides>
  <Notes>11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12</vt:i4>
      </vt:variant>
    </vt:vector>
  </HeadingPairs>
  <TitlesOfParts>
    <vt:vector size="26" baseType="lpstr">
      <vt:lpstr>Arial</vt:lpstr>
      <vt:lpstr>Arial Black</vt:lpstr>
      <vt:lpstr>Arial Narrow</vt:lpstr>
      <vt:lpstr>Bookman Old Style</vt:lpstr>
      <vt:lpstr>Calibri</vt:lpstr>
      <vt:lpstr>Courier New</vt:lpstr>
      <vt:lpstr>Symbol</vt:lpstr>
      <vt:lpstr>Times New Roman</vt:lpstr>
      <vt:lpstr>Verdana</vt:lpstr>
      <vt:lpstr>Wingdings</vt:lpstr>
      <vt:lpstr>Pixel</vt:lpstr>
      <vt:lpstr>Custom Design</vt:lpstr>
      <vt:lpstr>Acrobat Document</vt:lpstr>
      <vt:lpstr>Presentation</vt:lpstr>
      <vt:lpstr>2016 Annual Comprehensive Plan Amendments Final Review Study Session</vt:lpstr>
      <vt:lpstr>PowerPoint Presentation</vt:lpstr>
      <vt:lpstr>Eastgate/I-90 Project study area</vt:lpstr>
      <vt:lpstr>Goal to Outcome   CPAs</vt:lpstr>
      <vt:lpstr>Thinking through policy analysis</vt:lpstr>
      <vt:lpstr>Four part citywide vision and policy framework:</vt:lpstr>
      <vt:lpstr>Eastgate/I-90 Land Use and Transportation Project policy themes</vt:lpstr>
      <vt:lpstr>Eastgate Subarea Plan</vt:lpstr>
      <vt:lpstr>PowerPoint Presentation</vt:lpstr>
      <vt:lpstr>PowerPoint Presentation</vt:lpstr>
      <vt:lpstr>Policy Discussion questions and strategies</vt:lpstr>
      <vt:lpstr>2016 Annual Comprehensive Plan Amendments Final Review Study Session</vt:lpstr>
    </vt:vector>
  </TitlesOfParts>
  <Company>City of Bellevue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NMatz</dc:creator>
  <cp:lastModifiedBy>Durham, Shanna</cp:lastModifiedBy>
  <cp:revision>337</cp:revision>
  <cp:lastPrinted>2016-09-28T21:46:10Z</cp:lastPrinted>
  <dcterms:created xsi:type="dcterms:W3CDTF">2007-03-05T23:32:57Z</dcterms:created>
  <dcterms:modified xsi:type="dcterms:W3CDTF">2017-02-07T15:10:52Z</dcterms:modified>
</cp:coreProperties>
</file>